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7"/>
  </p:notesMasterIdLst>
  <p:sldIdLst>
    <p:sldId id="256" r:id="rId2"/>
    <p:sldId id="1066" r:id="rId3"/>
    <p:sldId id="754" r:id="rId4"/>
    <p:sldId id="262" r:id="rId5"/>
    <p:sldId id="279" r:id="rId6"/>
    <p:sldId id="280" r:id="rId7"/>
    <p:sldId id="260" r:id="rId8"/>
    <p:sldId id="281" r:id="rId9"/>
    <p:sldId id="282" r:id="rId10"/>
    <p:sldId id="1068" r:id="rId11"/>
    <p:sldId id="753" r:id="rId12"/>
    <p:sldId id="719" r:id="rId13"/>
    <p:sldId id="285" r:id="rId14"/>
    <p:sldId id="755" r:id="rId15"/>
    <p:sldId id="756" r:id="rId16"/>
    <p:sldId id="757" r:id="rId17"/>
    <p:sldId id="758" r:id="rId18"/>
    <p:sldId id="759" r:id="rId19"/>
    <p:sldId id="760" r:id="rId20"/>
    <p:sldId id="287" r:id="rId21"/>
    <p:sldId id="762" r:id="rId22"/>
    <p:sldId id="763" r:id="rId23"/>
    <p:sldId id="764" r:id="rId24"/>
    <p:sldId id="765" r:id="rId25"/>
    <p:sldId id="761" r:id="rId26"/>
    <p:sldId id="289" r:id="rId27"/>
    <p:sldId id="312" r:id="rId28"/>
    <p:sldId id="313" r:id="rId29"/>
    <p:sldId id="311" r:id="rId30"/>
    <p:sldId id="314" r:id="rId31"/>
    <p:sldId id="766" r:id="rId32"/>
    <p:sldId id="767" r:id="rId33"/>
    <p:sldId id="768" r:id="rId34"/>
    <p:sldId id="726" r:id="rId35"/>
    <p:sldId id="291" r:id="rId36"/>
    <p:sldId id="292" r:id="rId37"/>
    <p:sldId id="317" r:id="rId38"/>
    <p:sldId id="316" r:id="rId39"/>
    <p:sldId id="293" r:id="rId40"/>
    <p:sldId id="318" r:id="rId41"/>
    <p:sldId id="319" r:id="rId42"/>
    <p:sldId id="321" r:id="rId43"/>
    <p:sldId id="294" r:id="rId44"/>
    <p:sldId id="771" r:id="rId45"/>
    <p:sldId id="295" r:id="rId46"/>
    <p:sldId id="296" r:id="rId47"/>
    <p:sldId id="733" r:id="rId48"/>
    <p:sldId id="297" r:id="rId49"/>
    <p:sldId id="734" r:id="rId50"/>
    <p:sldId id="770" r:id="rId51"/>
    <p:sldId id="776" r:id="rId52"/>
    <p:sldId id="298" r:id="rId53"/>
    <p:sldId id="783" r:id="rId54"/>
    <p:sldId id="773" r:id="rId55"/>
    <p:sldId id="772" r:id="rId56"/>
    <p:sldId id="299" r:id="rId57"/>
    <p:sldId id="779" r:id="rId58"/>
    <p:sldId id="778" r:id="rId59"/>
    <p:sldId id="815" r:id="rId60"/>
    <p:sldId id="780" r:id="rId61"/>
    <p:sldId id="781" r:id="rId62"/>
    <p:sldId id="300" r:id="rId63"/>
    <p:sldId id="301" r:id="rId64"/>
    <p:sldId id="303" r:id="rId65"/>
    <p:sldId id="784" r:id="rId66"/>
    <p:sldId id="785" r:id="rId67"/>
    <p:sldId id="304" r:id="rId68"/>
    <p:sldId id="325" r:id="rId69"/>
    <p:sldId id="326" r:id="rId70"/>
    <p:sldId id="322" r:id="rId71"/>
    <p:sldId id="323" r:id="rId72"/>
    <p:sldId id="324" r:id="rId73"/>
    <p:sldId id="327" r:id="rId74"/>
    <p:sldId id="328" r:id="rId75"/>
    <p:sldId id="305" r:id="rId76"/>
    <p:sldId id="720" r:id="rId77"/>
    <p:sldId id="477" r:id="rId78"/>
    <p:sldId id="271" r:id="rId79"/>
    <p:sldId id="610" r:id="rId80"/>
    <p:sldId id="611" r:id="rId81"/>
    <p:sldId id="586" r:id="rId82"/>
    <p:sldId id="277" r:id="rId83"/>
    <p:sldId id="657" r:id="rId84"/>
    <p:sldId id="673" r:id="rId85"/>
    <p:sldId id="745" r:id="rId86"/>
    <p:sldId id="744" r:id="rId87"/>
    <p:sldId id="659" r:id="rId88"/>
    <p:sldId id="674" r:id="rId89"/>
    <p:sldId id="742" r:id="rId90"/>
    <p:sldId id="743" r:id="rId91"/>
    <p:sldId id="786" r:id="rId92"/>
    <p:sldId id="787" r:id="rId93"/>
    <p:sldId id="788" r:id="rId94"/>
    <p:sldId id="802" r:id="rId95"/>
    <p:sldId id="613" r:id="rId96"/>
    <p:sldId id="614" r:id="rId97"/>
    <p:sldId id="615" r:id="rId98"/>
    <p:sldId id="798" r:id="rId99"/>
    <p:sldId id="795" r:id="rId100"/>
    <p:sldId id="616" r:id="rId101"/>
    <p:sldId id="617" r:id="rId102"/>
    <p:sldId id="306" r:id="rId103"/>
    <p:sldId id="789" r:id="rId104"/>
    <p:sldId id="307" r:id="rId105"/>
    <p:sldId id="790" r:id="rId106"/>
    <p:sldId id="797" r:id="rId107"/>
    <p:sldId id="794" r:id="rId108"/>
    <p:sldId id="618" r:id="rId109"/>
    <p:sldId id="619" r:id="rId110"/>
    <p:sldId id="620" r:id="rId111"/>
    <p:sldId id="621" r:id="rId112"/>
    <p:sldId id="622" r:id="rId113"/>
    <p:sldId id="791" r:id="rId114"/>
    <p:sldId id="310" r:id="rId115"/>
    <p:sldId id="309" r:id="rId116"/>
    <p:sldId id="792" r:id="rId117"/>
    <p:sldId id="817" r:id="rId118"/>
    <p:sldId id="818" r:id="rId119"/>
    <p:sldId id="796" r:id="rId120"/>
    <p:sldId id="390" r:id="rId121"/>
    <p:sldId id="624" r:id="rId122"/>
    <p:sldId id="625" r:id="rId123"/>
    <p:sldId id="626" r:id="rId124"/>
    <p:sldId id="627" r:id="rId125"/>
    <p:sldId id="628" r:id="rId126"/>
    <p:sldId id="629" r:id="rId127"/>
    <p:sldId id="623" r:id="rId128"/>
    <p:sldId id="479" r:id="rId129"/>
    <p:sldId id="480" r:id="rId130"/>
    <p:sldId id="481" r:id="rId131"/>
    <p:sldId id="482" r:id="rId132"/>
    <p:sldId id="483" r:id="rId133"/>
    <p:sldId id="484" r:id="rId134"/>
    <p:sldId id="721" r:id="rId135"/>
    <p:sldId id="671" r:id="rId136"/>
    <p:sldId id="799" r:id="rId137"/>
    <p:sldId id="444" r:id="rId138"/>
    <p:sldId id="445" r:id="rId139"/>
    <p:sldId id="722" r:id="rId140"/>
    <p:sldId id="670" r:id="rId141"/>
    <p:sldId id="344" r:id="rId142"/>
    <p:sldId id="345" r:id="rId143"/>
    <p:sldId id="372" r:id="rId144"/>
    <p:sldId id="346" r:id="rId145"/>
    <p:sldId id="819" r:id="rId146"/>
    <p:sldId id="347" r:id="rId147"/>
    <p:sldId id="348" r:id="rId148"/>
    <p:sldId id="349" r:id="rId149"/>
    <p:sldId id="350" r:id="rId150"/>
    <p:sldId id="399" r:id="rId151"/>
    <p:sldId id="351" r:id="rId152"/>
    <p:sldId id="371" r:id="rId153"/>
    <p:sldId id="352" r:id="rId154"/>
    <p:sldId id="353" r:id="rId155"/>
    <p:sldId id="354" r:id="rId156"/>
    <p:sldId id="355" r:id="rId157"/>
    <p:sldId id="356" r:id="rId158"/>
    <p:sldId id="357" r:id="rId159"/>
    <p:sldId id="358" r:id="rId160"/>
    <p:sldId id="636" r:id="rId161"/>
    <p:sldId id="633" r:id="rId162"/>
    <p:sldId id="634" r:id="rId163"/>
    <p:sldId id="635" r:id="rId164"/>
    <p:sldId id="415" r:id="rId165"/>
    <p:sldId id="637" r:id="rId166"/>
    <p:sldId id="638" r:id="rId167"/>
    <p:sldId id="639" r:id="rId168"/>
    <p:sldId id="640" r:id="rId169"/>
    <p:sldId id="419" r:id="rId170"/>
    <p:sldId id="420" r:id="rId171"/>
    <p:sldId id="421" r:id="rId172"/>
    <p:sldId id="422" r:id="rId173"/>
    <p:sldId id="569" r:id="rId174"/>
    <p:sldId id="417" r:id="rId175"/>
    <p:sldId id="544" r:id="rId176"/>
    <p:sldId id="545" r:id="rId177"/>
    <p:sldId id="546" r:id="rId178"/>
    <p:sldId id="547" r:id="rId179"/>
    <p:sldId id="548" r:id="rId180"/>
    <p:sldId id="549" r:id="rId181"/>
    <p:sldId id="373" r:id="rId182"/>
    <p:sldId id="374" r:id="rId183"/>
    <p:sldId id="375" r:id="rId184"/>
    <p:sldId id="800" r:id="rId185"/>
    <p:sldId id="801" r:id="rId186"/>
    <p:sldId id="557" r:id="rId187"/>
    <p:sldId id="376" r:id="rId188"/>
    <p:sldId id="556" r:id="rId189"/>
    <p:sldId id="379" r:id="rId190"/>
    <p:sldId id="803" r:id="rId191"/>
    <p:sldId id="805" r:id="rId192"/>
    <p:sldId id="808" r:id="rId193"/>
    <p:sldId id="804" r:id="rId194"/>
    <p:sldId id="806" r:id="rId195"/>
    <p:sldId id="809" r:id="rId196"/>
    <p:sldId id="810" r:id="rId197"/>
    <p:sldId id="811" r:id="rId198"/>
    <p:sldId id="812" r:id="rId199"/>
    <p:sldId id="813" r:id="rId200"/>
    <p:sldId id="814" r:id="rId201"/>
    <p:sldId id="583" r:id="rId202"/>
    <p:sldId id="579" r:id="rId203"/>
    <p:sldId id="580" r:id="rId204"/>
    <p:sldId id="581" r:id="rId205"/>
    <p:sldId id="582" r:id="rId20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6"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20" autoAdjust="0"/>
    <p:restoredTop sz="75238" autoAdjust="0"/>
  </p:normalViewPr>
  <p:slideViewPr>
    <p:cSldViewPr snapToGrid="0" snapToObjects="1" showGuides="1">
      <p:cViewPr varScale="1">
        <p:scale>
          <a:sx n="90" d="100"/>
          <a:sy n="90" d="100"/>
        </p:scale>
        <p:origin x="2800" y="192"/>
      </p:cViewPr>
      <p:guideLst>
        <p:guide orient="horz" pos="96"/>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notesMaster" Target="notesMasters/notesMaster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viewProps" Target="viewProps.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9E6F577-D5E3-6645-A413-037065429307}" type="datetimeFigureOut">
              <a:rPr lang="en-US" smtClean="0"/>
              <a:t>8/8/21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60E219-B6FC-754C-92EE-CBB76981DCE4}" type="slidenum">
              <a:rPr lang="en-US" smtClean="0"/>
              <a:t>‹#›</a:t>
            </a:fld>
            <a:endParaRPr lang="en-US"/>
          </a:p>
        </p:txBody>
      </p:sp>
    </p:spTree>
    <p:extLst>
      <p:ext uri="{BB962C8B-B14F-4D97-AF65-F5344CB8AC3E}">
        <p14:creationId xmlns:p14="http://schemas.microsoft.com/office/powerpoint/2010/main" val="304409649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60E219-B6FC-754C-92EE-CBB76981DCE4}" type="slidenum">
              <a:rPr lang="en-US" smtClean="0"/>
              <a:t>1</a:t>
            </a:fld>
            <a:endParaRPr lang="en-US"/>
          </a:p>
        </p:txBody>
      </p:sp>
    </p:spTree>
    <p:extLst>
      <p:ext uri="{BB962C8B-B14F-4D97-AF65-F5344CB8AC3E}">
        <p14:creationId xmlns:p14="http://schemas.microsoft.com/office/powerpoint/2010/main" val="3201871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10</a:t>
            </a:fld>
            <a:endParaRPr lang="en-US"/>
          </a:p>
        </p:txBody>
      </p:sp>
    </p:spTree>
    <p:extLst>
      <p:ext uri="{BB962C8B-B14F-4D97-AF65-F5344CB8AC3E}">
        <p14:creationId xmlns:p14="http://schemas.microsoft.com/office/powerpoint/2010/main" val="186967355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x and y are discrete random</a:t>
            </a:r>
            <a:r>
              <a:rPr lang="en-US" baseline="0" dirty="0"/>
              <a:t> variables. If we are given p(x, y), </a:t>
            </a:r>
            <a:r>
              <a:rPr lang="en-US" dirty="0"/>
              <a:t>we can recover p(x) by summing over y. And we can recover p(y) by summing</a:t>
            </a:r>
            <a:r>
              <a:rPr lang="en-US" baseline="0" dirty="0"/>
              <a:t> over x.</a:t>
            </a:r>
          </a:p>
          <a:p>
            <a:endParaRPr lang="en-US" baseline="0" dirty="0"/>
          </a:p>
          <a:p>
            <a:r>
              <a:rPr lang="en-US" baseline="0" dirty="0"/>
              <a:t>For example, let’s consider this joint distribution p(x, y) &lt;POINT&gt;. Again, the size of the white squares represent the magnitude of p(x, y). To get p(x), we can sum over all values of y. Visually, this means summing the vertical column of white squares corresponding to the different values of y. To get p(y), we can sum over x. Visually, this means summing the horizontal rows of white squares corresponding to the different values of x. </a:t>
            </a:r>
          </a:p>
          <a:p>
            <a:endParaRPr lang="en-US" baseline="0" dirty="0"/>
          </a:p>
          <a:p>
            <a:r>
              <a:rPr lang="en-US" baseline="0" dirty="0"/>
              <a:t>This processing of eliminating y or eliminating x is known as marginalization. The equations are known as Law of Total Probability</a:t>
            </a:r>
          </a:p>
          <a:p>
            <a:endParaRPr lang="en-US" baseline="0" dirty="0"/>
          </a:p>
          <a:p>
            <a:r>
              <a:rPr lang="en-US" baseline="0" dirty="0"/>
              <a:t>&lt;PAUSE&gt;</a:t>
            </a:r>
          </a:p>
        </p:txBody>
      </p:sp>
      <p:sp>
        <p:nvSpPr>
          <p:cNvPr id="4" name="Slide Number Placeholder 3"/>
          <p:cNvSpPr>
            <a:spLocks noGrp="1"/>
          </p:cNvSpPr>
          <p:nvPr>
            <p:ph type="sldNum" sz="quarter" idx="10"/>
          </p:nvPr>
        </p:nvSpPr>
        <p:spPr/>
        <p:txBody>
          <a:bodyPr/>
          <a:lstStyle/>
          <a:p>
            <a:fld id="{EDA91989-084D-354B-9C9F-7206CFD54E5D}" type="slidenum">
              <a:rPr lang="en-US" smtClean="0"/>
              <a:t>100</a:t>
            </a:fld>
            <a:endParaRPr lang="en-US"/>
          </a:p>
        </p:txBody>
      </p:sp>
    </p:spTree>
    <p:extLst>
      <p:ext uri="{BB962C8B-B14F-4D97-AF65-F5344CB8AC3E}">
        <p14:creationId xmlns:p14="http://schemas.microsoft.com/office/powerpoint/2010/main" val="187500927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
            </a:r>
            <a:r>
              <a:rPr lang="en-US" baseline="0" dirty="0"/>
              <a:t>hen x and y are continuous random variables, we replace the summation with integrals. Do you see how similar the equations are with the previous slide &lt;flip back and forth&gt;?</a:t>
            </a:r>
          </a:p>
          <a:p>
            <a:endParaRPr lang="en-US" baseline="0" dirty="0"/>
          </a:p>
          <a:p>
            <a:r>
              <a:rPr lang="en-US" baseline="0" dirty="0"/>
              <a:t>For example, let’s consider this example. Again, the brightness represents p(x, y)</a:t>
            </a:r>
          </a:p>
          <a:p>
            <a:endParaRPr lang="en-US" baseline="0" dirty="0"/>
          </a:p>
          <a:p>
            <a:r>
              <a:rPr lang="en-US" baseline="0" dirty="0"/>
              <a:t>To get p(x), we integrate over y. Visually, this means integrating the vertical column of intensity values corresponding to the different continuous values of y. </a:t>
            </a:r>
          </a:p>
          <a:p>
            <a:endParaRPr lang="en-US" baseline="0" dirty="0"/>
          </a:p>
          <a:p>
            <a:r>
              <a:rPr lang="en-US" baseline="0" dirty="0"/>
              <a:t>To get p(y), we integrate over x. Visually, this means integrating the horizontal rows of values corresponding to the different continuous values of x.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EDA91989-084D-354B-9C9F-7206CFD54E5D}" type="slidenum">
              <a:rPr lang="en-US" smtClean="0"/>
              <a:t>101</a:t>
            </a:fld>
            <a:endParaRPr lang="en-US"/>
          </a:p>
        </p:txBody>
      </p:sp>
    </p:spTree>
    <p:extLst>
      <p:ext uri="{BB962C8B-B14F-4D97-AF65-F5344CB8AC3E}">
        <p14:creationId xmlns:p14="http://schemas.microsoft.com/office/powerpoint/2010/main" val="236742031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consider the</a:t>
            </a:r>
            <a:r>
              <a:rPr lang="en-US" baseline="0" dirty="0"/>
              <a:t> following joint distribution p(x, y). Observe that if we add the 6 numbers: 0, 1/2,1/8, 1/4, 1/8 and 0, we get a probability of 1. </a:t>
            </a:r>
          </a:p>
          <a:p>
            <a:endParaRPr lang="en-US" baseline="0" dirty="0"/>
          </a:p>
          <a:p>
            <a:r>
              <a:rPr lang="en-US" baseline="0" dirty="0"/>
              <a:t>X = 2.5 and y = -3 are the most likely pair of values with a joint probability of 1/2. </a:t>
            </a:r>
          </a:p>
          <a:p>
            <a:endParaRPr lang="en-US" baseline="0" dirty="0"/>
          </a:p>
          <a:p>
            <a:r>
              <a:rPr lang="en-US" baseline="0" dirty="0"/>
              <a:t>It is impossible to have X = 0 and y = -3. It is also impossible to have X = 2.5 and y = 2.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EDA91989-084D-354B-9C9F-7206CFD54E5D}" type="slidenum">
              <a:rPr lang="en-US" smtClean="0"/>
              <a:t>102</a:t>
            </a:fld>
            <a:endParaRPr lang="en-US"/>
          </a:p>
        </p:txBody>
      </p:sp>
    </p:spTree>
    <p:extLst>
      <p:ext uri="{BB962C8B-B14F-4D97-AF65-F5344CB8AC3E}">
        <p14:creationId xmlns:p14="http://schemas.microsoft.com/office/powerpoint/2010/main" val="238469981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probability distribution of x? Remember that to compute p(x) we need to take the</a:t>
            </a:r>
            <a:r>
              <a:rPr lang="en-US" baseline="0" dirty="0"/>
              <a:t> joint distribution p(</a:t>
            </a:r>
            <a:r>
              <a:rPr lang="en-US" baseline="0" dirty="0" err="1"/>
              <a:t>x,y</a:t>
            </a:r>
            <a:r>
              <a:rPr lang="en-US" baseline="0" dirty="0"/>
              <a:t>) and </a:t>
            </a:r>
            <a:r>
              <a:rPr lang="en-US" dirty="0"/>
              <a:t>sum</a:t>
            </a:r>
            <a:r>
              <a:rPr lang="en-US" baseline="0" dirty="0"/>
              <a:t> over all values of y. </a:t>
            </a:r>
          </a:p>
          <a:p>
            <a:endParaRPr lang="en-US" baseline="0" dirty="0"/>
          </a:p>
          <a:p>
            <a:r>
              <a:rPr lang="en-US" baseline="0" dirty="0"/>
              <a:t>So 0 plus 1/8 plus 1/8 gives 1/4.</a:t>
            </a:r>
          </a:p>
          <a:p>
            <a:endParaRPr lang="en-US" baseline="0" dirty="0"/>
          </a:p>
          <a:p>
            <a:r>
              <a:rPr lang="en-US" baseline="0" dirty="0"/>
              <a:t>And 1/2 plus 1/4 plus 0 gives 3/4</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EDA91989-084D-354B-9C9F-7206CFD54E5D}" type="slidenum">
              <a:rPr lang="en-US" smtClean="0"/>
              <a:t>103</a:t>
            </a:fld>
            <a:endParaRPr lang="en-US"/>
          </a:p>
        </p:txBody>
      </p:sp>
    </p:spTree>
    <p:extLst>
      <p:ext uri="{BB962C8B-B14F-4D97-AF65-F5344CB8AC3E}">
        <p14:creationId xmlns:p14="http://schemas.microsoft.com/office/powerpoint/2010/main" val="338841369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is shown here. Observe that 1/4 plus 3/4</a:t>
            </a:r>
            <a:r>
              <a:rPr lang="en-US" baseline="0" dirty="0"/>
              <a:t> </a:t>
            </a:r>
            <a:r>
              <a:rPr lang="en-US" dirty="0"/>
              <a:t>is equal to 1.</a:t>
            </a:r>
          </a:p>
          <a:p>
            <a:endParaRPr lang="en-US" dirty="0"/>
          </a:p>
          <a:p>
            <a:r>
              <a:rPr lang="en-US" dirty="0"/>
              <a:t>Similarly, to compute p(y), we can take the joint distribution p(</a:t>
            </a:r>
            <a:r>
              <a:rPr lang="en-US" dirty="0" err="1"/>
              <a:t>x,y</a:t>
            </a:r>
            <a:r>
              <a:rPr lang="en-US" dirty="0"/>
              <a:t>)</a:t>
            </a:r>
            <a:r>
              <a:rPr lang="en-US" baseline="0" dirty="0"/>
              <a:t> and</a:t>
            </a:r>
            <a:r>
              <a:rPr lang="en-US" dirty="0"/>
              <a:t> sum over all possible values of x.</a:t>
            </a:r>
          </a:p>
          <a:p>
            <a:endParaRPr lang="en-US" dirty="0"/>
          </a:p>
          <a:p>
            <a:r>
              <a:rPr lang="en-US" baseline="0" dirty="0"/>
              <a:t>So 0 plus 1/2 gives 1/2.</a:t>
            </a:r>
          </a:p>
          <a:p>
            <a:endParaRPr lang="en-US" baseline="0" dirty="0"/>
          </a:p>
          <a:p>
            <a:r>
              <a:rPr lang="en-US" baseline="0" dirty="0"/>
              <a:t>1/8 plus 1/4 gives 3/8.</a:t>
            </a:r>
          </a:p>
          <a:p>
            <a:endParaRPr lang="en-US" baseline="0" dirty="0"/>
          </a:p>
          <a:p>
            <a:r>
              <a:rPr lang="en-US" baseline="0" dirty="0"/>
              <a:t>Finally 1/8 plus 0 plus 0 gives 1/8</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EDA91989-084D-354B-9C9F-7206CFD54E5D}" type="slidenum">
              <a:rPr lang="en-US" smtClean="0"/>
              <a:t>104</a:t>
            </a:fld>
            <a:endParaRPr lang="en-US"/>
          </a:p>
        </p:txBody>
      </p:sp>
    </p:spTree>
    <p:extLst>
      <p:ext uri="{BB962C8B-B14F-4D97-AF65-F5344CB8AC3E}">
        <p14:creationId xmlns:p14="http://schemas.microsoft.com/office/powerpoint/2010/main" val="328241463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is shown here. </a:t>
            </a:r>
          </a:p>
          <a:p>
            <a:endParaRPr lang="en-US" dirty="0"/>
          </a:p>
          <a:p>
            <a:r>
              <a:rPr lang="en-US" dirty="0"/>
              <a:t>Again, observe that 1/2 + 3/8 + 1/8</a:t>
            </a:r>
            <a:r>
              <a:rPr lang="en-US" baseline="0" dirty="0"/>
              <a:t> is equal to 1</a:t>
            </a:r>
          </a:p>
          <a:p>
            <a:endParaRPr lang="en-US" baseline="0" dirty="0"/>
          </a:p>
          <a:p>
            <a:r>
              <a:rPr lang="en-US" baseline="0" dirty="0"/>
              <a:t>&lt;PAUSE&gt;</a:t>
            </a:r>
            <a:endParaRPr lang="en-US" dirty="0"/>
          </a:p>
        </p:txBody>
      </p:sp>
      <p:sp>
        <p:nvSpPr>
          <p:cNvPr id="4" name="Slide Number Placeholder 3"/>
          <p:cNvSpPr>
            <a:spLocks noGrp="1"/>
          </p:cNvSpPr>
          <p:nvPr>
            <p:ph type="sldNum" sz="quarter" idx="10"/>
          </p:nvPr>
        </p:nvSpPr>
        <p:spPr/>
        <p:txBody>
          <a:bodyPr/>
          <a:lstStyle/>
          <a:p>
            <a:fld id="{EDA91989-084D-354B-9C9F-7206CFD54E5D}" type="slidenum">
              <a:rPr lang="en-US" smtClean="0"/>
              <a:t>105</a:t>
            </a:fld>
            <a:endParaRPr lang="en-US"/>
          </a:p>
        </p:txBody>
      </p:sp>
    </p:spTree>
    <p:extLst>
      <p:ext uri="{BB962C8B-B14F-4D97-AF65-F5344CB8AC3E}">
        <p14:creationId xmlns:p14="http://schemas.microsoft.com/office/powerpoint/2010/main" val="158204694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before I continue?</a:t>
            </a:r>
          </a:p>
        </p:txBody>
      </p:sp>
      <p:sp>
        <p:nvSpPr>
          <p:cNvPr id="4" name="Slide Number Placeholder 3"/>
          <p:cNvSpPr>
            <a:spLocks noGrp="1"/>
          </p:cNvSpPr>
          <p:nvPr>
            <p:ph type="sldNum" sz="quarter" idx="10"/>
          </p:nvPr>
        </p:nvSpPr>
        <p:spPr/>
        <p:txBody>
          <a:bodyPr/>
          <a:lstStyle/>
          <a:p>
            <a:fld id="{6C60E219-B6FC-754C-92EE-CBB76981DCE4}" type="slidenum">
              <a:rPr lang="en-US" smtClean="0"/>
              <a:t>106</a:t>
            </a:fld>
            <a:endParaRPr lang="en-US"/>
          </a:p>
        </p:txBody>
      </p:sp>
    </p:spTree>
    <p:extLst>
      <p:ext uri="{BB962C8B-B14F-4D97-AF65-F5344CB8AC3E}">
        <p14:creationId xmlns:p14="http://schemas.microsoft.com/office/powerpoint/2010/main" val="63524390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before I continue?</a:t>
            </a:r>
          </a:p>
        </p:txBody>
      </p:sp>
      <p:sp>
        <p:nvSpPr>
          <p:cNvPr id="4" name="Slide Number Placeholder 3"/>
          <p:cNvSpPr>
            <a:spLocks noGrp="1"/>
          </p:cNvSpPr>
          <p:nvPr>
            <p:ph type="sldNum" sz="quarter" idx="10"/>
          </p:nvPr>
        </p:nvSpPr>
        <p:spPr/>
        <p:txBody>
          <a:bodyPr/>
          <a:lstStyle/>
          <a:p>
            <a:fld id="{EDA91989-084D-354B-9C9F-7206CFD54E5D}" type="slidenum">
              <a:rPr lang="en-US" smtClean="0"/>
              <a:t>107</a:t>
            </a:fld>
            <a:endParaRPr lang="en-US"/>
          </a:p>
        </p:txBody>
      </p:sp>
    </p:spTree>
    <p:extLst>
      <p:ext uri="{BB962C8B-B14F-4D97-AF65-F5344CB8AC3E}">
        <p14:creationId xmlns:p14="http://schemas.microsoft.com/office/powerpoint/2010/main" val="174912616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have two random variables X and Y.</a:t>
            </a:r>
            <a:r>
              <a:rPr lang="en-US" baseline="0" dirty="0"/>
              <a:t> Suppose Y is y1. Then p(x | y) is telling us how likely </a:t>
            </a:r>
            <a:r>
              <a:rPr lang="en-US" sz="1200" dirty="0"/>
              <a:t>X will take on various</a:t>
            </a:r>
            <a:r>
              <a:rPr lang="en-US" sz="1200" baseline="0" dirty="0"/>
              <a:t> </a:t>
            </a:r>
            <a:r>
              <a:rPr lang="en-US" sz="1200" dirty="0"/>
              <a:t>values given that we have observed Y.</a:t>
            </a:r>
          </a:p>
          <a:p>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a:t>This is illustrated here. Suppose we observe Y to be y1. If we look at the intensity values along y1, so along this green line here, the intensity is brightest around this value of x. And so the conditional probability of X given Y = y1 is also the highest there.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a:t>Suppose we observe Y to be y2. If we look at the intensity values along y2, along this second green line here, we see the intensity is bright around here &lt;POINT&gt;, here &lt;POINT&gt; and here &lt;POINT&gt;, and so we get three peaks (here, here, and here) in the conditional probability of X given Y = y2.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a:t>Note that conditional probability is also a probability distribution, which means that if you take the conditional probability of x given y and integrate over all continuous values of x, we end up with 1. In other words, the area under each of these two red curves is equal to 1. We will use this fact to compute conditional probabilities from the joint distribution p(x, y).</a:t>
            </a:r>
          </a:p>
          <a:p>
            <a:endParaRPr lang="en-US" sz="1200" dirty="0"/>
          </a:p>
          <a:p>
            <a:endParaRPr lang="en-US" sz="1200" dirty="0"/>
          </a:p>
          <a:p>
            <a:endParaRPr lang="en-US" sz="1200" dirty="0"/>
          </a:p>
          <a:p>
            <a:endParaRPr lang="en-US" sz="1200" dirty="0"/>
          </a:p>
          <a:p>
            <a:endParaRPr lang="en-US" sz="1200" dirty="0"/>
          </a:p>
        </p:txBody>
      </p:sp>
      <p:sp>
        <p:nvSpPr>
          <p:cNvPr id="4" name="Slide Number Placeholder 3"/>
          <p:cNvSpPr>
            <a:spLocks noGrp="1"/>
          </p:cNvSpPr>
          <p:nvPr>
            <p:ph type="sldNum" sz="quarter" idx="10"/>
          </p:nvPr>
        </p:nvSpPr>
        <p:spPr/>
        <p:txBody>
          <a:bodyPr/>
          <a:lstStyle/>
          <a:p>
            <a:fld id="{EDA91989-084D-354B-9C9F-7206CFD54E5D}" type="slidenum">
              <a:rPr lang="en-US" smtClean="0"/>
              <a:t>108</a:t>
            </a:fld>
            <a:endParaRPr lang="en-US"/>
          </a:p>
        </p:txBody>
      </p:sp>
    </p:spTree>
    <p:extLst>
      <p:ext uri="{BB962C8B-B14F-4D97-AF65-F5344CB8AC3E}">
        <p14:creationId xmlns:p14="http://schemas.microsoft.com/office/powerpoint/2010/main" val="37488681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conditional probability of X given that Y</a:t>
            </a:r>
            <a:r>
              <a:rPr lang="en-US" baseline="0" dirty="0"/>
              <a:t> = y* is given by the joint distribution of X and Y = y* DIVIDED by the probability(Y = y*)</a:t>
            </a:r>
          </a:p>
          <a:p>
            <a:endParaRPr lang="en-US" baseline="0" dirty="0"/>
          </a:p>
          <a:p>
            <a:r>
              <a:rPr lang="en-US" baseline="0" dirty="0"/>
              <a:t>The numerator here corresponds to the green lines here, so it’s simply a slice of the joint probability distribution. </a:t>
            </a:r>
          </a:p>
          <a:p>
            <a:endParaRPr lang="en-US" baseline="0" dirty="0"/>
          </a:p>
          <a:p>
            <a:r>
              <a:rPr lang="en-US" baseline="0" dirty="0"/>
              <a:t>The denominator is necessary to ensure that the conditional probability is integrates to 1.</a:t>
            </a:r>
          </a:p>
        </p:txBody>
      </p:sp>
      <p:sp>
        <p:nvSpPr>
          <p:cNvPr id="4" name="Slide Number Placeholder 3"/>
          <p:cNvSpPr>
            <a:spLocks noGrp="1"/>
          </p:cNvSpPr>
          <p:nvPr>
            <p:ph type="sldNum" sz="quarter" idx="10"/>
          </p:nvPr>
        </p:nvSpPr>
        <p:spPr/>
        <p:txBody>
          <a:bodyPr/>
          <a:lstStyle/>
          <a:p>
            <a:fld id="{EDA91989-084D-354B-9C9F-7206CFD54E5D}" type="slidenum">
              <a:rPr lang="en-US" smtClean="0"/>
              <a:t>109</a:t>
            </a:fld>
            <a:endParaRPr lang="en-US"/>
          </a:p>
        </p:txBody>
      </p:sp>
    </p:spTree>
    <p:extLst>
      <p:ext uri="{BB962C8B-B14F-4D97-AF65-F5344CB8AC3E}">
        <p14:creationId xmlns:p14="http://schemas.microsoft.com/office/powerpoint/2010/main" val="1178801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11</a:t>
            </a:fld>
            <a:endParaRPr lang="en-US"/>
          </a:p>
        </p:txBody>
      </p:sp>
    </p:spTree>
    <p:extLst>
      <p:ext uri="{BB962C8B-B14F-4D97-AF65-F5344CB8AC3E}">
        <p14:creationId xmlns:p14="http://schemas.microsoft.com/office/powerpoint/2010/main" val="95435051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can obtain </a:t>
            </a:r>
            <a:r>
              <a:rPr lang="en-US" dirty="0"/>
              <a:t>the denominator by taking the joint</a:t>
            </a:r>
            <a:r>
              <a:rPr lang="en-US" baseline="0" dirty="0"/>
              <a:t> distribution, and integrating over the continuous values of x. </a:t>
            </a:r>
          </a:p>
          <a:p>
            <a:endParaRPr lang="en-US" baseline="0" dirty="0"/>
          </a:p>
          <a:p>
            <a:endParaRPr lang="en-US" baseline="0" dirty="0"/>
          </a:p>
          <a:p>
            <a:endParaRPr lang="en-US" baseline="0" dirty="0"/>
          </a:p>
          <a:p>
            <a:r>
              <a:rPr lang="en-US" baseline="0" dirty="0"/>
              <a:t> </a:t>
            </a:r>
            <a:r>
              <a:rPr lang="en-US" dirty="0"/>
              <a:t> </a:t>
            </a:r>
          </a:p>
        </p:txBody>
      </p:sp>
      <p:sp>
        <p:nvSpPr>
          <p:cNvPr id="4" name="Slide Number Placeholder 3"/>
          <p:cNvSpPr>
            <a:spLocks noGrp="1"/>
          </p:cNvSpPr>
          <p:nvPr>
            <p:ph type="sldNum" sz="quarter" idx="10"/>
          </p:nvPr>
        </p:nvSpPr>
        <p:spPr/>
        <p:txBody>
          <a:bodyPr/>
          <a:lstStyle/>
          <a:p>
            <a:fld id="{EDA91989-084D-354B-9C9F-7206CFD54E5D}" type="slidenum">
              <a:rPr lang="en-US" smtClean="0"/>
              <a:t>110</a:t>
            </a:fld>
            <a:endParaRPr lang="en-US"/>
          </a:p>
        </p:txBody>
      </p:sp>
    </p:spTree>
    <p:extLst>
      <p:ext uri="{BB962C8B-B14F-4D97-AF65-F5344CB8AC3E}">
        <p14:creationId xmlns:p14="http://schemas.microsoft.com/office/powerpoint/2010/main" val="117880157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We can write this in a more compact form: </a:t>
            </a:r>
            <a:r>
              <a:rPr lang="en-US" baseline="0" dirty="0"/>
              <a:t>p of x given y is equal to p x y DIVIDED by p of y.</a:t>
            </a:r>
          </a:p>
          <a:p>
            <a:endParaRPr lang="en-US" baseline="0" dirty="0"/>
          </a:p>
        </p:txBody>
      </p:sp>
      <p:sp>
        <p:nvSpPr>
          <p:cNvPr id="4" name="Slide Number Placeholder 3"/>
          <p:cNvSpPr>
            <a:spLocks noGrp="1"/>
          </p:cNvSpPr>
          <p:nvPr>
            <p:ph type="sldNum" sz="quarter" idx="10"/>
          </p:nvPr>
        </p:nvSpPr>
        <p:spPr/>
        <p:txBody>
          <a:bodyPr/>
          <a:lstStyle/>
          <a:p>
            <a:fld id="{EDA91989-084D-354B-9C9F-7206CFD54E5D}" type="slidenum">
              <a:rPr lang="en-US" smtClean="0"/>
              <a:t>111</a:t>
            </a:fld>
            <a:endParaRPr lang="en-US"/>
          </a:p>
        </p:txBody>
      </p:sp>
    </p:spTree>
    <p:extLst>
      <p:ext uri="{BB962C8B-B14F-4D97-AF65-F5344CB8AC3E}">
        <p14:creationId xmlns:p14="http://schemas.microsoft.com/office/powerpoint/2010/main" val="145718432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can bring p of y to the other side so that we get p(x, y) is equal to p(y) TIMES p(</a:t>
            </a:r>
            <a:r>
              <a:rPr lang="en-US" baseline="0" dirty="0" err="1"/>
              <a:t>x|y</a:t>
            </a:r>
            <a:r>
              <a:rPr lang="en-US" baseline="0" dirty="0"/>
              <a:t>). </a:t>
            </a:r>
          </a:p>
          <a:p>
            <a:endParaRPr lang="en-US" baseline="0" dirty="0"/>
          </a:p>
          <a:p>
            <a:r>
              <a:rPr lang="en-US" baseline="0" dirty="0"/>
              <a:t>By symmetry, P(x, y) is also equal to p(x) TIMES p(y | x).</a:t>
            </a:r>
          </a:p>
          <a:p>
            <a:endParaRPr lang="en-US" baseline="0" dirty="0"/>
          </a:p>
        </p:txBody>
      </p:sp>
      <p:sp>
        <p:nvSpPr>
          <p:cNvPr id="4" name="Slide Number Placeholder 3"/>
          <p:cNvSpPr>
            <a:spLocks noGrp="1"/>
          </p:cNvSpPr>
          <p:nvPr>
            <p:ph type="sldNum" sz="quarter" idx="10"/>
          </p:nvPr>
        </p:nvSpPr>
        <p:spPr/>
        <p:txBody>
          <a:bodyPr/>
          <a:lstStyle/>
          <a:p>
            <a:fld id="{EDA91989-084D-354B-9C9F-7206CFD54E5D}" type="slidenum">
              <a:rPr lang="en-US" smtClean="0"/>
              <a:t>112</a:t>
            </a:fld>
            <a:endParaRPr lang="en-US"/>
          </a:p>
        </p:txBody>
      </p:sp>
    </p:spTree>
    <p:extLst>
      <p:ext uri="{BB962C8B-B14F-4D97-AF65-F5344CB8AC3E}">
        <p14:creationId xmlns:p14="http://schemas.microsoft.com/office/powerpoint/2010/main" val="145718432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our example from earlier. Where we start</a:t>
            </a:r>
            <a:r>
              <a:rPr lang="en-US" baseline="0" dirty="0"/>
              <a:t> with the joint distribution p(x, y) &lt;POINT&gt;, and we computed p(x) &lt;POINT&gt; and p(y) &lt;POINT&gt;. Given what we have just learned, let’s compute p(x | y = -1).</a:t>
            </a:r>
          </a:p>
          <a:p>
            <a:endParaRPr lang="en-US" baseline="0" dirty="0"/>
          </a:p>
          <a:p>
            <a:r>
              <a:rPr lang="en-US" baseline="0" dirty="0"/>
              <a:t>When I encountered a math problem, I always try to transform what is unknown into of what is known. In this case, we do not know the conditional probability p(x | y = -1). But we do know the joint distribution p(x, y) &lt;POINT&gt;, and we know the two marginal distributions p(x) &lt;POINT&gt; and p(y) &lt;POINT&gt;. </a:t>
            </a:r>
          </a:p>
          <a:p>
            <a:endParaRPr lang="en-US" baseline="0" dirty="0"/>
          </a:p>
          <a:p>
            <a:r>
              <a:rPr lang="en-US" baseline="0" dirty="0"/>
              <a:t>The equation in the previous slide tells us how to relate the conditional distribution with the joint and marginal distributions, and so we have </a:t>
            </a:r>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EDA91989-084D-354B-9C9F-7206CFD54E5D}" type="slidenum">
              <a:rPr lang="en-US" smtClean="0"/>
              <a:t>113</a:t>
            </a:fld>
            <a:endParaRPr lang="en-US"/>
          </a:p>
        </p:txBody>
      </p:sp>
    </p:spTree>
    <p:extLst>
      <p:ext uri="{BB962C8B-B14F-4D97-AF65-F5344CB8AC3E}">
        <p14:creationId xmlns:p14="http://schemas.microsoft.com/office/powerpoint/2010/main" val="20277677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following equality. p(x | y = -1) is equal to p(x, y = -1) divided by p(y = -1). The numerator is a slice of the joint distribution, and denominator ensures this conditional probability sums to 1.</a:t>
            </a:r>
          </a:p>
          <a:p>
            <a:endParaRPr lang="en-US" baseline="0" dirty="0"/>
          </a:p>
          <a:p>
            <a:r>
              <a:rPr lang="en-US" baseline="0" dirty="0"/>
              <a:t>At this point, observe that x can take on two values. x = 0 and x = 2.5, which means that this term really consists of two numbers. One number corresponding to when x = 0 and one number when x = 2.5</a:t>
            </a:r>
            <a:endParaRPr lang="en-US" dirty="0"/>
          </a:p>
        </p:txBody>
      </p:sp>
      <p:sp>
        <p:nvSpPr>
          <p:cNvPr id="4" name="Slide Number Placeholder 3"/>
          <p:cNvSpPr>
            <a:spLocks noGrp="1"/>
          </p:cNvSpPr>
          <p:nvPr>
            <p:ph type="sldNum" sz="quarter" idx="10"/>
          </p:nvPr>
        </p:nvSpPr>
        <p:spPr/>
        <p:txBody>
          <a:bodyPr/>
          <a:lstStyle/>
          <a:p>
            <a:fld id="{EDA91989-084D-354B-9C9F-7206CFD54E5D}" type="slidenum">
              <a:rPr lang="en-US" smtClean="0"/>
              <a:t>114</a:t>
            </a:fld>
            <a:endParaRPr lang="en-US"/>
          </a:p>
        </p:txBody>
      </p:sp>
    </p:spTree>
    <p:extLst>
      <p:ext uri="{BB962C8B-B14F-4D97-AF65-F5344CB8AC3E}">
        <p14:creationId xmlns:p14="http://schemas.microsoft.com/office/powerpoint/2010/main" val="240425596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have to solve these two terms. Let’s start with conditional probability</a:t>
            </a:r>
            <a:r>
              <a:rPr lang="en-US" baseline="0" dirty="0"/>
              <a:t> </a:t>
            </a:r>
            <a:r>
              <a:rPr lang="en-US" dirty="0"/>
              <a:t>p(x = 0 | y = -1).</a:t>
            </a:r>
            <a:r>
              <a:rPr lang="en-US" baseline="0" dirty="0"/>
              <a:t> Plugging in the above equation, we get</a:t>
            </a:r>
            <a:endParaRPr lang="en-US" dirty="0"/>
          </a:p>
        </p:txBody>
      </p:sp>
      <p:sp>
        <p:nvSpPr>
          <p:cNvPr id="4" name="Slide Number Placeholder 3"/>
          <p:cNvSpPr>
            <a:spLocks noGrp="1"/>
          </p:cNvSpPr>
          <p:nvPr>
            <p:ph type="sldNum" sz="quarter" idx="10"/>
          </p:nvPr>
        </p:nvSpPr>
        <p:spPr/>
        <p:txBody>
          <a:bodyPr/>
          <a:lstStyle/>
          <a:p>
            <a:fld id="{EDA91989-084D-354B-9C9F-7206CFD54E5D}" type="slidenum">
              <a:rPr lang="en-US" smtClean="0"/>
              <a:t>115</a:t>
            </a:fld>
            <a:endParaRPr lang="en-US"/>
          </a:p>
        </p:txBody>
      </p:sp>
    </p:spTree>
    <p:extLst>
      <p:ext uri="{BB962C8B-B14F-4D97-AF65-F5344CB8AC3E}">
        <p14:creationId xmlns:p14="http://schemas.microsoft.com/office/powerpoint/2010/main" val="199425293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P(x = 0, y = -1) divided</a:t>
            </a:r>
            <a:r>
              <a:rPr lang="en-US" baseline="0" dirty="0"/>
              <a:t> by p(y = -1).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EDA91989-084D-354B-9C9F-7206CFD54E5D}" type="slidenum">
              <a:rPr lang="en-US" smtClean="0"/>
              <a:t>116</a:t>
            </a:fld>
            <a:endParaRPr lang="en-US"/>
          </a:p>
        </p:txBody>
      </p:sp>
    </p:spTree>
    <p:extLst>
      <p:ext uri="{BB962C8B-B14F-4D97-AF65-F5344CB8AC3E}">
        <p14:creationId xmlns:p14="http://schemas.microsoft.com/office/powerpoint/2010/main" val="194051960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From the table, when x = 0 and y = -1, the probability is 1/8, so the numerator is 1/8. </a:t>
            </a:r>
          </a:p>
          <a:p>
            <a:endParaRPr lang="en-US" baseline="0" dirty="0"/>
          </a:p>
          <a:p>
            <a:r>
              <a:rPr lang="en-US" baseline="0" dirty="0"/>
              <a:t>And from the table, when p(y = -1) is 3/8 and so the denominator is 3/8. </a:t>
            </a:r>
          </a:p>
          <a:p>
            <a:endParaRPr lang="en-US" baseline="0" dirty="0"/>
          </a:p>
          <a:p>
            <a:r>
              <a:rPr lang="en-US" baseline="0" dirty="0"/>
              <a:t>Therefore we get one third.</a:t>
            </a:r>
          </a:p>
          <a:p>
            <a:endParaRPr lang="en-US" baseline="0" dirty="0"/>
          </a:p>
        </p:txBody>
      </p:sp>
      <p:sp>
        <p:nvSpPr>
          <p:cNvPr id="4" name="Slide Number Placeholder 3"/>
          <p:cNvSpPr>
            <a:spLocks noGrp="1"/>
          </p:cNvSpPr>
          <p:nvPr>
            <p:ph type="sldNum" sz="quarter" idx="10"/>
          </p:nvPr>
        </p:nvSpPr>
        <p:spPr/>
        <p:txBody>
          <a:bodyPr/>
          <a:lstStyle/>
          <a:p>
            <a:fld id="{EDA91989-084D-354B-9C9F-7206CFD54E5D}" type="slidenum">
              <a:rPr lang="en-US" smtClean="0"/>
              <a:t>117</a:t>
            </a:fld>
            <a:endParaRPr lang="en-US"/>
          </a:p>
        </p:txBody>
      </p:sp>
    </p:spTree>
    <p:extLst>
      <p:ext uri="{BB962C8B-B14F-4D97-AF65-F5344CB8AC3E}">
        <p14:creationId xmlns:p14="http://schemas.microsoft.com/office/powerpoint/2010/main" val="144129528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repeat this with</a:t>
            </a:r>
            <a:r>
              <a:rPr lang="en-US" baseline="0" dirty="0"/>
              <a:t> the p(x = 2.5 | y = -1).</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This is equal to p(x = 2.5, y = -1) </a:t>
            </a:r>
            <a:r>
              <a:rPr lang="en-US" dirty="0"/>
              <a:t>divided</a:t>
            </a:r>
            <a:r>
              <a:rPr lang="en-US" baseline="0" dirty="0"/>
              <a:t> by p(y = -1). From the table, when x = 2.5 and y = -1, the joint probability is 1/4, so the numerator is 1/4.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And from the table, when p(y = -1) is 3/8 and so the denominator is 3/8.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Therefore we get two thirds.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As a sanity check, observes that 1/3 + 2/3 is equal to 1. </a:t>
            </a:r>
          </a:p>
          <a:p>
            <a:endParaRPr lang="en-US" dirty="0"/>
          </a:p>
          <a:p>
            <a:r>
              <a:rPr lang="en-US" dirty="0"/>
              <a:t>&lt;PAUSE&gt;</a:t>
            </a:r>
          </a:p>
        </p:txBody>
      </p:sp>
      <p:sp>
        <p:nvSpPr>
          <p:cNvPr id="4" name="Slide Number Placeholder 3"/>
          <p:cNvSpPr>
            <a:spLocks noGrp="1"/>
          </p:cNvSpPr>
          <p:nvPr>
            <p:ph type="sldNum" sz="quarter" idx="10"/>
          </p:nvPr>
        </p:nvSpPr>
        <p:spPr/>
        <p:txBody>
          <a:bodyPr/>
          <a:lstStyle/>
          <a:p>
            <a:fld id="{EDA91989-084D-354B-9C9F-7206CFD54E5D}" type="slidenum">
              <a:rPr lang="en-US" smtClean="0"/>
              <a:t>118</a:t>
            </a:fld>
            <a:endParaRPr lang="en-US"/>
          </a:p>
        </p:txBody>
      </p:sp>
    </p:spTree>
    <p:extLst>
      <p:ext uri="{BB962C8B-B14F-4D97-AF65-F5344CB8AC3E}">
        <p14:creationId xmlns:p14="http://schemas.microsoft.com/office/powerpoint/2010/main" val="8023008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before I continue?</a:t>
            </a:r>
          </a:p>
        </p:txBody>
      </p:sp>
      <p:sp>
        <p:nvSpPr>
          <p:cNvPr id="4" name="Slide Number Placeholder 3"/>
          <p:cNvSpPr>
            <a:spLocks noGrp="1"/>
          </p:cNvSpPr>
          <p:nvPr>
            <p:ph type="sldNum" sz="quarter" idx="10"/>
          </p:nvPr>
        </p:nvSpPr>
        <p:spPr/>
        <p:txBody>
          <a:bodyPr/>
          <a:lstStyle/>
          <a:p>
            <a:fld id="{6C60E219-B6FC-754C-92EE-CBB76981DCE4}" type="slidenum">
              <a:rPr lang="en-US" smtClean="0"/>
              <a:t>119</a:t>
            </a:fld>
            <a:endParaRPr lang="en-US"/>
          </a:p>
        </p:txBody>
      </p:sp>
    </p:spTree>
    <p:extLst>
      <p:ext uri="{BB962C8B-B14F-4D97-AF65-F5344CB8AC3E}">
        <p14:creationId xmlns:p14="http://schemas.microsoft.com/office/powerpoint/2010/main" val="1273538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before I continue?</a:t>
            </a:r>
          </a:p>
        </p:txBody>
      </p:sp>
      <p:sp>
        <p:nvSpPr>
          <p:cNvPr id="4" name="Slide Number Placeholder 3"/>
          <p:cNvSpPr>
            <a:spLocks noGrp="1"/>
          </p:cNvSpPr>
          <p:nvPr>
            <p:ph type="sldNum" sz="quarter" idx="10"/>
          </p:nvPr>
        </p:nvSpPr>
        <p:spPr/>
        <p:txBody>
          <a:bodyPr/>
          <a:lstStyle/>
          <a:p>
            <a:fld id="{6C60E219-B6FC-754C-92EE-CBB76981DCE4}" type="slidenum">
              <a:rPr lang="en-US" smtClean="0"/>
              <a:t>12</a:t>
            </a:fld>
            <a:endParaRPr lang="en-US"/>
          </a:p>
        </p:txBody>
      </p:sp>
    </p:spTree>
    <p:extLst>
      <p:ext uri="{BB962C8B-B14F-4D97-AF65-F5344CB8AC3E}">
        <p14:creationId xmlns:p14="http://schemas.microsoft.com/office/powerpoint/2010/main" val="261361568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before I continue?</a:t>
            </a:r>
          </a:p>
        </p:txBody>
      </p:sp>
      <p:sp>
        <p:nvSpPr>
          <p:cNvPr id="4" name="Slide Number Placeholder 3"/>
          <p:cNvSpPr>
            <a:spLocks noGrp="1"/>
          </p:cNvSpPr>
          <p:nvPr>
            <p:ph type="sldNum" sz="quarter" idx="10"/>
          </p:nvPr>
        </p:nvSpPr>
        <p:spPr/>
        <p:txBody>
          <a:bodyPr/>
          <a:lstStyle/>
          <a:p>
            <a:fld id="{EDA91989-084D-354B-9C9F-7206CFD54E5D}" type="slidenum">
              <a:rPr lang="en-US" smtClean="0"/>
              <a:t>120</a:t>
            </a:fld>
            <a:endParaRPr lang="en-US"/>
          </a:p>
        </p:txBody>
      </p:sp>
    </p:spTree>
    <p:extLst>
      <p:ext uri="{BB962C8B-B14F-4D97-AF65-F5344CB8AC3E}">
        <p14:creationId xmlns:p14="http://schemas.microsoft.com/office/powerpoint/2010/main" val="111709592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extremely important formula we will be using is Bayes’ rule.</a:t>
            </a:r>
          </a:p>
          <a:p>
            <a:endParaRPr lang="en-US" baseline="0" dirty="0"/>
          </a:p>
          <a:p>
            <a:r>
              <a:rPr lang="en-US" baseline="0" dirty="0"/>
              <a:t>Remember that p(x, y) is equal to p(y) TIMES p(x | y) AND  p(x, y) is also equal to p(x) TIMES p(y | x)</a:t>
            </a:r>
          </a:p>
          <a:p>
            <a:endParaRPr lang="en-US" baseline="0" dirty="0"/>
          </a:p>
          <a:p>
            <a:r>
              <a:rPr lang="en-US" baseline="0" dirty="0"/>
              <a:t>If we equate the right hand sides, we get</a:t>
            </a:r>
            <a:endParaRPr lang="en-US" dirty="0"/>
          </a:p>
        </p:txBody>
      </p:sp>
      <p:sp>
        <p:nvSpPr>
          <p:cNvPr id="4" name="Slide Number Placeholder 3"/>
          <p:cNvSpPr>
            <a:spLocks noGrp="1"/>
          </p:cNvSpPr>
          <p:nvPr>
            <p:ph type="sldNum" sz="quarter" idx="10"/>
          </p:nvPr>
        </p:nvSpPr>
        <p:spPr/>
        <p:txBody>
          <a:bodyPr/>
          <a:lstStyle/>
          <a:p>
            <a:fld id="{EDA91989-084D-354B-9C9F-7206CFD54E5D}" type="slidenum">
              <a:rPr lang="en-US" smtClean="0"/>
              <a:t>121</a:t>
            </a:fld>
            <a:endParaRPr lang="en-US"/>
          </a:p>
        </p:txBody>
      </p:sp>
    </p:spTree>
    <p:extLst>
      <p:ext uri="{BB962C8B-B14F-4D97-AF65-F5344CB8AC3E}">
        <p14:creationId xmlns:p14="http://schemas.microsoft.com/office/powerpoint/2010/main" val="285972955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p(y) TIMES p(x | y) is equal to p(x) TIMES p(y | x)</a:t>
            </a:r>
          </a:p>
          <a:p>
            <a:endParaRPr lang="en-US" baseline="0" dirty="0"/>
          </a:p>
          <a:p>
            <a:r>
              <a:rPr lang="en-US" baseline="0" dirty="0"/>
              <a:t>Let’s move p(x) from the right </a:t>
            </a:r>
            <a:r>
              <a:rPr lang="en-US" baseline="0" dirty="0" err="1"/>
              <a:t>handside</a:t>
            </a:r>
            <a:r>
              <a:rPr lang="en-US" baseline="0" dirty="0"/>
              <a:t> to the left </a:t>
            </a:r>
            <a:r>
              <a:rPr lang="en-US" baseline="0" dirty="0" err="1"/>
              <a:t>handside</a:t>
            </a:r>
            <a:r>
              <a:rPr lang="en-US" baseline="0" dirty="0"/>
              <a:t> </a:t>
            </a:r>
          </a:p>
        </p:txBody>
      </p:sp>
      <p:sp>
        <p:nvSpPr>
          <p:cNvPr id="4" name="Slide Number Placeholder 3"/>
          <p:cNvSpPr>
            <a:spLocks noGrp="1"/>
          </p:cNvSpPr>
          <p:nvPr>
            <p:ph type="sldNum" sz="quarter" idx="10"/>
          </p:nvPr>
        </p:nvSpPr>
        <p:spPr/>
        <p:txBody>
          <a:bodyPr/>
          <a:lstStyle/>
          <a:p>
            <a:fld id="{EDA91989-084D-354B-9C9F-7206CFD54E5D}" type="slidenum">
              <a:rPr lang="en-US" smtClean="0"/>
              <a:t>122</a:t>
            </a:fld>
            <a:endParaRPr lang="en-US"/>
          </a:p>
        </p:txBody>
      </p:sp>
    </p:spTree>
    <p:extLst>
      <p:ext uri="{BB962C8B-B14F-4D97-AF65-F5344CB8AC3E}">
        <p14:creationId xmlns:p14="http://schemas.microsoft.com/office/powerpoint/2010/main" val="285972955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Therefore p(y | x) is equal to p(y) times p(</a:t>
            </a:r>
            <a:r>
              <a:rPr lang="en-US" baseline="0" dirty="0" err="1"/>
              <a:t>x|y</a:t>
            </a:r>
            <a:r>
              <a:rPr lang="en-US" baseline="0" dirty="0"/>
              <a:t>) divided by p(x). </a:t>
            </a:r>
          </a:p>
          <a:p>
            <a:endParaRPr lang="en-US" baseline="0" dirty="0"/>
          </a:p>
        </p:txBody>
      </p:sp>
      <p:sp>
        <p:nvSpPr>
          <p:cNvPr id="4" name="Slide Number Placeholder 3"/>
          <p:cNvSpPr>
            <a:spLocks noGrp="1"/>
          </p:cNvSpPr>
          <p:nvPr>
            <p:ph type="sldNum" sz="quarter" idx="10"/>
          </p:nvPr>
        </p:nvSpPr>
        <p:spPr/>
        <p:txBody>
          <a:bodyPr/>
          <a:lstStyle/>
          <a:p>
            <a:fld id="{EDA91989-084D-354B-9C9F-7206CFD54E5D}" type="slidenum">
              <a:rPr lang="en-US" smtClean="0"/>
              <a:t>123</a:t>
            </a:fld>
            <a:endParaRPr lang="en-US"/>
          </a:p>
        </p:txBody>
      </p:sp>
    </p:spTree>
    <p:extLst>
      <p:ext uri="{BB962C8B-B14F-4D97-AF65-F5344CB8AC3E}">
        <p14:creationId xmlns:p14="http://schemas.microsoft.com/office/powerpoint/2010/main" val="285972955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next equality is obtained by keeping the numerator the same, and using the fact that p(x) can be obtained by taking p(x, y) and integrating over the continuous values of y.</a:t>
            </a:r>
          </a:p>
          <a:p>
            <a:endParaRPr lang="en-US" baseline="0" dirty="0"/>
          </a:p>
        </p:txBody>
      </p:sp>
      <p:sp>
        <p:nvSpPr>
          <p:cNvPr id="4" name="Slide Number Placeholder 3"/>
          <p:cNvSpPr>
            <a:spLocks noGrp="1"/>
          </p:cNvSpPr>
          <p:nvPr>
            <p:ph type="sldNum" sz="quarter" idx="10"/>
          </p:nvPr>
        </p:nvSpPr>
        <p:spPr/>
        <p:txBody>
          <a:bodyPr/>
          <a:lstStyle/>
          <a:p>
            <a:fld id="{EDA91989-084D-354B-9C9F-7206CFD54E5D}" type="slidenum">
              <a:rPr lang="en-US" smtClean="0"/>
              <a:t>124</a:t>
            </a:fld>
            <a:endParaRPr lang="en-US"/>
          </a:p>
        </p:txBody>
      </p:sp>
    </p:spTree>
    <p:extLst>
      <p:ext uri="{BB962C8B-B14F-4D97-AF65-F5344CB8AC3E}">
        <p14:creationId xmlns:p14="http://schemas.microsoft.com/office/powerpoint/2010/main" val="285972955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final equality is obtained by keeping the numerator the same, and using the fact that p(x, y) is equal to p(y) TIMES p(</a:t>
            </a:r>
            <a:r>
              <a:rPr lang="en-US" baseline="0" dirty="0" err="1"/>
              <a:t>x|y</a:t>
            </a:r>
            <a:r>
              <a:rPr lang="en-US" baseline="0" dirty="0"/>
              <a:t>). </a:t>
            </a:r>
          </a:p>
          <a:p>
            <a:endParaRPr lang="en-US" baseline="0" dirty="0"/>
          </a:p>
          <a:p>
            <a:r>
              <a:rPr lang="en-US" baseline="0" dirty="0"/>
              <a:t>These three equations are known as Bayes rule. &lt;PAUSE&gt;</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In this derivation, y is a continuous random variable. That’s why we use the integral sign.</a:t>
            </a:r>
          </a:p>
          <a:p>
            <a:endParaRPr lang="en-US" baseline="0" dirty="0"/>
          </a:p>
        </p:txBody>
      </p:sp>
      <p:sp>
        <p:nvSpPr>
          <p:cNvPr id="4" name="Slide Number Placeholder 3"/>
          <p:cNvSpPr>
            <a:spLocks noGrp="1"/>
          </p:cNvSpPr>
          <p:nvPr>
            <p:ph type="sldNum" sz="quarter" idx="10"/>
          </p:nvPr>
        </p:nvSpPr>
        <p:spPr/>
        <p:txBody>
          <a:bodyPr/>
          <a:lstStyle/>
          <a:p>
            <a:fld id="{EDA91989-084D-354B-9C9F-7206CFD54E5D}" type="slidenum">
              <a:rPr lang="en-US" smtClean="0"/>
              <a:t>125</a:t>
            </a:fld>
            <a:endParaRPr lang="en-US"/>
          </a:p>
        </p:txBody>
      </p:sp>
    </p:spTree>
    <p:extLst>
      <p:ext uri="{BB962C8B-B14F-4D97-AF65-F5344CB8AC3E}">
        <p14:creationId xmlns:p14="http://schemas.microsoft.com/office/powerpoint/2010/main" val="285972955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If y is a discrete random variable, </a:t>
            </a:r>
            <a:r>
              <a:rPr lang="en-US" dirty="0"/>
              <a:t>we simply replace the integral</a:t>
            </a:r>
            <a:r>
              <a:rPr lang="en-US" baseline="0" dirty="0"/>
              <a:t> with a summation.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Do you see the similarity between this slide and the previous slide?</a:t>
            </a:r>
            <a:endParaRPr lang="en-US" dirty="0"/>
          </a:p>
        </p:txBody>
      </p:sp>
      <p:sp>
        <p:nvSpPr>
          <p:cNvPr id="4" name="Slide Number Placeholder 3"/>
          <p:cNvSpPr>
            <a:spLocks noGrp="1"/>
          </p:cNvSpPr>
          <p:nvPr>
            <p:ph type="sldNum" sz="quarter" idx="10"/>
          </p:nvPr>
        </p:nvSpPr>
        <p:spPr/>
        <p:txBody>
          <a:bodyPr/>
          <a:lstStyle/>
          <a:p>
            <a:fld id="{EDA91989-084D-354B-9C9F-7206CFD54E5D}" type="slidenum">
              <a:rPr lang="en-US" smtClean="0"/>
              <a:t>126</a:t>
            </a:fld>
            <a:endParaRPr lang="en-US"/>
          </a:p>
        </p:txBody>
      </p:sp>
    </p:spTree>
    <p:extLst>
      <p:ext uri="{BB962C8B-B14F-4D97-AF65-F5344CB8AC3E}">
        <p14:creationId xmlns:p14="http://schemas.microsoft.com/office/powerpoint/2010/main" val="285972955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different</a:t>
            </a:r>
            <a:r>
              <a:rPr lang="en-US" baseline="0" dirty="0"/>
              <a:t> terms in Bayes’ rule actually have their own names. </a:t>
            </a:r>
            <a:endParaRPr lang="en-US" dirty="0"/>
          </a:p>
          <a:p>
            <a:endParaRPr lang="en-US" baseline="0" dirty="0"/>
          </a:p>
          <a:p>
            <a:r>
              <a:rPr lang="en-US" baseline="0" dirty="0"/>
              <a:t>Conditional probability p(y | x) is called the posterior, because this is the probability of y AFTER we observe x. </a:t>
            </a:r>
          </a:p>
          <a:p>
            <a:endParaRPr lang="en-US" baseline="0" dirty="0"/>
          </a:p>
          <a:p>
            <a:r>
              <a:rPr lang="en-US" baseline="0" dirty="0"/>
              <a:t>p(y) is known as the prior, which is the probability of y BEFORE observing x.   p(x | y) is called the likelihood, which is the propensity of observing various values of x given a particular value of y. Finally, the denominator is called the evidence, which is simply the normalization term to ensure that the p(y | x) sums to 1. </a:t>
            </a:r>
          </a:p>
          <a:p>
            <a:endParaRPr lang="en-US" baseline="0" dirty="0"/>
          </a:p>
          <a:p>
            <a:r>
              <a:rPr lang="en-US" baseline="0" dirty="0"/>
              <a:t>Therefore the posterior is equal to the prior TIMES the likelihood DIVIDED by the evidence.</a:t>
            </a:r>
          </a:p>
        </p:txBody>
      </p:sp>
      <p:sp>
        <p:nvSpPr>
          <p:cNvPr id="4" name="Slide Number Placeholder 3"/>
          <p:cNvSpPr>
            <a:spLocks noGrp="1"/>
          </p:cNvSpPr>
          <p:nvPr>
            <p:ph type="sldNum" sz="quarter" idx="10"/>
          </p:nvPr>
        </p:nvSpPr>
        <p:spPr/>
        <p:txBody>
          <a:bodyPr/>
          <a:lstStyle/>
          <a:p>
            <a:fld id="{EDA91989-084D-354B-9C9F-7206CFD54E5D}" type="slidenum">
              <a:rPr lang="en-US" smtClean="0"/>
              <a:t>127</a:t>
            </a:fld>
            <a:endParaRPr lang="en-US"/>
          </a:p>
        </p:txBody>
      </p:sp>
    </p:spTree>
    <p:extLst>
      <p:ext uri="{BB962C8B-B14F-4D97-AF65-F5344CB8AC3E}">
        <p14:creationId xmlns:p14="http://schemas.microsoft.com/office/powerpoint/2010/main" val="352698451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a</a:t>
            </a:r>
            <a:r>
              <a:rPr lang="en-US" baseline="0" dirty="0"/>
              <a:t> 40 year old woman is doing a mammogram, which is a test for breast cancer.</a:t>
            </a:r>
          </a:p>
          <a:p>
            <a:endParaRPr lang="en-US" baseline="0" dirty="0"/>
          </a:p>
          <a:p>
            <a:r>
              <a:rPr lang="en-US" baseline="0" dirty="0"/>
              <a:t>Let x be equal to 1 if the mammogram is positive and let y be equal to 1 if the woman has breast cancer.</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128</a:t>
            </a:fld>
            <a:endParaRPr lang="en-US"/>
          </a:p>
        </p:txBody>
      </p:sp>
    </p:spTree>
    <p:extLst>
      <p:ext uri="{BB962C8B-B14F-4D97-AF65-F5344CB8AC3E}">
        <p14:creationId xmlns:p14="http://schemas.microsoft.com/office/powerpoint/2010/main" val="341470117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a:t>
            </a:r>
            <a:r>
              <a:rPr lang="en-US" baseline="0" dirty="0"/>
              <a:t> the test is positive, what is the probability of the woman having breast cancer?</a:t>
            </a:r>
          </a:p>
          <a:p>
            <a:endParaRPr lang="en-US" baseline="0" dirty="0"/>
          </a:p>
          <a:p>
            <a:r>
              <a:rPr lang="en-US" baseline="0" dirty="0"/>
              <a:t>In other words, we want to compute the posterior probability of y equals 1 given that x is equal to 1.</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To compute this probability, we need to know a few things. </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129</a:t>
            </a:fld>
            <a:endParaRPr lang="en-US"/>
          </a:p>
        </p:txBody>
      </p:sp>
    </p:spTree>
    <p:extLst>
      <p:ext uri="{BB962C8B-B14F-4D97-AF65-F5344CB8AC3E}">
        <p14:creationId xmlns:p14="http://schemas.microsoft.com/office/powerpoint/2010/main" val="3721617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move on to</a:t>
            </a:r>
            <a:r>
              <a:rPr lang="en-US" baseline="0" dirty="0"/>
              <a:t> introduction</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13</a:t>
            </a:fld>
            <a:endParaRPr lang="en-US"/>
          </a:p>
        </p:txBody>
      </p:sp>
    </p:spTree>
    <p:extLst>
      <p:ext uri="{BB962C8B-B14F-4D97-AF65-F5344CB8AC3E}">
        <p14:creationId xmlns:p14="http://schemas.microsoft.com/office/powerpoint/2010/main" val="261361568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the</a:t>
            </a:r>
            <a:r>
              <a:rPr lang="en-US" baseline="0" dirty="0"/>
              <a:t> sensitivity of the test is 0.8, meaning that the probability of a positive test given that the patient has breast cancer is 0.8. </a:t>
            </a:r>
          </a:p>
          <a:p>
            <a:endParaRPr lang="en-US" baseline="0" dirty="0"/>
          </a:p>
          <a:p>
            <a:r>
              <a:rPr lang="en-US" baseline="0" dirty="0"/>
              <a:t>Suppose the false positive rate is 0.1, which is the probability of a positive test given that the patient does not have breast cancer is 0.1.</a:t>
            </a:r>
          </a:p>
          <a:p>
            <a:endParaRPr lang="en-US" baseline="0" dirty="0"/>
          </a:p>
          <a:p>
            <a:r>
              <a:rPr lang="en-US" baseline="0" dirty="0"/>
              <a:t>Furthermore suppose that the prior probability of a 40 year woman having breast cancer is 0.004. This means that 0.4% of 40 year old women have cancer.</a:t>
            </a:r>
          </a:p>
          <a:p>
            <a:endParaRPr lang="en-US" baseline="0" dirty="0"/>
          </a:p>
          <a:p>
            <a:r>
              <a:rPr lang="en-US" baseline="0" dirty="0"/>
              <a:t>We can then apply these numbers to Bayes’ rule</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130</a:t>
            </a:fld>
            <a:endParaRPr lang="en-US"/>
          </a:p>
        </p:txBody>
      </p:sp>
    </p:spTree>
    <p:extLst>
      <p:ext uri="{BB962C8B-B14F-4D97-AF65-F5344CB8AC3E}">
        <p14:creationId xmlns:p14="http://schemas.microsoft.com/office/powerpoint/2010/main" val="312926547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posterior probability p(</a:t>
            </a:r>
            <a:r>
              <a:rPr lang="en-US" baseline="0" dirty="0"/>
              <a:t>y = 1 | x = 1) is equal to the prior p(y = 1) TIMES the likelihood p(x = 1 | y = 1) DIVIDED by the evidence p(x = 1 | y = 1) TIMES p(y=1) + p(x = 1 | y = 0) TIMES p(y = 0).</a:t>
            </a:r>
          </a:p>
          <a:p>
            <a:endParaRPr lang="en-US" baseline="0" dirty="0"/>
          </a:p>
          <a:p>
            <a:r>
              <a:rPr lang="en-US" baseline="0" dirty="0"/>
              <a:t>We can plug in the numbers from above</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131</a:t>
            </a:fld>
            <a:endParaRPr lang="en-US"/>
          </a:p>
        </p:txBody>
      </p:sp>
    </p:spTree>
    <p:extLst>
      <p:ext uri="{BB962C8B-B14F-4D97-AF65-F5344CB8AC3E}">
        <p14:creationId xmlns:p14="http://schemas.microsoft.com/office/powerpoint/2010/main" val="234029803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 = 1) is 0.004. P(x = 1 | y = 1) is 0.8. So</a:t>
            </a:r>
            <a:r>
              <a:rPr lang="en-US" baseline="0" dirty="0"/>
              <a:t> the numerator is 0.004 TIMES 0.8</a:t>
            </a:r>
          </a:p>
          <a:p>
            <a:endParaRPr lang="en-US" baseline="0" dirty="0"/>
          </a:p>
          <a:p>
            <a:r>
              <a:rPr lang="en-US" baseline="0" dirty="0"/>
              <a:t>The first term in the denominator is also 0.004 TIMES 0.8</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p(y = 0) is 1 – 0.004, which is 0.996. P(x = 1 | y = 0) is 0.1.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r>
              <a:rPr lang="en-US" baseline="0" dirty="0"/>
              <a:t>Therefore the posterior probability of the woman having breast cancer given the test is positive, is ONLY 0.031!</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132</a:t>
            </a:fld>
            <a:endParaRPr lang="en-US"/>
          </a:p>
        </p:txBody>
      </p:sp>
    </p:spTree>
    <p:extLst>
      <p:ext uri="{BB962C8B-B14F-4D97-AF65-F5344CB8AC3E}">
        <p14:creationId xmlns:p14="http://schemas.microsoft.com/office/powerpoint/2010/main" val="219279744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why the US government no longer recommends routine mammogram for </a:t>
            </a:r>
            <a:r>
              <a:rPr lang="en-US" baseline="0" dirty="0" err="1"/>
              <a:t>womens</a:t>
            </a:r>
            <a:r>
              <a:rPr lang="en-US" baseline="0" dirty="0"/>
              <a:t> in their 40s because the prior probability of 40 year old woman having breast cancer is so low, and current mammograms are not sufficiently sensitive and the false positive rate is too high.</a:t>
            </a:r>
          </a:p>
          <a:p>
            <a:endParaRPr lang="en-US" baseline="0" dirty="0"/>
          </a:p>
          <a:p>
            <a:r>
              <a:rPr lang="en-US" baseline="0" dirty="0"/>
              <a:t>So even if the test comes back positive, there is still very low probability that the woman has breast cancer.</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133</a:t>
            </a:fld>
            <a:endParaRPr lang="en-US"/>
          </a:p>
        </p:txBody>
      </p:sp>
    </p:spTree>
    <p:extLst>
      <p:ext uri="{BB962C8B-B14F-4D97-AF65-F5344CB8AC3E}">
        <p14:creationId xmlns:p14="http://schemas.microsoft.com/office/powerpoint/2010/main" val="417371352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before I continue?</a:t>
            </a:r>
          </a:p>
        </p:txBody>
      </p:sp>
      <p:sp>
        <p:nvSpPr>
          <p:cNvPr id="4" name="Slide Number Placeholder 3"/>
          <p:cNvSpPr>
            <a:spLocks noGrp="1"/>
          </p:cNvSpPr>
          <p:nvPr>
            <p:ph type="sldNum" sz="quarter" idx="10"/>
          </p:nvPr>
        </p:nvSpPr>
        <p:spPr/>
        <p:txBody>
          <a:bodyPr/>
          <a:lstStyle/>
          <a:p>
            <a:fld id="{6C60E219-B6FC-754C-92EE-CBB76981DCE4}" type="slidenum">
              <a:rPr lang="en-US" smtClean="0"/>
              <a:t>134</a:t>
            </a:fld>
            <a:endParaRPr lang="en-US"/>
          </a:p>
        </p:txBody>
      </p:sp>
    </p:spTree>
    <p:extLst>
      <p:ext uri="{BB962C8B-B14F-4D97-AF65-F5344CB8AC3E}">
        <p14:creationId xmlns:p14="http://schemas.microsoft.com/office/powerpoint/2010/main" val="261361568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before I continue?</a:t>
            </a:r>
          </a:p>
        </p:txBody>
      </p:sp>
      <p:sp>
        <p:nvSpPr>
          <p:cNvPr id="4" name="Slide Number Placeholder 3"/>
          <p:cNvSpPr>
            <a:spLocks noGrp="1"/>
          </p:cNvSpPr>
          <p:nvPr>
            <p:ph type="sldNum" sz="quarter" idx="10"/>
          </p:nvPr>
        </p:nvSpPr>
        <p:spPr/>
        <p:txBody>
          <a:bodyPr/>
          <a:lstStyle/>
          <a:p>
            <a:fld id="{6C60E219-B6FC-754C-92EE-CBB76981DCE4}" type="slidenum">
              <a:rPr lang="en-US" smtClean="0"/>
              <a:t>135</a:t>
            </a:fld>
            <a:endParaRPr lang="en-US"/>
          </a:p>
        </p:txBody>
      </p:sp>
    </p:spTree>
    <p:extLst>
      <p:ext uri="{BB962C8B-B14F-4D97-AF65-F5344CB8AC3E}">
        <p14:creationId xmlns:p14="http://schemas.microsoft.com/office/powerpoint/2010/main" val="337328880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point out a special situation</a:t>
            </a:r>
            <a:r>
              <a:rPr lang="en-US" baseline="0" dirty="0"/>
              <a:t>, where knowing x tells us nothing about y and knowing y tells us nothing about x. This is known as independence. </a:t>
            </a:r>
          </a:p>
          <a:p>
            <a:endParaRPr lang="en-US" baseline="0" dirty="0"/>
          </a:p>
          <a:p>
            <a:r>
              <a:rPr lang="en-US" baseline="0" dirty="0"/>
              <a:t>If x and y are independent, then the conditional probability of x given y is the same as the probability of x. </a:t>
            </a:r>
          </a:p>
          <a:p>
            <a:endParaRPr lang="en-US" baseline="0" dirty="0"/>
          </a:p>
          <a:p>
            <a:r>
              <a:rPr lang="en-US" baseline="0" dirty="0"/>
              <a:t>Similarly, conditional probability of y given x is the same as the probability of y. </a:t>
            </a:r>
          </a:p>
          <a:p>
            <a:endParaRPr lang="en-US" sz="1200" dirty="0"/>
          </a:p>
          <a:p>
            <a:r>
              <a:rPr lang="en-US" sz="1200" dirty="0"/>
              <a:t>&lt;PAUSE&gt;</a:t>
            </a:r>
            <a:endParaRPr lang="en-US" dirty="0"/>
          </a:p>
        </p:txBody>
      </p:sp>
      <p:sp>
        <p:nvSpPr>
          <p:cNvPr id="4" name="Slide Number Placeholder 3"/>
          <p:cNvSpPr>
            <a:spLocks noGrp="1"/>
          </p:cNvSpPr>
          <p:nvPr>
            <p:ph type="sldNum" sz="quarter" idx="10"/>
          </p:nvPr>
        </p:nvSpPr>
        <p:spPr/>
        <p:txBody>
          <a:bodyPr/>
          <a:lstStyle/>
          <a:p>
            <a:fld id="{EDA91989-084D-354B-9C9F-7206CFD54E5D}" type="slidenum">
              <a:rPr lang="en-US" smtClean="0"/>
              <a:t>136</a:t>
            </a:fld>
            <a:endParaRPr lang="en-US"/>
          </a:p>
        </p:txBody>
      </p:sp>
    </p:spTree>
    <p:extLst>
      <p:ext uri="{BB962C8B-B14F-4D97-AF65-F5344CB8AC3E}">
        <p14:creationId xmlns:p14="http://schemas.microsoft.com/office/powerpoint/2010/main" val="117668253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a:t>
            </a:r>
            <a:r>
              <a:rPr lang="en-US" baseline="0" dirty="0"/>
              <a:t> p(x, y) is equal to p(x) times p(y | x). We can simplify the second term and drop its dependency on x. </a:t>
            </a:r>
          </a:p>
          <a:p>
            <a:endParaRPr lang="en-US" baseline="0" dirty="0"/>
          </a:p>
          <a:p>
            <a:r>
              <a:rPr lang="en-US" baseline="0" dirty="0"/>
              <a:t>Therefore when x and y are independent, their joint distribution p(x, y) is equal to p(x) TIMES p(y). </a:t>
            </a:r>
          </a:p>
          <a:p>
            <a:endParaRPr lang="en-US" sz="1200" dirty="0"/>
          </a:p>
          <a:p>
            <a:r>
              <a:rPr lang="en-US" sz="1200" dirty="0"/>
              <a:t>&lt;PAUSE&gt;</a:t>
            </a:r>
            <a:endParaRPr lang="en-US" dirty="0"/>
          </a:p>
        </p:txBody>
      </p:sp>
      <p:sp>
        <p:nvSpPr>
          <p:cNvPr id="4" name="Slide Number Placeholder 3"/>
          <p:cNvSpPr>
            <a:spLocks noGrp="1"/>
          </p:cNvSpPr>
          <p:nvPr>
            <p:ph type="sldNum" sz="quarter" idx="10"/>
          </p:nvPr>
        </p:nvSpPr>
        <p:spPr/>
        <p:txBody>
          <a:bodyPr/>
          <a:lstStyle/>
          <a:p>
            <a:fld id="{EDA91989-084D-354B-9C9F-7206CFD54E5D}" type="slidenum">
              <a:rPr lang="en-US" smtClean="0"/>
              <a:t>137</a:t>
            </a:fld>
            <a:endParaRPr lang="en-US"/>
          </a:p>
        </p:txBody>
      </p:sp>
    </p:spTree>
    <p:extLst>
      <p:ext uri="{BB962C8B-B14F-4D97-AF65-F5344CB8AC3E}">
        <p14:creationId xmlns:p14="http://schemas.microsoft.com/office/powerpoint/2010/main" val="37893243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Conversely, if p(x, y) is equal to p(x) TIMES p(y), then x and y are independent.</a:t>
            </a:r>
          </a:p>
          <a:p>
            <a:endParaRPr lang="en-US" sz="1200" dirty="0"/>
          </a:p>
          <a:p>
            <a:r>
              <a:rPr lang="en-US" sz="1200" dirty="0"/>
              <a:t>&lt;PAUSE&gt;</a:t>
            </a:r>
            <a:endParaRPr lang="en-US" dirty="0"/>
          </a:p>
        </p:txBody>
      </p:sp>
      <p:sp>
        <p:nvSpPr>
          <p:cNvPr id="4" name="Slide Number Placeholder 3"/>
          <p:cNvSpPr>
            <a:spLocks noGrp="1"/>
          </p:cNvSpPr>
          <p:nvPr>
            <p:ph type="sldNum" sz="quarter" idx="10"/>
          </p:nvPr>
        </p:nvSpPr>
        <p:spPr/>
        <p:txBody>
          <a:bodyPr/>
          <a:lstStyle/>
          <a:p>
            <a:fld id="{EDA91989-084D-354B-9C9F-7206CFD54E5D}" type="slidenum">
              <a:rPr lang="en-US" smtClean="0"/>
              <a:t>138</a:t>
            </a:fld>
            <a:endParaRPr lang="en-US"/>
          </a:p>
        </p:txBody>
      </p:sp>
    </p:spTree>
    <p:extLst>
      <p:ext uri="{BB962C8B-B14F-4D97-AF65-F5344CB8AC3E}">
        <p14:creationId xmlns:p14="http://schemas.microsoft.com/office/powerpoint/2010/main" val="280152234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before I continue?</a:t>
            </a:r>
          </a:p>
        </p:txBody>
      </p:sp>
      <p:sp>
        <p:nvSpPr>
          <p:cNvPr id="4" name="Slide Number Placeholder 3"/>
          <p:cNvSpPr>
            <a:spLocks noGrp="1"/>
          </p:cNvSpPr>
          <p:nvPr>
            <p:ph type="sldNum" sz="quarter" idx="10"/>
          </p:nvPr>
        </p:nvSpPr>
        <p:spPr/>
        <p:txBody>
          <a:bodyPr/>
          <a:lstStyle/>
          <a:p>
            <a:fld id="{6C60E219-B6FC-754C-92EE-CBB76981DCE4}" type="slidenum">
              <a:rPr lang="en-US" smtClean="0"/>
              <a:t>139</a:t>
            </a:fld>
            <a:endParaRPr lang="en-US"/>
          </a:p>
        </p:txBody>
      </p:sp>
    </p:spTree>
    <p:extLst>
      <p:ext uri="{BB962C8B-B14F-4D97-AF65-F5344CB8AC3E}">
        <p14:creationId xmlns:p14="http://schemas.microsoft.com/office/powerpoint/2010/main" val="2613615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As you probably know, Artificial intelligence is intelligence displayed by machines, instead of humans. This is something that computer scientists have been trying to achieve since the 1950s.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These efforts have largely failed, but in the last few years, there is a resurgence of interest because of impressive results obtained by researchers from universities like the University of Toronto and companies like DeepMind.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resurgence is made possible because of advances in machine learning. </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14</a:t>
            </a:fld>
            <a:endParaRPr lang="en-US"/>
          </a:p>
        </p:txBody>
      </p:sp>
    </p:spTree>
    <p:extLst>
      <p:ext uri="{BB962C8B-B14F-4D97-AF65-F5344CB8AC3E}">
        <p14:creationId xmlns:p14="http://schemas.microsoft.com/office/powerpoint/2010/main" val="372246389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before I continue?</a:t>
            </a:r>
          </a:p>
        </p:txBody>
      </p:sp>
      <p:sp>
        <p:nvSpPr>
          <p:cNvPr id="4" name="Slide Number Placeholder 3"/>
          <p:cNvSpPr>
            <a:spLocks noGrp="1"/>
          </p:cNvSpPr>
          <p:nvPr>
            <p:ph type="sldNum" sz="quarter" idx="10"/>
          </p:nvPr>
        </p:nvSpPr>
        <p:spPr/>
        <p:txBody>
          <a:bodyPr/>
          <a:lstStyle/>
          <a:p>
            <a:fld id="{6C60E219-B6FC-754C-92EE-CBB76981DCE4}" type="slidenum">
              <a:rPr lang="en-US" smtClean="0"/>
              <a:t>140</a:t>
            </a:fld>
            <a:endParaRPr lang="en-US"/>
          </a:p>
        </p:txBody>
      </p:sp>
    </p:spTree>
    <p:extLst>
      <p:ext uri="{BB962C8B-B14F-4D97-AF65-F5344CB8AC3E}">
        <p14:creationId xmlns:p14="http://schemas.microsoft.com/office/powerpoint/2010/main" val="337328880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topic for this lecture</a:t>
            </a:r>
            <a:r>
              <a:rPr lang="en-US" baseline="0" dirty="0"/>
              <a:t> is expectation. </a:t>
            </a:r>
            <a:r>
              <a:rPr lang="en-CA" sz="1200" dirty="0">
                <a:latin typeface="+mn-lt"/>
                <a:cs typeface="Calibri"/>
              </a:rPr>
              <a:t>Expectation tells us the average value of some function f[x] taking into account the distribution p(x) </a:t>
            </a:r>
          </a:p>
          <a:p>
            <a:endParaRPr lang="en-CA" sz="1200" dirty="0">
              <a:latin typeface="+mn-lt"/>
              <a:cs typeface="Calibri"/>
            </a:endParaRPr>
          </a:p>
          <a:p>
            <a:r>
              <a:rPr lang="en-US" dirty="0"/>
              <a:t>In the case of discrete random variable, </a:t>
            </a:r>
            <a:r>
              <a:rPr lang="en-US" baseline="0" dirty="0"/>
              <a:t>expected value of f(x) is equal to f(x) times p(x), summed over all possible values of x. </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In the case of continuous random variable, expected value of f(x) is equal to the f(x) times p(x), integrated over all values of x.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EDA91989-084D-354B-9C9F-7206CFD54E5D}" type="slidenum">
              <a:rPr lang="en-US" smtClean="0"/>
              <a:t>141</a:t>
            </a:fld>
            <a:endParaRPr lang="en-US"/>
          </a:p>
        </p:txBody>
      </p:sp>
    </p:spTree>
    <p:extLst>
      <p:ext uri="{BB962C8B-B14F-4D97-AF65-F5344CB8AC3E}">
        <p14:creationId xmlns:p14="http://schemas.microsoft.com/office/powerpoint/2010/main" val="126776396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f(x) is equal to x,</a:t>
            </a:r>
            <a:r>
              <a:rPr lang="en-US" baseline="0" dirty="0"/>
              <a:t> then this is called the expected value of x, which is also called the mean of x. </a:t>
            </a:r>
          </a:p>
          <a:p>
            <a:endParaRPr lang="en-US" baseline="0" dirty="0"/>
          </a:p>
          <a:p>
            <a:r>
              <a:rPr lang="en-US" baseline="0" dirty="0"/>
              <a:t>We can interpret the mean of x as follows. If we observe x infinite number of times and we average these observations, this average value will converge to mean of x. </a:t>
            </a:r>
          </a:p>
          <a:p>
            <a:endParaRPr lang="en-US" baseline="0" dirty="0"/>
          </a:p>
        </p:txBody>
      </p:sp>
      <p:sp>
        <p:nvSpPr>
          <p:cNvPr id="4" name="Slide Number Placeholder 3"/>
          <p:cNvSpPr>
            <a:spLocks noGrp="1"/>
          </p:cNvSpPr>
          <p:nvPr>
            <p:ph type="sldNum" sz="quarter" idx="10"/>
          </p:nvPr>
        </p:nvSpPr>
        <p:spPr/>
        <p:txBody>
          <a:bodyPr/>
          <a:lstStyle/>
          <a:p>
            <a:fld id="{EDA91989-084D-354B-9C9F-7206CFD54E5D}" type="slidenum">
              <a:rPr lang="en-US" smtClean="0"/>
              <a:t>142</a:t>
            </a:fld>
            <a:endParaRPr lang="en-US"/>
          </a:p>
        </p:txBody>
      </p:sp>
    </p:spTree>
    <p:extLst>
      <p:ext uri="{BB962C8B-B14F-4D97-AF65-F5344CB8AC3E}">
        <p14:creationId xmlns:p14="http://schemas.microsoft.com/office/powerpoint/2010/main" val="128325249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Another special case is when f(x) is equal to x minus the mean of x square. This is called the variance of x. </a:t>
            </a:r>
          </a:p>
          <a:p>
            <a:endParaRPr lang="en-US" baseline="0" dirty="0"/>
          </a:p>
          <a:p>
            <a:r>
              <a:rPr lang="en-US" baseline="0" dirty="0"/>
              <a:t>The variance of x can be interpreted as follows. If we observe x infinite number of times and we average the square &lt;PAUSE&gt; of the difference between each observation and the mean of x, THEN the average value is the variance of x. </a:t>
            </a:r>
          </a:p>
          <a:p>
            <a:endParaRPr lang="en-US" baseline="0" dirty="0"/>
          </a:p>
          <a:p>
            <a:r>
              <a:rPr lang="en-US" baseline="0" dirty="0"/>
              <a:t>The variance of x measures how likely x is going to be far away from the mean.</a:t>
            </a:r>
            <a:endParaRPr lang="en-US" dirty="0"/>
          </a:p>
        </p:txBody>
      </p:sp>
      <p:sp>
        <p:nvSpPr>
          <p:cNvPr id="4" name="Slide Number Placeholder 3"/>
          <p:cNvSpPr>
            <a:spLocks noGrp="1"/>
          </p:cNvSpPr>
          <p:nvPr>
            <p:ph type="sldNum" sz="quarter" idx="10"/>
          </p:nvPr>
        </p:nvSpPr>
        <p:spPr/>
        <p:txBody>
          <a:bodyPr/>
          <a:lstStyle/>
          <a:p>
            <a:fld id="{EDA91989-084D-354B-9C9F-7206CFD54E5D}" type="slidenum">
              <a:rPr lang="en-US" smtClean="0"/>
              <a:t>143</a:t>
            </a:fld>
            <a:endParaRPr lang="en-US"/>
          </a:p>
        </p:txBody>
      </p:sp>
    </p:spTree>
    <p:extLst>
      <p:ext uri="{BB962C8B-B14F-4D97-AF65-F5344CB8AC3E}">
        <p14:creationId xmlns:p14="http://schemas.microsoft.com/office/powerpoint/2010/main" val="288757823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Let’s consider</a:t>
            </a:r>
            <a:r>
              <a:rPr lang="en-US" baseline="0" dirty="0"/>
              <a:t> our previous example and compute the mean of x.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We take the definition of expectation and set f(x) to be x and so we take x TIMES p(x) and sum over all values of x.</a:t>
            </a:r>
          </a:p>
          <a:p>
            <a:endParaRPr lang="en-US" dirty="0"/>
          </a:p>
        </p:txBody>
      </p:sp>
      <p:sp>
        <p:nvSpPr>
          <p:cNvPr id="4" name="Slide Number Placeholder 3"/>
          <p:cNvSpPr>
            <a:spLocks noGrp="1"/>
          </p:cNvSpPr>
          <p:nvPr>
            <p:ph type="sldNum" sz="quarter" idx="10"/>
          </p:nvPr>
        </p:nvSpPr>
        <p:spPr/>
        <p:txBody>
          <a:bodyPr/>
          <a:lstStyle/>
          <a:p>
            <a:fld id="{EDA91989-084D-354B-9C9F-7206CFD54E5D}" type="slidenum">
              <a:rPr lang="en-US" smtClean="0"/>
              <a:t>144</a:t>
            </a:fld>
            <a:endParaRPr lang="en-US"/>
          </a:p>
        </p:txBody>
      </p:sp>
    </p:spTree>
    <p:extLst>
      <p:ext uri="{BB962C8B-B14F-4D97-AF65-F5344CB8AC3E}">
        <p14:creationId xmlns:p14="http://schemas.microsoft.com/office/powerpoint/2010/main" val="288636522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This is equal to 0 times 1/4 &lt;POINT&gt; plus 2.5 times 3/4.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And the final answer is 1.875.</a:t>
            </a:r>
            <a:endParaRPr lang="en-US" dirty="0"/>
          </a:p>
          <a:p>
            <a:endParaRPr lang="en-US" dirty="0"/>
          </a:p>
        </p:txBody>
      </p:sp>
      <p:sp>
        <p:nvSpPr>
          <p:cNvPr id="4" name="Slide Number Placeholder 3"/>
          <p:cNvSpPr>
            <a:spLocks noGrp="1"/>
          </p:cNvSpPr>
          <p:nvPr>
            <p:ph type="sldNum" sz="quarter" idx="10"/>
          </p:nvPr>
        </p:nvSpPr>
        <p:spPr/>
        <p:txBody>
          <a:bodyPr/>
          <a:lstStyle/>
          <a:p>
            <a:fld id="{EDA91989-084D-354B-9C9F-7206CFD54E5D}" type="slidenum">
              <a:rPr lang="en-US" smtClean="0"/>
              <a:t>145</a:t>
            </a:fld>
            <a:endParaRPr lang="en-US"/>
          </a:p>
        </p:txBody>
      </p:sp>
    </p:spTree>
    <p:extLst>
      <p:ext uri="{BB962C8B-B14F-4D97-AF65-F5344CB8AC3E}">
        <p14:creationId xmlns:p14="http://schemas.microsoft.com/office/powerpoint/2010/main" val="63932924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Similarly,</a:t>
            </a:r>
            <a:r>
              <a:rPr lang="en-US" baseline="0" dirty="0"/>
              <a:t> we can compute the mean of 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So -3 times 1/2 PLUS -1 times 3/8 PLUS 2 times 1/8 and we get -1.625</a:t>
            </a:r>
            <a:endParaRPr lang="en-US" dirty="0"/>
          </a:p>
          <a:p>
            <a:endParaRPr lang="en-US" dirty="0"/>
          </a:p>
        </p:txBody>
      </p:sp>
      <p:sp>
        <p:nvSpPr>
          <p:cNvPr id="4" name="Slide Number Placeholder 3"/>
          <p:cNvSpPr>
            <a:spLocks noGrp="1"/>
          </p:cNvSpPr>
          <p:nvPr>
            <p:ph type="sldNum" sz="quarter" idx="10"/>
          </p:nvPr>
        </p:nvSpPr>
        <p:spPr/>
        <p:txBody>
          <a:bodyPr/>
          <a:lstStyle/>
          <a:p>
            <a:fld id="{EDA91989-084D-354B-9C9F-7206CFD54E5D}" type="slidenum">
              <a:rPr lang="en-US" smtClean="0"/>
              <a:t>146</a:t>
            </a:fld>
            <a:endParaRPr lang="en-US"/>
          </a:p>
        </p:txBody>
      </p:sp>
    </p:spTree>
    <p:extLst>
      <p:ext uri="{BB962C8B-B14F-4D97-AF65-F5344CB8AC3E}">
        <p14:creationId xmlns:p14="http://schemas.microsoft.com/office/powerpoint/2010/main" val="289132900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compute the variance of x. In this case, f(x) is</a:t>
            </a:r>
            <a:r>
              <a:rPr lang="en-US" baseline="0" dirty="0"/>
              <a:t> equal to x – mu x square. </a:t>
            </a:r>
          </a:p>
          <a:p>
            <a:endParaRPr lang="en-US" baseline="0" dirty="0"/>
          </a:p>
          <a:p>
            <a:r>
              <a:rPr lang="en-US" baseline="0" dirty="0"/>
              <a:t>And so the formula is (x – mu x) square times p(x) and we sum over all values of x. </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EDA91989-084D-354B-9C9F-7206CFD54E5D}" type="slidenum">
              <a:rPr lang="en-US" smtClean="0"/>
              <a:t>147</a:t>
            </a:fld>
            <a:endParaRPr lang="en-US"/>
          </a:p>
        </p:txBody>
      </p:sp>
    </p:spTree>
    <p:extLst>
      <p:ext uri="{BB962C8B-B14F-4D97-AF65-F5344CB8AC3E}">
        <p14:creationId xmlns:p14="http://schemas.microsoft.com/office/powerpoint/2010/main" val="236034841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first term corresponds to x = 0 minus the mean, which is 1.875. </a:t>
            </a:r>
          </a:p>
          <a:p>
            <a:endParaRPr lang="en-US" baseline="0" dirty="0"/>
          </a:p>
          <a:p>
            <a:r>
              <a:rPr lang="en-US" baseline="0" dirty="0"/>
              <a:t>And we square the whole thing and multiply by p(x = 0), which is 1/4.</a:t>
            </a:r>
          </a:p>
          <a:p>
            <a:endParaRPr lang="en-US" baseline="0" dirty="0"/>
          </a:p>
        </p:txBody>
      </p:sp>
      <p:sp>
        <p:nvSpPr>
          <p:cNvPr id="4" name="Slide Number Placeholder 3"/>
          <p:cNvSpPr>
            <a:spLocks noGrp="1"/>
          </p:cNvSpPr>
          <p:nvPr>
            <p:ph type="sldNum" sz="quarter" idx="10"/>
          </p:nvPr>
        </p:nvSpPr>
        <p:spPr/>
        <p:txBody>
          <a:bodyPr/>
          <a:lstStyle/>
          <a:p>
            <a:fld id="{EDA91989-084D-354B-9C9F-7206CFD54E5D}" type="slidenum">
              <a:rPr lang="en-US" smtClean="0"/>
              <a:t>148</a:t>
            </a:fld>
            <a:endParaRPr lang="en-US"/>
          </a:p>
        </p:txBody>
      </p:sp>
    </p:spTree>
    <p:extLst>
      <p:ext uri="{BB962C8B-B14F-4D97-AF65-F5344CB8AC3E}">
        <p14:creationId xmlns:p14="http://schemas.microsoft.com/office/powerpoint/2010/main" val="267929102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second term corresponds to x = 2.5 minus the mean, which is 1.875. </a:t>
            </a:r>
          </a:p>
          <a:p>
            <a:endParaRPr lang="en-US" baseline="0" dirty="0"/>
          </a:p>
          <a:p>
            <a:r>
              <a:rPr lang="en-US" baseline="0" dirty="0"/>
              <a:t>And we square the whole thing and multiply by p(x = 2.5), which is ¾.</a:t>
            </a:r>
          </a:p>
          <a:p>
            <a:endParaRPr lang="en-US" baseline="0" dirty="0"/>
          </a:p>
          <a:p>
            <a:r>
              <a:rPr lang="en-US" baseline="0" dirty="0"/>
              <a:t>And the whole thing evaluates to 1.171875.</a:t>
            </a:r>
          </a:p>
          <a:p>
            <a:endParaRPr lang="en-US" baseline="0" dirty="0"/>
          </a:p>
        </p:txBody>
      </p:sp>
      <p:sp>
        <p:nvSpPr>
          <p:cNvPr id="4" name="Slide Number Placeholder 3"/>
          <p:cNvSpPr>
            <a:spLocks noGrp="1"/>
          </p:cNvSpPr>
          <p:nvPr>
            <p:ph type="sldNum" sz="quarter" idx="10"/>
          </p:nvPr>
        </p:nvSpPr>
        <p:spPr/>
        <p:txBody>
          <a:bodyPr/>
          <a:lstStyle/>
          <a:p>
            <a:fld id="{EDA91989-084D-354B-9C9F-7206CFD54E5D}" type="slidenum">
              <a:rPr lang="en-US" smtClean="0"/>
              <a:t>149</a:t>
            </a:fld>
            <a:endParaRPr lang="en-US"/>
          </a:p>
        </p:txBody>
      </p:sp>
    </p:spTree>
    <p:extLst>
      <p:ext uri="{BB962C8B-B14F-4D97-AF65-F5344CB8AC3E}">
        <p14:creationId xmlns:p14="http://schemas.microsoft.com/office/powerpoint/2010/main" val="21190611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In this class</a:t>
            </a:r>
            <a:r>
              <a:rPr lang="en-US" baseline="0" dirty="0"/>
              <a:t>, I will use the phrase “pattern recognition” and “machine learning” interchangeably, although they have slightly different definitions.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The goal of pattern recognition is to automatically detect patterns from data</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On the other hand, the goal of machine learning is to learn from data without being explicitly programmed.</a:t>
            </a:r>
          </a:p>
        </p:txBody>
      </p:sp>
      <p:sp>
        <p:nvSpPr>
          <p:cNvPr id="4" name="Slide Number Placeholder 3"/>
          <p:cNvSpPr>
            <a:spLocks noGrp="1"/>
          </p:cNvSpPr>
          <p:nvPr>
            <p:ph type="sldNum" sz="quarter" idx="10"/>
          </p:nvPr>
        </p:nvSpPr>
        <p:spPr/>
        <p:txBody>
          <a:bodyPr/>
          <a:lstStyle/>
          <a:p>
            <a:fld id="{6C60E219-B6FC-754C-92EE-CBB76981DCE4}" type="slidenum">
              <a:rPr lang="en-US" smtClean="0"/>
              <a:t>15</a:t>
            </a:fld>
            <a:endParaRPr lang="en-US"/>
          </a:p>
        </p:txBody>
      </p:sp>
    </p:spTree>
    <p:extLst>
      <p:ext uri="{BB962C8B-B14F-4D97-AF65-F5344CB8AC3E}">
        <p14:creationId xmlns:p14="http://schemas.microsoft.com/office/powerpoint/2010/main" val="89003617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&lt;So far so good? Any questions?&gt;</a:t>
            </a:r>
            <a:endParaRPr lang="en-US" dirty="0"/>
          </a:p>
        </p:txBody>
      </p:sp>
      <p:sp>
        <p:nvSpPr>
          <p:cNvPr id="4" name="Slide Number Placeholder 3"/>
          <p:cNvSpPr>
            <a:spLocks noGrp="1"/>
          </p:cNvSpPr>
          <p:nvPr>
            <p:ph type="sldNum" sz="quarter" idx="10"/>
          </p:nvPr>
        </p:nvSpPr>
        <p:spPr/>
        <p:txBody>
          <a:bodyPr/>
          <a:lstStyle/>
          <a:p>
            <a:fld id="{EDA91989-084D-354B-9C9F-7206CFD54E5D}" type="slidenum">
              <a:rPr lang="en-US" smtClean="0"/>
              <a:t>150</a:t>
            </a:fld>
            <a:endParaRPr lang="en-US"/>
          </a:p>
        </p:txBody>
      </p:sp>
    </p:spTree>
    <p:extLst>
      <p:ext uri="{BB962C8B-B14F-4D97-AF65-F5344CB8AC3E}">
        <p14:creationId xmlns:p14="http://schemas.microsoft.com/office/powerpoint/2010/main" val="417820410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generalize the definition of</a:t>
            </a:r>
            <a:r>
              <a:rPr lang="en-US" baseline="0" dirty="0"/>
              <a:t> expectation to multiple random variables. Expectation of f(x, y) is equal to f(</a:t>
            </a:r>
            <a:r>
              <a:rPr lang="en-US" baseline="0" dirty="0" err="1"/>
              <a:t>x,y</a:t>
            </a:r>
            <a:r>
              <a:rPr lang="en-US" baseline="0" dirty="0"/>
              <a:t>) times p(</a:t>
            </a:r>
            <a:r>
              <a:rPr lang="en-US" baseline="0" dirty="0" err="1"/>
              <a:t>x,y</a:t>
            </a:r>
            <a:r>
              <a:rPr lang="en-US" baseline="0" dirty="0"/>
              <a:t>), which we then integrate over all values of x and y.</a:t>
            </a:r>
          </a:p>
        </p:txBody>
      </p:sp>
      <p:sp>
        <p:nvSpPr>
          <p:cNvPr id="4" name="Slide Number Placeholder 3"/>
          <p:cNvSpPr>
            <a:spLocks noGrp="1"/>
          </p:cNvSpPr>
          <p:nvPr>
            <p:ph type="sldNum" sz="quarter" idx="10"/>
          </p:nvPr>
        </p:nvSpPr>
        <p:spPr/>
        <p:txBody>
          <a:bodyPr/>
          <a:lstStyle/>
          <a:p>
            <a:fld id="{EDA91989-084D-354B-9C9F-7206CFD54E5D}" type="slidenum">
              <a:rPr lang="en-US" smtClean="0"/>
              <a:t>151</a:t>
            </a:fld>
            <a:endParaRPr lang="en-US"/>
          </a:p>
        </p:txBody>
      </p:sp>
    </p:spTree>
    <p:extLst>
      <p:ext uri="{BB962C8B-B14F-4D97-AF65-F5344CB8AC3E}">
        <p14:creationId xmlns:p14="http://schemas.microsoft.com/office/powerpoint/2010/main" val="146870216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When f(</a:t>
            </a:r>
            <a:r>
              <a:rPr lang="en-US" baseline="0" dirty="0" err="1"/>
              <a:t>x,y</a:t>
            </a:r>
            <a:r>
              <a:rPr lang="en-US" baseline="0" dirty="0"/>
              <a:t>) is equal to x minus the mean of x TIMES y minus the mean of y, then the expectation is called the covariance of x and y. </a:t>
            </a:r>
          </a:p>
          <a:p>
            <a:endParaRPr lang="en-US" baseline="0" dirty="0"/>
          </a:p>
          <a:p>
            <a:r>
              <a:rPr lang="en-US" baseline="0" dirty="0"/>
              <a:t>The covariance of x and y measures how much x and y change together. </a:t>
            </a:r>
          </a:p>
          <a:p>
            <a:endParaRPr lang="en-US" baseline="0" dirty="0"/>
          </a:p>
          <a:p>
            <a:r>
              <a:rPr lang="en-US" baseline="0" dirty="0"/>
              <a:t>The covariance of x and y is positive if whenever x is GREATER than its mean, then y is also GREATER than its mean ON AVERAGE. And the covariance of x and y is negative if whenever x is GREATER than its mean, then y is SMALLER than its mean ON AVERAGE.</a:t>
            </a:r>
            <a:endParaRPr lang="en-US" dirty="0"/>
          </a:p>
        </p:txBody>
      </p:sp>
      <p:sp>
        <p:nvSpPr>
          <p:cNvPr id="4" name="Slide Number Placeholder 3"/>
          <p:cNvSpPr>
            <a:spLocks noGrp="1"/>
          </p:cNvSpPr>
          <p:nvPr>
            <p:ph type="sldNum" sz="quarter" idx="10"/>
          </p:nvPr>
        </p:nvSpPr>
        <p:spPr/>
        <p:txBody>
          <a:bodyPr/>
          <a:lstStyle/>
          <a:p>
            <a:fld id="{EDA91989-084D-354B-9C9F-7206CFD54E5D}" type="slidenum">
              <a:rPr lang="en-US" smtClean="0"/>
              <a:t>152</a:t>
            </a:fld>
            <a:endParaRPr lang="en-US"/>
          </a:p>
        </p:txBody>
      </p:sp>
    </p:spTree>
    <p:extLst>
      <p:ext uri="{BB962C8B-B14F-4D97-AF65-F5344CB8AC3E}">
        <p14:creationId xmlns:p14="http://schemas.microsoft.com/office/powerpoint/2010/main" val="312027133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consider</a:t>
            </a:r>
            <a:r>
              <a:rPr lang="en-US" baseline="0" dirty="0"/>
              <a:t> the previous example again. We have previous computed mean of x to be 1.875, mean of y to be -1.625.</a:t>
            </a:r>
          </a:p>
          <a:p>
            <a:endParaRPr lang="en-US" baseline="0" dirty="0"/>
          </a:p>
          <a:p>
            <a:r>
              <a:rPr lang="en-US" baseline="0" dirty="0"/>
              <a:t>To compute </a:t>
            </a:r>
            <a:r>
              <a:rPr lang="en-US" baseline="0" dirty="0" err="1"/>
              <a:t>Cov</a:t>
            </a:r>
            <a:r>
              <a:rPr lang="en-US" baseline="0" dirty="0"/>
              <a:t>(x, y), we start with the definition of expectation and set f(</a:t>
            </a:r>
            <a:r>
              <a:rPr lang="en-US" baseline="0" dirty="0" err="1"/>
              <a:t>x,y</a:t>
            </a:r>
            <a:r>
              <a:rPr lang="en-US" baseline="0" dirty="0"/>
              <a:t>) to be x minus mean of x TIMES y minus mean of y. </a:t>
            </a:r>
          </a:p>
          <a:p>
            <a:endParaRPr lang="en-US" baseline="0" dirty="0"/>
          </a:p>
          <a:p>
            <a:r>
              <a:rPr lang="en-US" baseline="0" dirty="0"/>
              <a:t>And we multiply with p(x, y) and sum over all possible pairs of x and y. </a:t>
            </a:r>
          </a:p>
          <a:p>
            <a:endParaRPr lang="en-US" baseline="0" dirty="0"/>
          </a:p>
          <a:p>
            <a:r>
              <a:rPr lang="en-US" baseline="0" dirty="0"/>
              <a:t>Since there are 6 pairs of x and y, there are going to be 6 terms.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EDA91989-084D-354B-9C9F-7206CFD54E5D}" type="slidenum">
              <a:rPr lang="en-US" smtClean="0"/>
              <a:t>153</a:t>
            </a:fld>
            <a:endParaRPr lang="en-US"/>
          </a:p>
        </p:txBody>
      </p:sp>
    </p:spTree>
    <p:extLst>
      <p:ext uri="{BB962C8B-B14F-4D97-AF65-F5344CB8AC3E}">
        <p14:creationId xmlns:p14="http://schemas.microsoft.com/office/powerpoint/2010/main" val="105283937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first term corresponds to x = 0 and y = -3.</a:t>
            </a:r>
          </a:p>
          <a:p>
            <a:endParaRPr lang="en-US" dirty="0"/>
          </a:p>
          <a:p>
            <a:r>
              <a:rPr lang="en-US" dirty="0"/>
              <a:t>Therefore, we get x = 0 minus the mean of x,</a:t>
            </a:r>
            <a:r>
              <a:rPr lang="en-US" baseline="0" dirty="0"/>
              <a:t> which is 1.875. AND y = -3 minus the mean of y, which is negative 1.625. </a:t>
            </a:r>
          </a:p>
          <a:p>
            <a:endParaRPr lang="en-US" baseline="0" dirty="0"/>
          </a:p>
          <a:p>
            <a:r>
              <a:rPr lang="en-US" baseline="0" dirty="0"/>
              <a:t>p(x = 0, y = -3) is equal to 0, so actually this term does not contribute to the covariance.</a:t>
            </a:r>
          </a:p>
          <a:p>
            <a:endParaRPr lang="en-US" baseline="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DA91989-084D-354B-9C9F-7206CFD54E5D}" type="slidenum">
              <a:rPr lang="en-US" smtClean="0"/>
              <a:t>154</a:t>
            </a:fld>
            <a:endParaRPr lang="en-US"/>
          </a:p>
        </p:txBody>
      </p:sp>
    </p:spTree>
    <p:extLst>
      <p:ext uri="{BB962C8B-B14F-4D97-AF65-F5344CB8AC3E}">
        <p14:creationId xmlns:p14="http://schemas.microsoft.com/office/powerpoint/2010/main" val="291552728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term corresponds to x = 2.5 and y = -3.</a:t>
            </a:r>
            <a:r>
              <a:rPr lang="en-US" baseline="0" dirty="0"/>
              <a:t> </a:t>
            </a:r>
          </a:p>
          <a:p>
            <a:endParaRPr lang="en-US" baseline="0" dirty="0"/>
          </a:p>
          <a:p>
            <a:r>
              <a:rPr lang="en-US" baseline="0" dirty="0"/>
              <a:t>Therefore we get </a:t>
            </a:r>
            <a:r>
              <a:rPr lang="en-US" dirty="0"/>
              <a:t>x = 2.5 minus the mean of x,</a:t>
            </a:r>
            <a:r>
              <a:rPr lang="en-US" baseline="0" dirty="0"/>
              <a:t> which is 1.875. AND y equals to -3 minus the mean of y, which is negative 1.625. </a:t>
            </a:r>
          </a:p>
          <a:p>
            <a:endParaRPr lang="en-US" baseline="0" dirty="0"/>
          </a:p>
          <a:p>
            <a:r>
              <a:rPr lang="en-US" baseline="0" dirty="0"/>
              <a:t>P(x = 2.5, y = -3) is equal to 1/2</a:t>
            </a:r>
          </a:p>
          <a:p>
            <a:endParaRPr lang="en-US" baseline="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DA91989-084D-354B-9C9F-7206CFD54E5D}" type="slidenum">
              <a:rPr lang="en-US" smtClean="0"/>
              <a:t>155</a:t>
            </a:fld>
            <a:endParaRPr lang="en-US"/>
          </a:p>
        </p:txBody>
      </p:sp>
    </p:spTree>
    <p:extLst>
      <p:ext uri="{BB962C8B-B14F-4D97-AF65-F5344CB8AC3E}">
        <p14:creationId xmlns:p14="http://schemas.microsoft.com/office/powerpoint/2010/main" val="311847579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third term corresponds to x = 0 and y = -1.</a:t>
            </a:r>
          </a:p>
          <a:p>
            <a:endParaRPr lang="en-US" baseline="0" dirty="0"/>
          </a:p>
          <a:p>
            <a:r>
              <a:rPr lang="en-US" baseline="0" dirty="0"/>
              <a:t>Therefore we get x = 0 </a:t>
            </a:r>
            <a:r>
              <a:rPr lang="en-US" dirty="0"/>
              <a:t>minus the mean of x,</a:t>
            </a:r>
            <a:r>
              <a:rPr lang="en-US" baseline="0" dirty="0"/>
              <a:t> which is 1.875. AND y = -1 minus the mean of y, which is negative 1.625</a:t>
            </a:r>
          </a:p>
          <a:p>
            <a:endParaRPr lang="en-US" baseline="0" dirty="0"/>
          </a:p>
          <a:p>
            <a:r>
              <a:rPr lang="en-US" baseline="0" dirty="0"/>
              <a:t>P(x = 0, y = -1) is equal to 1/8.</a:t>
            </a:r>
            <a:endParaRPr lang="en-US" dirty="0"/>
          </a:p>
          <a:p>
            <a:endParaRPr lang="en-US" dirty="0"/>
          </a:p>
          <a:p>
            <a:endParaRPr lang="en-US" baseline="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DA91989-084D-354B-9C9F-7206CFD54E5D}" type="slidenum">
              <a:rPr lang="en-US" smtClean="0"/>
              <a:t>156</a:t>
            </a:fld>
            <a:endParaRPr lang="en-US"/>
          </a:p>
        </p:txBody>
      </p:sp>
    </p:spTree>
    <p:extLst>
      <p:ext uri="{BB962C8B-B14F-4D97-AF65-F5344CB8AC3E}">
        <p14:creationId xmlns:p14="http://schemas.microsoft.com/office/powerpoint/2010/main" val="140835196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so on.</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DA91989-084D-354B-9C9F-7206CFD54E5D}" type="slidenum">
              <a:rPr lang="en-US" smtClean="0"/>
              <a:t>157</a:t>
            </a:fld>
            <a:endParaRPr lang="en-US"/>
          </a:p>
        </p:txBody>
      </p:sp>
    </p:spTree>
    <p:extLst>
      <p:ext uri="{BB962C8B-B14F-4D97-AF65-F5344CB8AC3E}">
        <p14:creationId xmlns:p14="http://schemas.microsoft.com/office/powerpoint/2010/main" val="154355922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And so on.</a:t>
            </a:r>
            <a:endParaRPr lang="en-US" baseline="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DA91989-084D-354B-9C9F-7206CFD54E5D}" type="slidenum">
              <a:rPr lang="en-US" smtClean="0"/>
              <a:t>158</a:t>
            </a:fld>
            <a:endParaRPr lang="en-US"/>
          </a:p>
        </p:txBody>
      </p:sp>
    </p:spTree>
    <p:extLst>
      <p:ext uri="{BB962C8B-B14F-4D97-AF65-F5344CB8AC3E}">
        <p14:creationId xmlns:p14="http://schemas.microsoft.com/office/powerpoint/2010/main" val="70404090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so on. And so we end up with the covariance of x and y to be -1.3</a:t>
            </a:r>
          </a:p>
          <a:p>
            <a:endParaRPr lang="en-US" baseline="0" dirty="0"/>
          </a:p>
          <a:p>
            <a:r>
              <a:rPr lang="en-US" baseline="0" dirty="0"/>
              <a:t>The covariance is negative, which makes sense because when x is small (e.g.., 0), y tends to be big (-1 or 2), while when x is big (e.g., 2.5), y tends to be small (-3 or -1). </a:t>
            </a:r>
          </a:p>
          <a:p>
            <a:endParaRPr lang="en-US" baseline="0" dirty="0"/>
          </a:p>
          <a:p>
            <a:endParaRPr lang="en-US" baseline="0" dirty="0"/>
          </a:p>
          <a:p>
            <a:endParaRPr lang="en-US" baseline="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DA91989-084D-354B-9C9F-7206CFD54E5D}" type="slidenum">
              <a:rPr lang="en-US" smtClean="0"/>
              <a:t>159</a:t>
            </a:fld>
            <a:endParaRPr lang="en-US"/>
          </a:p>
        </p:txBody>
      </p:sp>
    </p:spTree>
    <p:extLst>
      <p:ext uri="{BB962C8B-B14F-4D97-AF65-F5344CB8AC3E}">
        <p14:creationId xmlns:p14="http://schemas.microsoft.com/office/powerpoint/2010/main" val="12493472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a:t>
            </a:r>
            <a:r>
              <a:rPr lang="en-US" baseline="0" dirty="0"/>
              <a:t> many real life applications of machine learning.</a:t>
            </a:r>
          </a:p>
          <a:p>
            <a:endParaRPr lang="en-US" baseline="0" dirty="0"/>
          </a:p>
          <a:p>
            <a:r>
              <a:rPr lang="en-US" baseline="0" dirty="0"/>
              <a:t>According to Microsoft, 97% of emails are SPAM. Without automatically filtering out these SPAM emails, communication by email would be impossible!</a:t>
            </a:r>
          </a:p>
          <a:p>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In automatic speech recognition, we want to</a:t>
            </a:r>
            <a:r>
              <a:rPr lang="en-US" baseline="0" dirty="0"/>
              <a:t> automatically convert audio speech into text. Many smartphones now have apps that can recognize voice commands.</a:t>
            </a:r>
          </a:p>
          <a:p>
            <a:endParaRPr lang="en-US" baseline="0" dirty="0"/>
          </a:p>
          <a:p>
            <a:r>
              <a:rPr lang="en-US" dirty="0"/>
              <a:t>Machine</a:t>
            </a:r>
            <a:r>
              <a:rPr lang="en-US" baseline="0" dirty="0"/>
              <a:t> learning can be used to recognize handwritten digits. This allows post offices to automatically sort through millions of physical mail to automatically decide where the mail is going based on the </a:t>
            </a:r>
            <a:r>
              <a:rPr lang="en-US" baseline="0" dirty="0" err="1"/>
              <a:t>zipcode</a:t>
            </a:r>
            <a:r>
              <a:rPr lang="en-US" baseline="0" dirty="0"/>
              <a:t>.</a:t>
            </a:r>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16</a:t>
            </a:fld>
            <a:endParaRPr lang="en-US"/>
          </a:p>
        </p:txBody>
      </p:sp>
    </p:spTree>
    <p:extLst>
      <p:ext uri="{BB962C8B-B14F-4D97-AF65-F5344CB8AC3E}">
        <p14:creationId xmlns:p14="http://schemas.microsoft.com/office/powerpoint/2010/main" val="199671788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important properties</a:t>
            </a:r>
            <a:r>
              <a:rPr lang="en-US" baseline="0" dirty="0"/>
              <a:t> of expectation. The proofs are at the end of these slides. </a:t>
            </a:r>
          </a:p>
          <a:p>
            <a:endParaRPr lang="en-US" baseline="0" dirty="0"/>
          </a:p>
          <a:p>
            <a:r>
              <a:rPr lang="en-US" baseline="0" dirty="0"/>
              <a:t>The expectation of a non-random constant is simply itself. So expectation of c is c.</a:t>
            </a:r>
          </a:p>
        </p:txBody>
      </p:sp>
      <p:sp>
        <p:nvSpPr>
          <p:cNvPr id="4" name="Slide Number Placeholder 3"/>
          <p:cNvSpPr>
            <a:spLocks noGrp="1"/>
          </p:cNvSpPr>
          <p:nvPr>
            <p:ph type="sldNum" sz="quarter" idx="10"/>
          </p:nvPr>
        </p:nvSpPr>
        <p:spPr/>
        <p:txBody>
          <a:bodyPr/>
          <a:lstStyle/>
          <a:p>
            <a:fld id="{EDA91989-084D-354B-9C9F-7206CFD54E5D}" type="slidenum">
              <a:rPr lang="en-US" smtClean="0"/>
              <a:t>160</a:t>
            </a:fld>
            <a:endParaRPr lang="en-US"/>
          </a:p>
        </p:txBody>
      </p:sp>
    </p:spTree>
    <p:extLst>
      <p:ext uri="{BB962C8B-B14F-4D97-AF65-F5344CB8AC3E}">
        <p14:creationId xmlns:p14="http://schemas.microsoft.com/office/powerpoint/2010/main" val="356334883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next rule is Linearity of expectation. Suppose a and b are non-random constants, then the expectation of a times f(x) + b times g(x) is equal to a times expectation of f(x) + b times expectation of g(x). This is called linearity of expectation.</a:t>
            </a:r>
          </a:p>
          <a:p>
            <a:endParaRPr lang="en-US" baseline="0" dirty="0"/>
          </a:p>
        </p:txBody>
      </p:sp>
      <p:sp>
        <p:nvSpPr>
          <p:cNvPr id="4" name="Slide Number Placeholder 3"/>
          <p:cNvSpPr>
            <a:spLocks noGrp="1"/>
          </p:cNvSpPr>
          <p:nvPr>
            <p:ph type="sldNum" sz="quarter" idx="10"/>
          </p:nvPr>
        </p:nvSpPr>
        <p:spPr/>
        <p:txBody>
          <a:bodyPr/>
          <a:lstStyle/>
          <a:p>
            <a:fld id="{EDA91989-084D-354B-9C9F-7206CFD54E5D}" type="slidenum">
              <a:rPr lang="en-US" smtClean="0"/>
              <a:t>161</a:t>
            </a:fld>
            <a:endParaRPr lang="en-US"/>
          </a:p>
        </p:txBody>
      </p:sp>
    </p:spTree>
    <p:extLst>
      <p:ext uri="{BB962C8B-B14F-4D97-AF65-F5344CB8AC3E}">
        <p14:creationId xmlns:p14="http://schemas.microsoft.com/office/powerpoint/2010/main" val="356334883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next property is that the </a:t>
            </a:r>
            <a:r>
              <a:rPr lang="en-US" baseline="0" dirty="0" err="1"/>
              <a:t>Cov</a:t>
            </a:r>
            <a:r>
              <a:rPr lang="en-US" baseline="0" dirty="0"/>
              <a:t>(x, y) is equal to the expectation of x TIMES y minus the E(x) times E(y). </a:t>
            </a:r>
          </a:p>
          <a:p>
            <a:endParaRPr lang="en-US" baseline="0" dirty="0"/>
          </a:p>
          <a:p>
            <a:r>
              <a:rPr lang="en-US" baseline="0" dirty="0"/>
              <a:t>One consequence of this property is that the variance of x, which is equivalent to the covariance of x with itself … is equal to the expectation of x^2 MINUS the square of the expectation of x. </a:t>
            </a:r>
          </a:p>
          <a:p>
            <a:endParaRPr lang="en-US" baseline="0" dirty="0"/>
          </a:p>
        </p:txBody>
      </p:sp>
      <p:sp>
        <p:nvSpPr>
          <p:cNvPr id="4" name="Slide Number Placeholder 3"/>
          <p:cNvSpPr>
            <a:spLocks noGrp="1"/>
          </p:cNvSpPr>
          <p:nvPr>
            <p:ph type="sldNum" sz="quarter" idx="10"/>
          </p:nvPr>
        </p:nvSpPr>
        <p:spPr/>
        <p:txBody>
          <a:bodyPr/>
          <a:lstStyle/>
          <a:p>
            <a:fld id="{EDA91989-084D-354B-9C9F-7206CFD54E5D}" type="slidenum">
              <a:rPr lang="en-US" smtClean="0"/>
              <a:t>162</a:t>
            </a:fld>
            <a:endParaRPr lang="en-US"/>
          </a:p>
        </p:txBody>
      </p:sp>
    </p:spTree>
    <p:extLst>
      <p:ext uri="{BB962C8B-B14F-4D97-AF65-F5344CB8AC3E}">
        <p14:creationId xmlns:p14="http://schemas.microsoft.com/office/powerpoint/2010/main" val="356334883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Finally, if x and y are independent, then the expectation of f(x) TIMES g(y) is equal to the expectation of f(x) TIMES expectation of g(y). </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One consequence of this is that if x and y are independent, then </a:t>
            </a:r>
            <a:r>
              <a:rPr lang="en-US" baseline="0" dirty="0" err="1"/>
              <a:t>Cov</a:t>
            </a:r>
            <a:r>
              <a:rPr lang="en-US" baseline="0" dirty="0"/>
              <a:t>(x, y) is 0. Because if x and y are independent, then expectation of x TIMES y will be equal to E(x) TIMES E(Y). Therefore these two terms cancel and </a:t>
            </a:r>
            <a:r>
              <a:rPr lang="en-US" baseline="0" dirty="0" err="1"/>
              <a:t>Cov</a:t>
            </a:r>
            <a:r>
              <a:rPr lang="en-US" baseline="0" dirty="0"/>
              <a:t>(x, y) is equal to 0.</a:t>
            </a:r>
          </a:p>
          <a:p>
            <a:endParaRPr lang="en-US" baseline="0" dirty="0"/>
          </a:p>
          <a:p>
            <a:r>
              <a:rPr lang="en-US" baseline="0" dirty="0"/>
              <a:t>However, note that 0 covariance does not imply independence.</a:t>
            </a:r>
          </a:p>
          <a:p>
            <a:endParaRPr lang="en-US" baseline="0" dirty="0"/>
          </a:p>
          <a:p>
            <a:r>
              <a:rPr lang="en-US" baseline="0" dirty="0"/>
              <a:t>&lt;pause&gt;</a:t>
            </a:r>
          </a:p>
        </p:txBody>
      </p:sp>
      <p:sp>
        <p:nvSpPr>
          <p:cNvPr id="4" name="Slide Number Placeholder 3"/>
          <p:cNvSpPr>
            <a:spLocks noGrp="1"/>
          </p:cNvSpPr>
          <p:nvPr>
            <p:ph type="sldNum" sz="quarter" idx="10"/>
          </p:nvPr>
        </p:nvSpPr>
        <p:spPr/>
        <p:txBody>
          <a:bodyPr/>
          <a:lstStyle/>
          <a:p>
            <a:fld id="{EDA91989-084D-354B-9C9F-7206CFD54E5D}" type="slidenum">
              <a:rPr lang="en-US" smtClean="0"/>
              <a:t>163</a:t>
            </a:fld>
            <a:endParaRPr lang="en-US"/>
          </a:p>
        </p:txBody>
      </p:sp>
    </p:spTree>
    <p:extLst>
      <p:ext uri="{BB962C8B-B14F-4D97-AF65-F5344CB8AC3E}">
        <p14:creationId xmlns:p14="http://schemas.microsoft.com/office/powerpoint/2010/main" val="356334883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conditional expectation. </a:t>
            </a:r>
          </a:p>
        </p:txBody>
      </p:sp>
      <p:sp>
        <p:nvSpPr>
          <p:cNvPr id="4" name="Slide Number Placeholder 3"/>
          <p:cNvSpPr>
            <a:spLocks noGrp="1"/>
          </p:cNvSpPr>
          <p:nvPr>
            <p:ph type="sldNum" sz="quarter" idx="10"/>
          </p:nvPr>
        </p:nvSpPr>
        <p:spPr/>
        <p:txBody>
          <a:bodyPr/>
          <a:lstStyle/>
          <a:p>
            <a:fld id="{EDA91989-084D-354B-9C9F-7206CFD54E5D}" type="slidenum">
              <a:rPr lang="en-US" smtClean="0"/>
              <a:t>164</a:t>
            </a:fld>
            <a:endParaRPr lang="en-US"/>
          </a:p>
        </p:txBody>
      </p:sp>
    </p:spTree>
    <p:extLst>
      <p:ext uri="{BB962C8B-B14F-4D97-AF65-F5344CB8AC3E}">
        <p14:creationId xmlns:p14="http://schemas.microsoft.com/office/powerpoint/2010/main" val="146362116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a:t>
            </a:r>
            <a:r>
              <a:rPr lang="en-US" baseline="0" dirty="0"/>
              <a:t> that p(</a:t>
            </a:r>
            <a:r>
              <a:rPr lang="en-US" baseline="0" dirty="0" err="1"/>
              <a:t>x|y</a:t>
            </a:r>
            <a:r>
              <a:rPr lang="en-US" baseline="0" dirty="0"/>
              <a:t>) is the conditional probability of x given y. So p(</a:t>
            </a:r>
            <a:r>
              <a:rPr lang="en-US" baseline="0" dirty="0" err="1"/>
              <a:t>x|y</a:t>
            </a:r>
            <a:r>
              <a:rPr lang="en-US" baseline="0" dirty="0"/>
              <a:t>) is a probability distribution over the random variable x.</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EDA91989-084D-354B-9C9F-7206CFD54E5D}" type="slidenum">
              <a:rPr lang="en-US" smtClean="0"/>
              <a:t>165</a:t>
            </a:fld>
            <a:endParaRPr lang="en-US"/>
          </a:p>
        </p:txBody>
      </p:sp>
    </p:spTree>
    <p:extLst>
      <p:ext uri="{BB962C8B-B14F-4D97-AF65-F5344CB8AC3E}">
        <p14:creationId xmlns:p14="http://schemas.microsoft.com/office/powerpoint/2010/main" val="115537267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Therefore we can define conditional expectation of f(x, y) given y as follows: We multiply f(</a:t>
            </a:r>
            <a:r>
              <a:rPr lang="en-US" baseline="0" dirty="0" err="1"/>
              <a:t>x,y</a:t>
            </a:r>
            <a:r>
              <a:rPr lang="en-US" baseline="0" dirty="0"/>
              <a:t>) with p(</a:t>
            </a:r>
            <a:r>
              <a:rPr lang="en-US" baseline="0" dirty="0" err="1"/>
              <a:t>x|y</a:t>
            </a:r>
            <a:r>
              <a:rPr lang="en-US" baseline="0" dirty="0"/>
              <a:t>) and sum over all values of x.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EDA91989-084D-354B-9C9F-7206CFD54E5D}" type="slidenum">
              <a:rPr lang="en-US" smtClean="0"/>
              <a:t>166</a:t>
            </a:fld>
            <a:endParaRPr lang="en-US"/>
          </a:p>
        </p:txBody>
      </p:sp>
    </p:spTree>
    <p:extLst>
      <p:ext uri="{BB962C8B-B14F-4D97-AF65-F5344CB8AC3E}">
        <p14:creationId xmlns:p14="http://schemas.microsoft.com/office/powerpoint/2010/main" val="115537267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Conditional expectation tells us the average value of f(</a:t>
            </a:r>
            <a:r>
              <a:rPr lang="en-US" baseline="0" dirty="0" err="1"/>
              <a:t>x,y</a:t>
            </a:r>
            <a:r>
              <a:rPr lang="en-US" baseline="0" dirty="0"/>
              <a:t>) &lt;PAUSE&gt; taking into account the conditional probability of x given 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r>
              <a:rPr lang="en-US" baseline="0" dirty="0"/>
              <a:t>This is the equation when x is a discrete random variable.</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EDA91989-084D-354B-9C9F-7206CFD54E5D}" type="slidenum">
              <a:rPr lang="en-US" smtClean="0"/>
              <a:t>167</a:t>
            </a:fld>
            <a:endParaRPr lang="en-US"/>
          </a:p>
        </p:txBody>
      </p:sp>
    </p:spTree>
    <p:extLst>
      <p:ext uri="{BB962C8B-B14F-4D97-AF65-F5344CB8AC3E}">
        <p14:creationId xmlns:p14="http://schemas.microsoft.com/office/powerpoint/2010/main" val="115537267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equation</a:t>
            </a:r>
            <a:r>
              <a:rPr lang="en-US" baseline="0" dirty="0"/>
              <a:t> </a:t>
            </a:r>
            <a:r>
              <a:rPr lang="en-US" dirty="0"/>
              <a:t>when x is a continuous random variable. If</a:t>
            </a:r>
            <a:r>
              <a:rPr lang="en-US" baseline="0" dirty="0"/>
              <a:t> I flip back and forth, you see that the difference is that we replace the summation with an integral. </a:t>
            </a:r>
            <a:endParaRPr lang="en-US" dirty="0"/>
          </a:p>
          <a:p>
            <a:endParaRPr lang="en-US" baseline="0" dirty="0"/>
          </a:p>
          <a:p>
            <a:r>
              <a:rPr lang="en-US" baseline="0" dirty="0"/>
              <a:t>There are different notations for conditional expectation. I like this notation the best because it makes the probability distribution explicit. </a:t>
            </a:r>
          </a:p>
          <a:p>
            <a:endParaRPr lang="en-US" baseline="0" dirty="0"/>
          </a:p>
          <a:p>
            <a:r>
              <a:rPr lang="en-US" baseline="0" dirty="0"/>
              <a:t>So we can read this notation as follows. We are looking for the average or expected value of f(x, y) &lt;POINT&gt; by taking into account the conditional distribution p(x | y) &lt;POINT&gt;. </a:t>
            </a:r>
          </a:p>
          <a:p>
            <a:endParaRPr lang="en-US" dirty="0"/>
          </a:p>
        </p:txBody>
      </p:sp>
      <p:sp>
        <p:nvSpPr>
          <p:cNvPr id="4" name="Slide Number Placeholder 3"/>
          <p:cNvSpPr>
            <a:spLocks noGrp="1"/>
          </p:cNvSpPr>
          <p:nvPr>
            <p:ph type="sldNum" sz="quarter" idx="10"/>
          </p:nvPr>
        </p:nvSpPr>
        <p:spPr/>
        <p:txBody>
          <a:bodyPr/>
          <a:lstStyle/>
          <a:p>
            <a:fld id="{EDA91989-084D-354B-9C9F-7206CFD54E5D}" type="slidenum">
              <a:rPr lang="en-US" smtClean="0"/>
              <a:t>168</a:t>
            </a:fld>
            <a:endParaRPr lang="en-US"/>
          </a:p>
        </p:txBody>
      </p:sp>
    </p:spTree>
    <p:extLst>
      <p:ext uri="{BB962C8B-B14F-4D97-AF65-F5344CB8AC3E}">
        <p14:creationId xmlns:p14="http://schemas.microsoft.com/office/powerpoint/2010/main" val="167878204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an example. This is the same probability distribution as before. </a:t>
            </a:r>
          </a:p>
          <a:p>
            <a:endParaRPr lang="en-US" baseline="0" dirty="0"/>
          </a:p>
          <a:p>
            <a:r>
              <a:rPr lang="en-US" baseline="0" dirty="0"/>
              <a:t>We already computed p(x = 0 | y = -1), which is 1/3. We also computed p(x = 2.5 | y = -1), which is 2/3. Observe that 1/3 + 2/3 = 1 because p(x | y) is a probability distribution over x. </a:t>
            </a:r>
          </a:p>
          <a:p>
            <a:endParaRPr lang="en-US" baseline="0" dirty="0"/>
          </a:p>
          <a:p>
            <a:r>
              <a:rPr lang="en-US" baseline="0" dirty="0"/>
              <a:t>We also computed the expected value of x, which is 1.875.</a:t>
            </a:r>
          </a:p>
          <a:p>
            <a:endParaRPr lang="en-US" baseline="0" dirty="0"/>
          </a:p>
          <a:p>
            <a:r>
              <a:rPr lang="en-US" baseline="0" dirty="0"/>
              <a:t>What is the expected value of x given that y = -1?</a:t>
            </a:r>
          </a:p>
        </p:txBody>
      </p:sp>
      <p:sp>
        <p:nvSpPr>
          <p:cNvPr id="4" name="Slide Number Placeholder 3"/>
          <p:cNvSpPr>
            <a:spLocks noGrp="1"/>
          </p:cNvSpPr>
          <p:nvPr>
            <p:ph type="sldNum" sz="quarter" idx="10"/>
          </p:nvPr>
        </p:nvSpPr>
        <p:spPr/>
        <p:txBody>
          <a:bodyPr/>
          <a:lstStyle/>
          <a:p>
            <a:fld id="{EDA91989-084D-354B-9C9F-7206CFD54E5D}" type="slidenum">
              <a:rPr lang="en-US" smtClean="0"/>
              <a:t>169</a:t>
            </a:fld>
            <a:endParaRPr lang="en-US"/>
          </a:p>
        </p:txBody>
      </p:sp>
    </p:spTree>
    <p:extLst>
      <p:ext uri="{BB962C8B-B14F-4D97-AF65-F5344CB8AC3E}">
        <p14:creationId xmlns:p14="http://schemas.microsoft.com/office/powerpoint/2010/main" val="40574430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Google search relies on machine learning. </a:t>
            </a:r>
          </a:p>
          <a:p>
            <a:endParaRPr lang="en-US" baseline="0" dirty="0"/>
          </a:p>
          <a:p>
            <a:r>
              <a:rPr lang="en-US" baseline="0" dirty="0"/>
              <a:t>Self-driving cars also rely on machine learning.</a:t>
            </a:r>
          </a:p>
          <a:p>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Machine learning is useful for detecting banking fraud. </a:t>
            </a:r>
            <a:endParaRPr lang="en-US"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17</a:t>
            </a:fld>
            <a:endParaRPr lang="en-US"/>
          </a:p>
        </p:txBody>
      </p:sp>
    </p:spTree>
    <p:extLst>
      <p:ext uri="{BB962C8B-B14F-4D97-AF65-F5344CB8AC3E}">
        <p14:creationId xmlns:p14="http://schemas.microsoft.com/office/powerpoint/2010/main" val="351232490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let’s plug into our formula,</a:t>
            </a:r>
            <a:r>
              <a:rPr lang="en-US" baseline="0" dirty="0"/>
              <a:t> where f(x, y) is equal to x.</a:t>
            </a:r>
          </a:p>
          <a:p>
            <a:endParaRPr lang="en-US" baseline="0" dirty="0"/>
          </a:p>
          <a:p>
            <a:r>
              <a:rPr lang="en-US" baseline="0" dirty="0"/>
              <a:t>Therefore, we have x TIMES p(x | y), summed over all values of x.</a:t>
            </a:r>
          </a:p>
          <a:p>
            <a:endParaRPr lang="en-US" baseline="0" dirty="0"/>
          </a:p>
          <a:p>
            <a:r>
              <a:rPr lang="en-US" baseline="0" dirty="0"/>
              <a:t>X can take on two values, so this sum consists of two terms.</a:t>
            </a:r>
          </a:p>
        </p:txBody>
      </p:sp>
      <p:sp>
        <p:nvSpPr>
          <p:cNvPr id="4" name="Slide Number Placeholder 3"/>
          <p:cNvSpPr>
            <a:spLocks noGrp="1"/>
          </p:cNvSpPr>
          <p:nvPr>
            <p:ph type="sldNum" sz="quarter" idx="10"/>
          </p:nvPr>
        </p:nvSpPr>
        <p:spPr/>
        <p:txBody>
          <a:bodyPr/>
          <a:lstStyle/>
          <a:p>
            <a:fld id="{EDA91989-084D-354B-9C9F-7206CFD54E5D}" type="slidenum">
              <a:rPr lang="en-US" smtClean="0"/>
              <a:t>170</a:t>
            </a:fld>
            <a:endParaRPr lang="en-US"/>
          </a:p>
        </p:txBody>
      </p:sp>
    </p:spTree>
    <p:extLst>
      <p:ext uri="{BB962C8B-B14F-4D97-AF65-F5344CB8AC3E}">
        <p14:creationId xmlns:p14="http://schemas.microsoft.com/office/powerpoint/2010/main" val="116884647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a:t>
            </a:r>
            <a:r>
              <a:rPr lang="en-US" baseline="0" dirty="0"/>
              <a:t> term is x = 0 TIMES p(x = 0 | y = -1).</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The second term is x = 2.5 TIMES p(x = 2.5 | y = -1).</a:t>
            </a:r>
          </a:p>
          <a:p>
            <a:endParaRPr lang="en-US" dirty="0"/>
          </a:p>
        </p:txBody>
      </p:sp>
      <p:sp>
        <p:nvSpPr>
          <p:cNvPr id="4" name="Slide Number Placeholder 3"/>
          <p:cNvSpPr>
            <a:spLocks noGrp="1"/>
          </p:cNvSpPr>
          <p:nvPr>
            <p:ph type="sldNum" sz="quarter" idx="10"/>
          </p:nvPr>
        </p:nvSpPr>
        <p:spPr/>
        <p:txBody>
          <a:bodyPr/>
          <a:lstStyle/>
          <a:p>
            <a:fld id="{EDA91989-084D-354B-9C9F-7206CFD54E5D}" type="slidenum">
              <a:rPr lang="en-US" smtClean="0"/>
              <a:t>171</a:t>
            </a:fld>
            <a:endParaRPr lang="en-US"/>
          </a:p>
        </p:txBody>
      </p:sp>
    </p:spTree>
    <p:extLst>
      <p:ext uri="{BB962C8B-B14F-4D97-AF65-F5344CB8AC3E}">
        <p14:creationId xmlns:p14="http://schemas.microsoft.com/office/powerpoint/2010/main" val="375498944"/>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p(x = 0 | y = -1) =1/3 AND p(x = 2.5 | y = -1) = 2/3. </a:t>
            </a:r>
          </a:p>
          <a:p>
            <a:endParaRPr lang="en-US" baseline="0" dirty="0"/>
          </a:p>
          <a:p>
            <a:r>
              <a:rPr lang="en-US" baseline="0" dirty="0"/>
              <a:t>And so we get 1.667. Observe that 1.667, is slightly smaller than expectation of x, 1.875. </a:t>
            </a:r>
          </a:p>
          <a:p>
            <a:endParaRPr lang="en-US" baseline="0" dirty="0"/>
          </a:p>
          <a:p>
            <a:r>
              <a:rPr lang="en-US" baseline="0" dirty="0"/>
              <a:t>The reason is that before we observe y, x can be equal to 2.5 with pretty high probability of 3/4. But after we observe y = -1, then p(x = 2.5 | y = -1) has gone down from 3/4 to 2/3. While p(x = 0 | y = -1) has gone up from 1/4 to 1/3. Therefore after we observe y = -1, the conditional expectation of x went down.</a:t>
            </a:r>
            <a:endParaRPr lang="en-US" dirty="0"/>
          </a:p>
        </p:txBody>
      </p:sp>
      <p:sp>
        <p:nvSpPr>
          <p:cNvPr id="4" name="Slide Number Placeholder 3"/>
          <p:cNvSpPr>
            <a:spLocks noGrp="1"/>
          </p:cNvSpPr>
          <p:nvPr>
            <p:ph type="sldNum" sz="quarter" idx="10"/>
          </p:nvPr>
        </p:nvSpPr>
        <p:spPr/>
        <p:txBody>
          <a:bodyPr/>
          <a:lstStyle/>
          <a:p>
            <a:fld id="{EDA91989-084D-354B-9C9F-7206CFD54E5D}" type="slidenum">
              <a:rPr lang="en-US" smtClean="0"/>
              <a:t>172</a:t>
            </a:fld>
            <a:endParaRPr lang="en-US"/>
          </a:p>
        </p:txBody>
      </p:sp>
    </p:spTree>
    <p:extLst>
      <p:ext uri="{BB962C8B-B14F-4D97-AF65-F5344CB8AC3E}">
        <p14:creationId xmlns:p14="http://schemas.microsoft.com/office/powerpoint/2010/main" val="176384492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before I continue?</a:t>
            </a:r>
          </a:p>
        </p:txBody>
      </p:sp>
      <p:sp>
        <p:nvSpPr>
          <p:cNvPr id="4" name="Slide Number Placeholder 3"/>
          <p:cNvSpPr>
            <a:spLocks noGrp="1"/>
          </p:cNvSpPr>
          <p:nvPr>
            <p:ph type="sldNum" sz="quarter" idx="10"/>
          </p:nvPr>
        </p:nvSpPr>
        <p:spPr/>
        <p:txBody>
          <a:bodyPr/>
          <a:lstStyle/>
          <a:p>
            <a:fld id="{EDA91989-084D-354B-9C9F-7206CFD54E5D}" type="slidenum">
              <a:rPr lang="en-US" smtClean="0"/>
              <a:t>173</a:t>
            </a:fld>
            <a:endParaRPr lang="en-US"/>
          </a:p>
        </p:txBody>
      </p:sp>
    </p:spTree>
    <p:extLst>
      <p:ext uri="{BB962C8B-B14F-4D97-AF65-F5344CB8AC3E}">
        <p14:creationId xmlns:p14="http://schemas.microsoft.com/office/powerpoint/2010/main" val="2271490618"/>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before I continue?</a:t>
            </a:r>
          </a:p>
        </p:txBody>
      </p:sp>
      <p:sp>
        <p:nvSpPr>
          <p:cNvPr id="4" name="Slide Number Placeholder 3"/>
          <p:cNvSpPr>
            <a:spLocks noGrp="1"/>
          </p:cNvSpPr>
          <p:nvPr>
            <p:ph type="sldNum" sz="quarter" idx="10"/>
          </p:nvPr>
        </p:nvSpPr>
        <p:spPr/>
        <p:txBody>
          <a:bodyPr/>
          <a:lstStyle/>
          <a:p>
            <a:fld id="{EDA91989-084D-354B-9C9F-7206CFD54E5D}" type="slidenum">
              <a:rPr lang="en-US" smtClean="0"/>
              <a:t>174</a:t>
            </a:fld>
            <a:endParaRPr lang="en-US"/>
          </a:p>
        </p:txBody>
      </p:sp>
    </p:spTree>
    <p:extLst>
      <p:ext uri="{BB962C8B-B14F-4D97-AF65-F5344CB8AC3E}">
        <p14:creationId xmlns:p14="http://schemas.microsoft.com/office/powerpoint/2010/main" val="2386158598"/>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 have focused on two random variables.</a:t>
            </a:r>
            <a:r>
              <a:rPr lang="en-US" baseline="0" dirty="0"/>
              <a:t> </a:t>
            </a:r>
            <a:endParaRPr lang="en-US" dirty="0"/>
          </a:p>
          <a:p>
            <a:endParaRPr lang="en-US" dirty="0"/>
          </a:p>
        </p:txBody>
      </p:sp>
      <p:sp>
        <p:nvSpPr>
          <p:cNvPr id="4" name="Slide Number Placeholder 3"/>
          <p:cNvSpPr>
            <a:spLocks noGrp="1"/>
          </p:cNvSpPr>
          <p:nvPr>
            <p:ph type="sldNum" sz="quarter" idx="10"/>
          </p:nvPr>
        </p:nvSpPr>
        <p:spPr/>
        <p:txBody>
          <a:bodyPr/>
          <a:lstStyle/>
          <a:p>
            <a:fld id="{EDA91989-084D-354B-9C9F-7206CFD54E5D}" type="slidenum">
              <a:rPr lang="en-US" smtClean="0"/>
              <a:t>175</a:t>
            </a:fld>
            <a:endParaRPr lang="en-US"/>
          </a:p>
        </p:txBody>
      </p:sp>
    </p:spTree>
    <p:extLst>
      <p:ext uri="{BB962C8B-B14F-4D97-AF65-F5344CB8AC3E}">
        <p14:creationId xmlns:p14="http://schemas.microsoft.com/office/powerpoint/2010/main" val="2496546205"/>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in real applications, we </a:t>
            </a:r>
            <a:r>
              <a:rPr lang="en-US" baseline="0" dirty="0"/>
              <a:t>usually have more than 2 random variables. </a:t>
            </a:r>
          </a:p>
          <a:p>
            <a:endParaRPr lang="en-US" baseline="0" dirty="0"/>
          </a:p>
          <a:p>
            <a:r>
              <a:rPr lang="en-US" baseline="0" dirty="0"/>
              <a:t>For example, an </a:t>
            </a:r>
            <a:r>
              <a:rPr lang="en-US" baseline="0" dirty="0" err="1"/>
              <a:t>iphone</a:t>
            </a:r>
            <a:r>
              <a:rPr lang="en-US" baseline="0" dirty="0"/>
              <a:t> photo has more than 1M pixels, so we can think of a photo as consisting of a million random variables</a:t>
            </a:r>
          </a:p>
          <a:p>
            <a:endParaRPr lang="en-US" baseline="0" dirty="0"/>
          </a:p>
        </p:txBody>
      </p:sp>
      <p:sp>
        <p:nvSpPr>
          <p:cNvPr id="4" name="Slide Number Placeholder 3"/>
          <p:cNvSpPr>
            <a:spLocks noGrp="1"/>
          </p:cNvSpPr>
          <p:nvPr>
            <p:ph type="sldNum" sz="quarter" idx="10"/>
          </p:nvPr>
        </p:nvSpPr>
        <p:spPr/>
        <p:txBody>
          <a:bodyPr/>
          <a:lstStyle/>
          <a:p>
            <a:fld id="{EDA91989-084D-354B-9C9F-7206CFD54E5D}" type="slidenum">
              <a:rPr lang="en-US" smtClean="0"/>
              <a:t>176</a:t>
            </a:fld>
            <a:endParaRPr lang="en-US"/>
          </a:p>
        </p:txBody>
      </p:sp>
    </p:spTree>
    <p:extLst>
      <p:ext uri="{BB962C8B-B14F-4D97-AF65-F5344CB8AC3E}">
        <p14:creationId xmlns:p14="http://schemas.microsoft.com/office/powerpoint/2010/main" val="57980700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 suppose we have N random variables, x1, x2 to </a:t>
            </a:r>
            <a:r>
              <a:rPr lang="en-US" baseline="0" dirty="0" err="1"/>
              <a:t>xN</a:t>
            </a:r>
            <a:r>
              <a:rPr lang="en-US" baseline="0" dirty="0"/>
              <a:t> and we observe them multiple times, then some combinations are more likely than others. </a:t>
            </a:r>
          </a:p>
          <a:p>
            <a:endParaRPr lang="en-US" baseline="0" dirty="0"/>
          </a:p>
        </p:txBody>
      </p:sp>
      <p:sp>
        <p:nvSpPr>
          <p:cNvPr id="4" name="Slide Number Placeholder 3"/>
          <p:cNvSpPr>
            <a:spLocks noGrp="1"/>
          </p:cNvSpPr>
          <p:nvPr>
            <p:ph type="sldNum" sz="quarter" idx="10"/>
          </p:nvPr>
        </p:nvSpPr>
        <p:spPr/>
        <p:txBody>
          <a:bodyPr/>
          <a:lstStyle/>
          <a:p>
            <a:fld id="{EDA91989-084D-354B-9C9F-7206CFD54E5D}" type="slidenum">
              <a:rPr lang="en-US" smtClean="0"/>
              <a:t>177</a:t>
            </a:fld>
            <a:endParaRPr lang="en-US"/>
          </a:p>
        </p:txBody>
      </p:sp>
    </p:spTree>
    <p:extLst>
      <p:ext uri="{BB962C8B-B14F-4D97-AF65-F5344CB8AC3E}">
        <p14:creationId xmlns:p14="http://schemas.microsoft.com/office/powerpoint/2010/main" val="1310263422"/>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variation in outcome likelihood is captured by the joint probability distribution</a:t>
            </a:r>
          </a:p>
        </p:txBody>
      </p:sp>
      <p:sp>
        <p:nvSpPr>
          <p:cNvPr id="4" name="Slide Number Placeholder 3"/>
          <p:cNvSpPr>
            <a:spLocks noGrp="1"/>
          </p:cNvSpPr>
          <p:nvPr>
            <p:ph type="sldNum" sz="quarter" idx="10"/>
          </p:nvPr>
        </p:nvSpPr>
        <p:spPr/>
        <p:txBody>
          <a:bodyPr/>
          <a:lstStyle/>
          <a:p>
            <a:fld id="{EDA91989-084D-354B-9C9F-7206CFD54E5D}" type="slidenum">
              <a:rPr lang="en-US" smtClean="0"/>
              <a:t>178</a:t>
            </a:fld>
            <a:endParaRPr lang="en-US"/>
          </a:p>
        </p:txBody>
      </p:sp>
    </p:spTree>
    <p:extLst>
      <p:ext uri="{BB962C8B-B14F-4D97-AF65-F5344CB8AC3E}">
        <p14:creationId xmlns:p14="http://schemas.microsoft.com/office/powerpoint/2010/main" val="65154303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we</a:t>
            </a:r>
            <a:r>
              <a:rPr lang="en-US" baseline="0" dirty="0"/>
              <a:t> write as p(x1, …, </a:t>
            </a:r>
            <a:r>
              <a:rPr lang="en-US" baseline="0" dirty="0" err="1"/>
              <a:t>xN</a:t>
            </a:r>
            <a:r>
              <a:rPr lang="en-US" baseline="0" dirty="0"/>
              <a:t>). </a:t>
            </a:r>
          </a:p>
          <a:p>
            <a:endParaRPr lang="en-US" baseline="0" dirty="0"/>
          </a:p>
          <a:p>
            <a:r>
              <a:rPr lang="en-US" baseline="0" dirty="0"/>
              <a:t>Again, I will read this as probability distribution of X1 to XN. </a:t>
            </a:r>
          </a:p>
          <a:p>
            <a:endParaRPr lang="en-US" baseline="0" dirty="0"/>
          </a:p>
          <a:p>
            <a:r>
              <a:rPr lang="en-US" sz="1200" dirty="0"/>
              <a:t>If x</a:t>
            </a:r>
            <a:r>
              <a:rPr lang="en-US" sz="1200" baseline="-25000" dirty="0"/>
              <a:t>1</a:t>
            </a:r>
            <a:r>
              <a:rPr lang="en-US" sz="1200" dirty="0"/>
              <a:t>, x</a:t>
            </a:r>
            <a:r>
              <a:rPr lang="en-US" sz="1200" baseline="-25000" dirty="0"/>
              <a:t>2</a:t>
            </a:r>
            <a:r>
              <a:rPr lang="en-US" sz="1200" dirty="0"/>
              <a:t>, …, </a:t>
            </a:r>
            <a:r>
              <a:rPr lang="en-US" sz="1200" dirty="0" err="1"/>
              <a:t>x</a:t>
            </a:r>
            <a:r>
              <a:rPr lang="en-US" sz="1200" baseline="-25000" dirty="0" err="1"/>
              <a:t>N</a:t>
            </a:r>
            <a:r>
              <a:rPr lang="en-US" sz="1200" dirty="0"/>
              <a:t> continuous, then p refers to joint probability distribution function (pdf). If discrete, then refers to joint probability mass function (</a:t>
            </a:r>
            <a:r>
              <a:rPr lang="en-US" sz="1200" dirty="0" err="1"/>
              <a:t>pmf</a:t>
            </a:r>
            <a:r>
              <a:rPr lang="en-US" sz="1200" dirty="0"/>
              <a:t>)</a:t>
            </a:r>
          </a:p>
          <a:p>
            <a:endParaRPr lang="en-US" baseline="0" dirty="0"/>
          </a:p>
        </p:txBody>
      </p:sp>
      <p:sp>
        <p:nvSpPr>
          <p:cNvPr id="4" name="Slide Number Placeholder 3"/>
          <p:cNvSpPr>
            <a:spLocks noGrp="1"/>
          </p:cNvSpPr>
          <p:nvPr>
            <p:ph type="sldNum" sz="quarter" idx="10"/>
          </p:nvPr>
        </p:nvSpPr>
        <p:spPr/>
        <p:txBody>
          <a:bodyPr/>
          <a:lstStyle/>
          <a:p>
            <a:fld id="{EDA91989-084D-354B-9C9F-7206CFD54E5D}" type="slidenum">
              <a:rPr lang="en-US" smtClean="0"/>
              <a:t>179</a:t>
            </a:fld>
            <a:endParaRPr lang="en-US"/>
          </a:p>
        </p:txBody>
      </p:sp>
    </p:spTree>
    <p:extLst>
      <p:ext uri="{BB962C8B-B14F-4D97-AF65-F5344CB8AC3E}">
        <p14:creationId xmlns:p14="http://schemas.microsoft.com/office/powerpoint/2010/main" val="1280097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the near future, I expect machine learning will become prevalent for detecting and diagnosing diseases. </a:t>
            </a:r>
          </a:p>
          <a:p>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I can go on and on, but let me just show you this impressive demo from Google.</a:t>
            </a:r>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18</a:t>
            </a:fld>
            <a:endParaRPr lang="en-US"/>
          </a:p>
        </p:txBody>
      </p:sp>
    </p:spTree>
    <p:extLst>
      <p:ext uri="{BB962C8B-B14F-4D97-AF65-F5344CB8AC3E}">
        <p14:creationId xmlns:p14="http://schemas.microsoft.com/office/powerpoint/2010/main" val="1213331118"/>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good news is that many things we learn about two random variables generalizes NATURALLY to N random variables. </a:t>
            </a:r>
          </a:p>
        </p:txBody>
      </p:sp>
      <p:sp>
        <p:nvSpPr>
          <p:cNvPr id="4" name="Slide Number Placeholder 3"/>
          <p:cNvSpPr>
            <a:spLocks noGrp="1"/>
          </p:cNvSpPr>
          <p:nvPr>
            <p:ph type="sldNum" sz="quarter" idx="10"/>
          </p:nvPr>
        </p:nvSpPr>
        <p:spPr/>
        <p:txBody>
          <a:bodyPr/>
          <a:lstStyle/>
          <a:p>
            <a:fld id="{EDA91989-084D-354B-9C9F-7206CFD54E5D}" type="slidenum">
              <a:rPr lang="en-US" smtClean="0"/>
              <a:t>180</a:t>
            </a:fld>
            <a:endParaRPr lang="en-US"/>
          </a:p>
        </p:txBody>
      </p:sp>
    </p:spTree>
    <p:extLst>
      <p:ext uri="{BB962C8B-B14F-4D97-AF65-F5344CB8AC3E}">
        <p14:creationId xmlns:p14="http://schemas.microsoft.com/office/powerpoint/2010/main" val="4019988391"/>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if</a:t>
            </a:r>
            <a:r>
              <a:rPr lang="en-US" baseline="0" dirty="0"/>
              <a:t> we have p(x, y). </a:t>
            </a:r>
          </a:p>
          <a:p>
            <a:endParaRPr lang="en-US" baseline="0" dirty="0"/>
          </a:p>
          <a:p>
            <a:r>
              <a:rPr lang="en-US" baseline="0" dirty="0"/>
              <a:t>To get p(x) we integrate over all values of y. </a:t>
            </a:r>
          </a:p>
          <a:p>
            <a:endParaRPr lang="en-US" baseline="0" dirty="0"/>
          </a:p>
          <a:p>
            <a:r>
              <a:rPr lang="en-US" baseline="0" dirty="0"/>
              <a:t>To get p(y) we integrate over all values of x?</a:t>
            </a:r>
            <a:endParaRPr lang="en-US" dirty="0"/>
          </a:p>
        </p:txBody>
      </p:sp>
      <p:sp>
        <p:nvSpPr>
          <p:cNvPr id="4" name="Slide Number Placeholder 3"/>
          <p:cNvSpPr>
            <a:spLocks noGrp="1"/>
          </p:cNvSpPr>
          <p:nvPr>
            <p:ph type="sldNum" sz="quarter" idx="10"/>
          </p:nvPr>
        </p:nvSpPr>
        <p:spPr/>
        <p:txBody>
          <a:bodyPr/>
          <a:lstStyle/>
          <a:p>
            <a:fld id="{EDA91989-084D-354B-9C9F-7206CFD54E5D}" type="slidenum">
              <a:rPr lang="en-US" smtClean="0"/>
              <a:t>181</a:t>
            </a:fld>
            <a:endParaRPr lang="en-US"/>
          </a:p>
        </p:txBody>
      </p:sp>
    </p:spTree>
    <p:extLst>
      <p:ext uri="{BB962C8B-B14F-4D97-AF65-F5344CB8AC3E}">
        <p14:creationId xmlns:p14="http://schemas.microsoft.com/office/powerpoint/2010/main" val="2985386735"/>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works for higher dimensions as well. </a:t>
            </a:r>
          </a:p>
          <a:p>
            <a:endParaRPr lang="en-US" dirty="0"/>
          </a:p>
          <a:p>
            <a:r>
              <a:rPr lang="en-US" dirty="0"/>
              <a:t>I</a:t>
            </a:r>
            <a:r>
              <a:rPr lang="en-US" baseline="0" dirty="0"/>
              <a:t>f we have p(w, x, y, z). To get p(x, y) we sum over all values of w (assuming w is a discrete random variable) and we integrate over all values of z (assuming z is a continuous random variable).</a:t>
            </a:r>
          </a:p>
          <a:p>
            <a:endParaRPr lang="en-US" baseline="0" dirty="0"/>
          </a:p>
          <a:p>
            <a:r>
              <a:rPr lang="en-US" baseline="0" dirty="0"/>
              <a:t>&lt;PAUSE&gt;</a:t>
            </a:r>
            <a:endParaRPr lang="en-US" dirty="0"/>
          </a:p>
        </p:txBody>
      </p:sp>
      <p:sp>
        <p:nvSpPr>
          <p:cNvPr id="4" name="Slide Number Placeholder 3"/>
          <p:cNvSpPr>
            <a:spLocks noGrp="1"/>
          </p:cNvSpPr>
          <p:nvPr>
            <p:ph type="sldNum" sz="quarter" idx="10"/>
          </p:nvPr>
        </p:nvSpPr>
        <p:spPr/>
        <p:txBody>
          <a:bodyPr/>
          <a:lstStyle/>
          <a:p>
            <a:fld id="{EDA91989-084D-354B-9C9F-7206CFD54E5D}" type="slidenum">
              <a:rPr lang="en-US" smtClean="0"/>
              <a:t>182</a:t>
            </a:fld>
            <a:endParaRPr lang="en-US"/>
          </a:p>
        </p:txBody>
      </p:sp>
    </p:spTree>
    <p:extLst>
      <p:ext uri="{BB962C8B-B14F-4D97-AF65-F5344CB8AC3E}">
        <p14:creationId xmlns:p14="http://schemas.microsoft.com/office/powerpoint/2010/main" val="1824468254"/>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Conditional</a:t>
            </a:r>
            <a:r>
              <a:rPr lang="en-US" baseline="0" dirty="0"/>
              <a:t> probability works the same way as well. For two variables, p(</a:t>
            </a:r>
            <a:r>
              <a:rPr lang="en-US" baseline="0" dirty="0" err="1"/>
              <a:t>x,y</a:t>
            </a:r>
            <a:r>
              <a:rPr lang="en-US" baseline="0" dirty="0"/>
              <a:t>) is equal p(x) TIMES p(</a:t>
            </a:r>
            <a:r>
              <a:rPr lang="en-US" baseline="0" dirty="0" err="1"/>
              <a:t>y|x</a:t>
            </a:r>
            <a:r>
              <a:rPr lang="en-US" baseline="0" dirty="0"/>
              <a:t>).</a:t>
            </a:r>
            <a:endParaRPr lang="en-US" dirty="0"/>
          </a:p>
        </p:txBody>
      </p:sp>
      <p:sp>
        <p:nvSpPr>
          <p:cNvPr id="4" name="Slide Number Placeholder 3"/>
          <p:cNvSpPr>
            <a:spLocks noGrp="1"/>
          </p:cNvSpPr>
          <p:nvPr>
            <p:ph type="sldNum" sz="quarter" idx="10"/>
          </p:nvPr>
        </p:nvSpPr>
        <p:spPr/>
        <p:txBody>
          <a:bodyPr/>
          <a:lstStyle/>
          <a:p>
            <a:fld id="{EDA91989-084D-354B-9C9F-7206CFD54E5D}" type="slidenum">
              <a:rPr lang="en-US" smtClean="0"/>
              <a:t>183</a:t>
            </a:fld>
            <a:endParaRPr lang="en-US"/>
          </a:p>
        </p:txBody>
      </p:sp>
    </p:spTree>
    <p:extLst>
      <p:ext uri="{BB962C8B-B14F-4D97-AF65-F5344CB8AC3E}">
        <p14:creationId xmlns:p14="http://schemas.microsoft.com/office/powerpoint/2010/main" val="3320392020"/>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For three variables,</a:t>
            </a:r>
            <a:r>
              <a:rPr lang="en-US" baseline="0" dirty="0"/>
              <a:t> we can write p(</a:t>
            </a:r>
            <a:r>
              <a:rPr lang="en-US" baseline="0" dirty="0" err="1"/>
              <a:t>a,b,c</a:t>
            </a:r>
            <a:r>
              <a:rPr lang="en-US" baseline="0" dirty="0"/>
              <a:t>) to be p(a) TIMES p(b, c | a). The way I think about this is probability of observing a, b and c is the same as probability of observing a and then observing b and c conditioned on observing a. </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And we can break down p(b, c | a) to become p(b | a) TIMES p(c | a, b). The way I think about this is that the probability of observing a, b and c is the same as probability of observing A and then observing B conditioned on observing A and finally the probability of observing C conditioned on observing A AND B</a:t>
            </a:r>
          </a:p>
          <a:p>
            <a:endParaRPr lang="en-US" baseline="0" dirty="0"/>
          </a:p>
          <a:p>
            <a:endParaRPr lang="en-US" baseline="0" dirty="0"/>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EDA91989-084D-354B-9C9F-7206CFD54E5D}" type="slidenum">
              <a:rPr lang="en-US" smtClean="0"/>
              <a:t>184</a:t>
            </a:fld>
            <a:endParaRPr lang="en-US"/>
          </a:p>
        </p:txBody>
      </p:sp>
    </p:spTree>
    <p:extLst>
      <p:ext uri="{BB962C8B-B14F-4D97-AF65-F5344CB8AC3E}">
        <p14:creationId xmlns:p14="http://schemas.microsoft.com/office/powerpoint/2010/main" val="120447394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repeat this for N random variables.</a:t>
            </a:r>
          </a:p>
          <a:p>
            <a:endParaRPr lang="en-US" dirty="0"/>
          </a:p>
          <a:p>
            <a:r>
              <a:rPr lang="en-US" dirty="0"/>
              <a:t>p(x1, …,</a:t>
            </a:r>
            <a:r>
              <a:rPr lang="en-US" baseline="0" dirty="0"/>
              <a:t> </a:t>
            </a:r>
            <a:r>
              <a:rPr lang="en-US" baseline="0" dirty="0" err="1"/>
              <a:t>xN</a:t>
            </a:r>
            <a:r>
              <a:rPr lang="en-US" baseline="0" dirty="0"/>
              <a:t>) is equal to p(x1) TIMES p(x2 | x1) TIMES p(x3 | x1, x2) TIMES p(x4 | x1, x2, x3) and so on until p(</a:t>
            </a:r>
            <a:r>
              <a:rPr lang="en-US" baseline="0" dirty="0" err="1"/>
              <a:t>xN</a:t>
            </a:r>
            <a:r>
              <a:rPr lang="en-US" baseline="0" dirty="0"/>
              <a:t> | x1, x2, x3, … x(N-1))</a:t>
            </a:r>
          </a:p>
          <a:p>
            <a:endParaRPr lang="en-US" baseline="0" dirty="0"/>
          </a:p>
          <a:p>
            <a:r>
              <a:rPr lang="en-US" baseline="0" dirty="0"/>
              <a:t>And the way I think of this is that the probability of observing x1 to </a:t>
            </a:r>
            <a:r>
              <a:rPr lang="en-US" baseline="0" dirty="0" err="1"/>
              <a:t>xN</a:t>
            </a:r>
            <a:r>
              <a:rPr lang="en-US" baseline="0" dirty="0"/>
              <a:t> is equal to the probability of x1 TIMES the probability of x2 conditioned on already observing x1 TIMES the probability of x3 conditioned on already observing x1 and x2, and so on until the last term which is the probability of </a:t>
            </a:r>
            <a:r>
              <a:rPr lang="en-US" baseline="0" dirty="0" err="1"/>
              <a:t>xN</a:t>
            </a:r>
            <a:r>
              <a:rPr lang="en-US" baseline="0" dirty="0"/>
              <a:t> conditioned on already observing x1 to xN-1.</a:t>
            </a:r>
            <a:endParaRPr lang="en-US" dirty="0"/>
          </a:p>
        </p:txBody>
      </p:sp>
      <p:sp>
        <p:nvSpPr>
          <p:cNvPr id="4" name="Slide Number Placeholder 3"/>
          <p:cNvSpPr>
            <a:spLocks noGrp="1"/>
          </p:cNvSpPr>
          <p:nvPr>
            <p:ph type="sldNum" sz="quarter" idx="10"/>
          </p:nvPr>
        </p:nvSpPr>
        <p:spPr/>
        <p:txBody>
          <a:bodyPr/>
          <a:lstStyle/>
          <a:p>
            <a:fld id="{EDA91989-084D-354B-9C9F-7206CFD54E5D}" type="slidenum">
              <a:rPr lang="en-US" smtClean="0"/>
              <a:t>185</a:t>
            </a:fld>
            <a:endParaRPr lang="en-US"/>
          </a:p>
        </p:txBody>
      </p:sp>
    </p:spTree>
    <p:extLst>
      <p:ext uri="{BB962C8B-B14F-4D97-AF65-F5344CB8AC3E}">
        <p14:creationId xmlns:p14="http://schemas.microsoft.com/office/powerpoint/2010/main" val="434683999"/>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independence</a:t>
            </a:r>
            <a:r>
              <a:rPr lang="en-US" baseline="0" dirty="0"/>
              <a:t> property is also the same as before. </a:t>
            </a:r>
          </a:p>
          <a:p>
            <a:endParaRPr lang="en-US" baseline="0" dirty="0"/>
          </a:p>
          <a:p>
            <a:r>
              <a:rPr lang="en-US" baseline="0" dirty="0"/>
              <a:t>Essentially, x1, x2 to </a:t>
            </a:r>
            <a:r>
              <a:rPr lang="en-US" baseline="0" dirty="0" err="1"/>
              <a:t>xN</a:t>
            </a:r>
            <a:r>
              <a:rPr lang="en-US" baseline="0" dirty="0"/>
              <a:t> are independent means that knowing any subset of x tells us nothing about the remaining x’s.</a:t>
            </a:r>
          </a:p>
          <a:p>
            <a:endParaRPr lang="en-US" baseline="0" dirty="0"/>
          </a:p>
        </p:txBody>
      </p:sp>
      <p:sp>
        <p:nvSpPr>
          <p:cNvPr id="4" name="Slide Number Placeholder 3"/>
          <p:cNvSpPr>
            <a:spLocks noGrp="1"/>
          </p:cNvSpPr>
          <p:nvPr>
            <p:ph type="sldNum" sz="quarter" idx="10"/>
          </p:nvPr>
        </p:nvSpPr>
        <p:spPr/>
        <p:txBody>
          <a:bodyPr/>
          <a:lstStyle/>
          <a:p>
            <a:fld id="{EDA91989-084D-354B-9C9F-7206CFD54E5D}" type="slidenum">
              <a:rPr lang="en-US" smtClean="0"/>
              <a:t>186</a:t>
            </a:fld>
            <a:endParaRPr lang="en-US"/>
          </a:p>
        </p:txBody>
      </p:sp>
    </p:spTree>
    <p:extLst>
      <p:ext uri="{BB962C8B-B14F-4D97-AF65-F5344CB8AC3E}">
        <p14:creationId xmlns:p14="http://schemas.microsoft.com/office/powerpoint/2010/main" val="374719283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More specifically, x1, x2 to </a:t>
            </a:r>
            <a:r>
              <a:rPr lang="en-US" baseline="0" dirty="0" err="1"/>
              <a:t>xN</a:t>
            </a:r>
            <a:r>
              <a:rPr lang="en-US" baseline="0" dirty="0"/>
              <a:t> are independent if and only if the joint distribution p(x1, x2, …, </a:t>
            </a:r>
            <a:r>
              <a:rPr lang="en-US" baseline="0" dirty="0" err="1"/>
              <a:t>xN</a:t>
            </a:r>
            <a:r>
              <a:rPr lang="en-US" baseline="0" dirty="0"/>
              <a:t>) can be factorized into p(x1) TIMES p(x2) TIMES p(x3) all the way to p(</a:t>
            </a:r>
            <a:r>
              <a:rPr lang="en-US" baseline="0" dirty="0" err="1"/>
              <a:t>xN</a:t>
            </a:r>
            <a:r>
              <a:rPr lang="en-US" baseline="0" dirty="0"/>
              <a:t>). </a:t>
            </a:r>
          </a:p>
          <a:p>
            <a:endParaRPr lang="en-US" baseline="0" dirty="0"/>
          </a:p>
        </p:txBody>
      </p:sp>
      <p:sp>
        <p:nvSpPr>
          <p:cNvPr id="4" name="Slide Number Placeholder 3"/>
          <p:cNvSpPr>
            <a:spLocks noGrp="1"/>
          </p:cNvSpPr>
          <p:nvPr>
            <p:ph type="sldNum" sz="quarter" idx="10"/>
          </p:nvPr>
        </p:nvSpPr>
        <p:spPr/>
        <p:txBody>
          <a:bodyPr/>
          <a:lstStyle/>
          <a:p>
            <a:fld id="{EDA91989-084D-354B-9C9F-7206CFD54E5D}" type="slidenum">
              <a:rPr lang="en-US" smtClean="0"/>
              <a:t>187</a:t>
            </a:fld>
            <a:endParaRPr lang="en-US"/>
          </a:p>
        </p:txBody>
      </p:sp>
    </p:spTree>
    <p:extLst>
      <p:ext uri="{BB962C8B-B14F-4D97-AF65-F5344CB8AC3E}">
        <p14:creationId xmlns:p14="http://schemas.microsoft.com/office/powerpoint/2010/main" val="250951111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Finally, we say that x1, x2 to </a:t>
            </a:r>
            <a:r>
              <a:rPr lang="en-US" baseline="0" dirty="0" err="1"/>
              <a:t>xN</a:t>
            </a:r>
            <a:r>
              <a:rPr lang="en-US" baseline="0" dirty="0"/>
              <a:t> are independently and identically distributed if they are independent and p(x1) = p(x2) = … = p(XN).</a:t>
            </a:r>
          </a:p>
        </p:txBody>
      </p:sp>
      <p:sp>
        <p:nvSpPr>
          <p:cNvPr id="4" name="Slide Number Placeholder 3"/>
          <p:cNvSpPr>
            <a:spLocks noGrp="1"/>
          </p:cNvSpPr>
          <p:nvPr>
            <p:ph type="sldNum" sz="quarter" idx="10"/>
          </p:nvPr>
        </p:nvSpPr>
        <p:spPr/>
        <p:txBody>
          <a:bodyPr/>
          <a:lstStyle/>
          <a:p>
            <a:fld id="{EDA91989-084D-354B-9C9F-7206CFD54E5D}" type="slidenum">
              <a:rPr lang="en-US" smtClean="0"/>
              <a:t>188</a:t>
            </a:fld>
            <a:endParaRPr lang="en-US"/>
          </a:p>
        </p:txBody>
      </p:sp>
    </p:spTree>
    <p:extLst>
      <p:ext uri="{BB962C8B-B14F-4D97-AF65-F5344CB8AC3E}">
        <p14:creationId xmlns:p14="http://schemas.microsoft.com/office/powerpoint/2010/main" val="384147277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Ok.</a:t>
            </a:r>
            <a:r>
              <a:rPr lang="en-US" baseline="0" dirty="0"/>
              <a:t> When we have more than 2 random variables, there IS this new concept called conditional independence.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We say that x1 and x2 are conditionally independent given x3 if and only if p(x1, x2 | x3) is equal to p(x1 | x3) TIMES p(x2 | x3).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This means that if we already know x3, then x2 tells us nothing new about x1. Similarly, if we already know x3, knowing x1 tells us nothing new about x2.</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fld id="{EDA91989-084D-354B-9C9F-7206CFD54E5D}" type="slidenum">
              <a:rPr lang="en-US" smtClean="0"/>
              <a:t>189</a:t>
            </a:fld>
            <a:endParaRPr lang="en-US"/>
          </a:p>
        </p:txBody>
      </p:sp>
    </p:spTree>
    <p:extLst>
      <p:ext uri="{BB962C8B-B14F-4D97-AF65-F5344CB8AC3E}">
        <p14:creationId xmlns:p14="http://schemas.microsoft.com/office/powerpoint/2010/main" val="229867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60E219-B6FC-754C-92EE-CBB76981DCE4}" type="slidenum">
              <a:rPr lang="en-US" smtClean="0"/>
              <a:t>19</a:t>
            </a:fld>
            <a:endParaRPr lang="en-US"/>
          </a:p>
        </p:txBody>
      </p:sp>
    </p:spTree>
    <p:extLst>
      <p:ext uri="{BB962C8B-B14F-4D97-AF65-F5344CB8AC3E}">
        <p14:creationId xmlns:p14="http://schemas.microsoft.com/office/powerpoint/2010/main" val="364781259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If x1 and x2 are independent, it does not mean that x1 and x2 will be conditionally independent given x3. This means that two random variables can be independent. But knowing a third random variable can cause them NOT to be independent.</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190</a:t>
            </a:fld>
            <a:endParaRPr lang="en-US"/>
          </a:p>
        </p:txBody>
      </p:sp>
    </p:spTree>
    <p:extLst>
      <p:ext uri="{BB962C8B-B14F-4D97-AF65-F5344CB8AC3E}">
        <p14:creationId xmlns:p14="http://schemas.microsoft.com/office/powerpoint/2010/main" val="250696542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x =</a:t>
            </a:r>
            <a:r>
              <a:rPr lang="en-US" baseline="0" dirty="0"/>
              <a:t> 1 if I come in to class wet and x = 0 if I come in to class dry. </a:t>
            </a:r>
          </a:p>
          <a:p>
            <a:endParaRPr lang="en-US" baseline="0" dirty="0"/>
          </a:p>
          <a:p>
            <a:r>
              <a:rPr lang="en-US" baseline="0" dirty="0"/>
              <a:t>Suppose there are only two reasons for me to be wet. Maybe because it is raining outside or maybe I was involved in a water fight. </a:t>
            </a:r>
          </a:p>
          <a:p>
            <a:endParaRPr lang="en-US" baseline="0" dirty="0"/>
          </a:p>
          <a:p>
            <a:r>
              <a:rPr lang="en-US" baseline="0" dirty="0"/>
              <a:t>Let y = 1 if it is raining and 0 if it is not raining. </a:t>
            </a:r>
          </a:p>
          <a:p>
            <a:endParaRPr lang="en-US" baseline="0" dirty="0"/>
          </a:p>
          <a:p>
            <a:r>
              <a:rPr lang="en-US" baseline="0" dirty="0"/>
              <a:t>AND Let z = 1 if I was involved in a water fight and 0 if I was not involved in a water fight.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191</a:t>
            </a:fld>
            <a:endParaRPr lang="en-US"/>
          </a:p>
        </p:txBody>
      </p:sp>
    </p:spTree>
    <p:extLst>
      <p:ext uri="{BB962C8B-B14F-4D97-AF65-F5344CB8AC3E}">
        <p14:creationId xmlns:p14="http://schemas.microsoft.com/office/powerpoint/2010/main" val="399616826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Then y and z are presumably independent. Whether I have a water fight or not is presumably independent of whether it is raining or NOT.</a:t>
            </a:r>
          </a:p>
          <a:p>
            <a:endParaRPr lang="en-US" baseline="0" dirty="0"/>
          </a:p>
          <a:p>
            <a:r>
              <a:rPr lang="en-US" baseline="0" dirty="0"/>
              <a:t>However y and z are not independent given x. </a:t>
            </a:r>
          </a:p>
          <a:p>
            <a:endParaRPr lang="en-US" baseline="0" dirty="0"/>
          </a:p>
          <a:p>
            <a:r>
              <a:rPr lang="en-US" baseline="0" dirty="0"/>
              <a:t>The reason is that suppose I come to class wet, so x = 1.  Then knowing that it is NOT raining increases the possibility that I was involved in a water fight.  </a:t>
            </a:r>
          </a:p>
          <a:p>
            <a:r>
              <a:rPr lang="en-US" baseline="0" dirty="0"/>
              <a:t>Therefore probability of z = 1 given y = 0 is higher if I come to class wet. </a:t>
            </a:r>
            <a:endParaRPr lang="en-US"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192</a:t>
            </a:fld>
            <a:endParaRPr lang="en-US"/>
          </a:p>
        </p:txBody>
      </p:sp>
    </p:spTree>
    <p:extLst>
      <p:ext uri="{BB962C8B-B14F-4D97-AF65-F5344CB8AC3E}">
        <p14:creationId xmlns:p14="http://schemas.microsoft.com/office/powerpoint/2010/main" val="90798035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If x1 and x2 are conditionally independent given x3, it does NOT mean that x1 and x2 are independent.</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193</a:t>
            </a:fld>
            <a:endParaRPr lang="en-US"/>
          </a:p>
        </p:txBody>
      </p:sp>
    </p:spTree>
    <p:extLst>
      <p:ext uri="{BB962C8B-B14F-4D97-AF65-F5344CB8AC3E}">
        <p14:creationId xmlns:p14="http://schemas.microsoft.com/office/powerpoint/2010/main" val="1746107066"/>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a:t>
            </a:r>
            <a:r>
              <a:rPr lang="en-US" baseline="0" dirty="0"/>
              <a:t> </a:t>
            </a:r>
            <a:r>
              <a:rPr lang="en-US" dirty="0"/>
              <a:t>suppose we toss a </a:t>
            </a:r>
            <a:r>
              <a:rPr lang="en-US" baseline="0" dirty="0"/>
              <a:t>coin 99 times independently. </a:t>
            </a:r>
          </a:p>
          <a:p>
            <a:endParaRPr lang="en-US" baseline="0" dirty="0"/>
          </a:p>
          <a:p>
            <a:r>
              <a:rPr lang="en-US" baseline="0" dirty="0"/>
              <a:t>The probability of getting head is q. </a:t>
            </a:r>
          </a:p>
          <a:p>
            <a:endParaRPr lang="en-US" baseline="0" dirty="0"/>
          </a:p>
          <a:p>
            <a:r>
              <a:rPr lang="en-US" baseline="0" dirty="0"/>
              <a:t>Let </a:t>
            </a:r>
            <a:r>
              <a:rPr lang="en-US" baseline="0" dirty="0" err="1"/>
              <a:t>xn</a:t>
            </a:r>
            <a:r>
              <a:rPr lang="en-US" baseline="0" dirty="0"/>
              <a:t> = 1 if the n-</a:t>
            </a:r>
            <a:r>
              <a:rPr lang="en-US" baseline="0" dirty="0" err="1"/>
              <a:t>th</a:t>
            </a:r>
            <a:r>
              <a:rPr lang="en-US" baseline="0" dirty="0"/>
              <a:t> coin toss is head and </a:t>
            </a:r>
            <a:r>
              <a:rPr lang="en-US" baseline="0" dirty="0" err="1"/>
              <a:t>xn</a:t>
            </a:r>
            <a:r>
              <a:rPr lang="en-US" baseline="0" dirty="0"/>
              <a:t> = 0 if the n-</a:t>
            </a:r>
            <a:r>
              <a:rPr lang="en-US" baseline="0" dirty="0" err="1"/>
              <a:t>th</a:t>
            </a:r>
            <a:r>
              <a:rPr lang="en-US" baseline="0" dirty="0"/>
              <a:t> coin toss gives tail.</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194</a:t>
            </a:fld>
            <a:endParaRPr lang="en-US"/>
          </a:p>
        </p:txBody>
      </p:sp>
    </p:spTree>
    <p:extLst>
      <p:ext uri="{BB962C8B-B14F-4D97-AF65-F5344CB8AC3E}">
        <p14:creationId xmlns:p14="http://schemas.microsoft.com/office/powerpoint/2010/main" val="31068420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Then x1, x2, ..., x99 are independent conditioned on knowing that q is a particular value, e.g., 0.7.</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195</a:t>
            </a:fld>
            <a:endParaRPr lang="en-US"/>
          </a:p>
        </p:txBody>
      </p:sp>
    </p:spTree>
    <p:extLst>
      <p:ext uri="{BB962C8B-B14F-4D97-AF65-F5344CB8AC3E}">
        <p14:creationId xmlns:p14="http://schemas.microsoft.com/office/powerpoint/2010/main" val="1119023347"/>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However, if q is not known, then x1, x2 and x3 are not independent. </a:t>
            </a:r>
          </a:p>
          <a:p>
            <a:endParaRPr lang="en-US" baseline="0" dirty="0"/>
          </a:p>
          <a:p>
            <a:r>
              <a:rPr lang="en-US" baseline="0" dirty="0"/>
              <a:t>The reason is that imagine we toss the coin 99 times, and we get heads all 99 times. </a:t>
            </a:r>
          </a:p>
          <a:p>
            <a:endParaRPr lang="en-US" baseline="0" dirty="0"/>
          </a:p>
          <a:p>
            <a:r>
              <a:rPr lang="en-US" baseline="0" dirty="0"/>
              <a:t>In that case, the next coin toss is probably going to be head. </a:t>
            </a:r>
          </a:p>
          <a:p>
            <a:endParaRPr lang="en-US" baseline="0" dirty="0"/>
          </a:p>
          <a:p>
            <a:r>
              <a:rPr lang="en-US" baseline="0" dirty="0"/>
              <a:t>Therefore if we do not know the value of q, then the coin tosses are NOT independent. </a:t>
            </a:r>
            <a:endParaRPr lang="en-US"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196</a:t>
            </a:fld>
            <a:endParaRPr lang="en-US"/>
          </a:p>
        </p:txBody>
      </p:sp>
    </p:spTree>
    <p:extLst>
      <p:ext uri="{BB962C8B-B14F-4D97-AF65-F5344CB8AC3E}">
        <p14:creationId xmlns:p14="http://schemas.microsoft.com/office/powerpoint/2010/main" val="339110409"/>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source of this confusion is that in your previous statistics class, you probably saw equation like this </a:t>
            </a:r>
            <a:r>
              <a:rPr lang="en-US" sz="1200" dirty="0"/>
              <a:t>p(HHT) = q</a:t>
            </a:r>
            <a:r>
              <a:rPr lang="en-US" sz="1200" baseline="30000" dirty="0"/>
              <a:t>2</a:t>
            </a:r>
            <a:r>
              <a:rPr lang="en-US" sz="1200" dirty="0"/>
              <a:t>(1-q)</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197</a:t>
            </a:fld>
            <a:endParaRPr lang="en-US"/>
          </a:p>
        </p:txBody>
      </p:sp>
    </p:spTree>
    <p:extLst>
      <p:ext uri="{BB962C8B-B14F-4D97-AF65-F5344CB8AC3E}">
        <p14:creationId xmlns:p14="http://schemas.microsoft.com/office/powerpoint/2010/main" val="3758140596"/>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this is actually wrong because q does not appear on the left hand side. How then can it appear on the right hand side?</a:t>
            </a:r>
          </a:p>
        </p:txBody>
      </p:sp>
      <p:sp>
        <p:nvSpPr>
          <p:cNvPr id="4" name="Slide Number Placeholder 3"/>
          <p:cNvSpPr>
            <a:spLocks noGrp="1"/>
          </p:cNvSpPr>
          <p:nvPr>
            <p:ph type="sldNum" sz="quarter" idx="10"/>
          </p:nvPr>
        </p:nvSpPr>
        <p:spPr/>
        <p:txBody>
          <a:bodyPr/>
          <a:lstStyle/>
          <a:p>
            <a:fld id="{6C60E219-B6FC-754C-92EE-CBB76981DCE4}" type="slidenum">
              <a:rPr lang="en-US" smtClean="0"/>
              <a:t>198</a:t>
            </a:fld>
            <a:endParaRPr lang="en-US"/>
          </a:p>
        </p:txBody>
      </p:sp>
    </p:spTree>
    <p:extLst>
      <p:ext uri="{BB962C8B-B14F-4D97-AF65-F5344CB8AC3E}">
        <p14:creationId xmlns:p14="http://schemas.microsoft.com/office/powerpoint/2010/main" val="3655853469"/>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the way to make the equation correct is </a:t>
            </a:r>
            <a:r>
              <a:rPr lang="en-US" sz="1200" dirty="0"/>
              <a:t>p(HHT | q) = q</a:t>
            </a:r>
            <a:r>
              <a:rPr lang="en-US" sz="1200" baseline="30000" dirty="0"/>
              <a:t>2</a:t>
            </a:r>
            <a:r>
              <a:rPr lang="en-US" sz="1200" dirty="0"/>
              <a:t>(1-q). </a:t>
            </a:r>
          </a:p>
          <a:p>
            <a:endParaRPr lang="en-US" sz="1200" dirty="0"/>
          </a:p>
          <a:p>
            <a:r>
              <a:rPr lang="en-US" sz="1200" dirty="0"/>
              <a:t>The term ”| q” is implicit and is often dropped to reduce clutter.</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199</a:t>
            </a:fld>
            <a:endParaRPr lang="en-US"/>
          </a:p>
        </p:txBody>
      </p:sp>
    </p:spTree>
    <p:extLst>
      <p:ext uri="{BB962C8B-B14F-4D97-AF65-F5344CB8AC3E}">
        <p14:creationId xmlns:p14="http://schemas.microsoft.com/office/powerpoint/2010/main" val="2286090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Hi, my name is Thomas Yeo.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I am the lecturer </a:t>
            </a:r>
            <a:r>
              <a:rPr lang="en-US" baseline="0" dirty="0"/>
              <a:t>for EE5907. EE5907 is split into two halves. I will teach the first half. I will cover Bayesian decision theory, parameter estimation and supervised learning. I will also cover non-parametric techniques. This first half is equivalent to EE5027.</a:t>
            </a:r>
          </a:p>
          <a:p>
            <a:endParaRPr lang="en-US" baseline="0" dirty="0"/>
          </a:p>
          <a:p>
            <a:r>
              <a:rPr lang="en-US" baseline="0" dirty="0"/>
              <a:t>The second half of EE5907 will cover unsupervised and supervised dimensionality reduction, clustering, applications and a bit of deep learning. The second half is equivalent to EE5026.</a:t>
            </a:r>
          </a:p>
          <a:p>
            <a:endParaRPr lang="en-US" baseline="0" dirty="0"/>
          </a:p>
        </p:txBody>
      </p:sp>
      <p:sp>
        <p:nvSpPr>
          <p:cNvPr id="4" name="Slide Number Placeholder 3"/>
          <p:cNvSpPr>
            <a:spLocks noGrp="1"/>
          </p:cNvSpPr>
          <p:nvPr>
            <p:ph type="sldNum" sz="quarter" idx="10"/>
          </p:nvPr>
        </p:nvSpPr>
        <p:spPr/>
        <p:txBody>
          <a:bodyPr/>
          <a:lstStyle/>
          <a:p>
            <a:fld id="{EDA91989-084D-354B-9C9F-7206CFD54E5D}" type="slidenum">
              <a:rPr lang="en-US" smtClean="0"/>
              <a:t>2</a:t>
            </a:fld>
            <a:endParaRPr lang="en-US"/>
          </a:p>
        </p:txBody>
      </p:sp>
    </p:spTree>
    <p:extLst>
      <p:ext uri="{BB962C8B-B14F-4D97-AF65-F5344CB8AC3E}">
        <p14:creationId xmlns:p14="http://schemas.microsoft.com/office/powerpoint/2010/main" val="12547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before I discuss various</a:t>
            </a:r>
            <a:r>
              <a:rPr lang="en-US" baseline="0" dirty="0"/>
              <a:t> types of machine learning?</a:t>
            </a:r>
          </a:p>
          <a:p>
            <a:endParaRPr lang="en-US" baseline="0" dirty="0"/>
          </a:p>
          <a:p>
            <a:r>
              <a:rPr lang="en-US" baseline="0" dirty="0"/>
              <a:t>We can divide machine learning into a few kinds.</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20</a:t>
            </a:fld>
            <a:endParaRPr lang="en-US"/>
          </a:p>
        </p:txBody>
      </p:sp>
    </p:spTree>
    <p:extLst>
      <p:ext uri="{BB962C8B-B14F-4D97-AF65-F5344CB8AC3E}">
        <p14:creationId xmlns:p14="http://schemas.microsoft.com/office/powerpoint/2010/main" val="3373288805"/>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200</a:t>
            </a:fld>
            <a:endParaRPr lang="en-US"/>
          </a:p>
        </p:txBody>
      </p:sp>
    </p:spTree>
    <p:extLst>
      <p:ext uri="{BB962C8B-B14F-4D97-AF65-F5344CB8AC3E}">
        <p14:creationId xmlns:p14="http://schemas.microsoft.com/office/powerpoint/2010/main" val="3618985670"/>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some optional reading.</a:t>
            </a:r>
          </a:p>
          <a:p>
            <a:endParaRPr lang="en-US" dirty="0"/>
          </a:p>
          <a:p>
            <a:r>
              <a:rPr lang="en-US" dirty="0"/>
              <a:t>SP stands</a:t>
            </a:r>
            <a:r>
              <a:rPr lang="en-US" baseline="0" dirty="0"/>
              <a:t> for the book by Simon Prince. Computer Vision: Models, Learning and Inference.</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201</a:t>
            </a:fld>
            <a:endParaRPr lang="en-US"/>
          </a:p>
        </p:txBody>
      </p:sp>
    </p:spTree>
    <p:extLst>
      <p:ext uri="{BB962C8B-B14F-4D97-AF65-F5344CB8AC3E}">
        <p14:creationId xmlns:p14="http://schemas.microsoft.com/office/powerpoint/2010/main" val="3622831760"/>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A91989-084D-354B-9C9F-7206CFD54E5D}" type="slidenum">
              <a:rPr lang="en-US" smtClean="0"/>
              <a:t>202</a:t>
            </a:fld>
            <a:endParaRPr lang="en-US"/>
          </a:p>
        </p:txBody>
      </p:sp>
    </p:spTree>
    <p:extLst>
      <p:ext uri="{BB962C8B-B14F-4D97-AF65-F5344CB8AC3E}">
        <p14:creationId xmlns:p14="http://schemas.microsoft.com/office/powerpoint/2010/main" val="3229362313"/>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60E219-B6FC-754C-92EE-CBB76981DCE4}" type="slidenum">
              <a:rPr lang="en-US" smtClean="0"/>
              <a:t>203</a:t>
            </a:fld>
            <a:endParaRPr lang="en-US"/>
          </a:p>
        </p:txBody>
      </p:sp>
    </p:spTree>
    <p:extLst>
      <p:ext uri="{BB962C8B-B14F-4D97-AF65-F5344CB8AC3E}">
        <p14:creationId xmlns:p14="http://schemas.microsoft.com/office/powerpoint/2010/main" val="1436975982"/>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60E219-B6FC-754C-92EE-CBB76981DCE4}" type="slidenum">
              <a:rPr lang="en-US" smtClean="0"/>
              <a:t>204</a:t>
            </a:fld>
            <a:endParaRPr lang="en-US"/>
          </a:p>
        </p:txBody>
      </p:sp>
    </p:spTree>
    <p:extLst>
      <p:ext uri="{BB962C8B-B14F-4D97-AF65-F5344CB8AC3E}">
        <p14:creationId xmlns:p14="http://schemas.microsoft.com/office/powerpoint/2010/main" val="3572193262"/>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60E219-B6FC-754C-92EE-CBB76981DCE4}" type="slidenum">
              <a:rPr lang="en-US" smtClean="0"/>
              <a:t>205</a:t>
            </a:fld>
            <a:endParaRPr lang="en-US"/>
          </a:p>
        </p:txBody>
      </p:sp>
    </p:spTree>
    <p:extLst>
      <p:ext uri="{BB962C8B-B14F-4D97-AF65-F5344CB8AC3E}">
        <p14:creationId xmlns:p14="http://schemas.microsoft.com/office/powerpoint/2010/main" val="18751897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type of machine learning is called</a:t>
            </a:r>
            <a:r>
              <a:rPr lang="en-US" baseline="0" dirty="0"/>
              <a:t> supervised learning. </a:t>
            </a:r>
          </a:p>
          <a:p>
            <a:endParaRPr lang="en-US" baseline="0" dirty="0"/>
          </a:p>
          <a:p>
            <a:r>
              <a:rPr lang="en-US" baseline="0" dirty="0"/>
              <a:t>We are given a training dataset D. D consists of N data points. Each </a:t>
            </a:r>
            <a:r>
              <a:rPr lang="en-US" baseline="0" dirty="0" err="1"/>
              <a:t>datapoint</a:t>
            </a:r>
            <a:r>
              <a:rPr lang="en-US" baseline="0" dirty="0"/>
              <a:t> consists of an input-output pair xi and </a:t>
            </a:r>
            <a:r>
              <a:rPr lang="en-US" baseline="0" dirty="0" err="1"/>
              <a:t>yi</a:t>
            </a:r>
            <a:r>
              <a:rPr lang="en-US" baseline="0" dirty="0"/>
              <a:t>. Xi is the input and </a:t>
            </a:r>
            <a:r>
              <a:rPr lang="en-US" baseline="0" dirty="0" err="1"/>
              <a:t>yi</a:t>
            </a:r>
            <a:r>
              <a:rPr lang="en-US" baseline="0" dirty="0"/>
              <a:t> is the output.</a:t>
            </a:r>
          </a:p>
          <a:p>
            <a:endParaRPr lang="en-US" baseline="0" dirty="0"/>
          </a:p>
          <a:p>
            <a:r>
              <a:rPr lang="en-US" baseline="0" dirty="0"/>
              <a:t>Our goal is to learn the mapping from the input x to the output y. In other words, we want to learn the function y = f of x. </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21</a:t>
            </a:fld>
            <a:endParaRPr lang="en-US"/>
          </a:p>
        </p:txBody>
      </p:sp>
    </p:spTree>
    <p:extLst>
      <p:ext uri="{BB962C8B-B14F-4D97-AF65-F5344CB8AC3E}">
        <p14:creationId xmlns:p14="http://schemas.microsoft.com/office/powerpoint/2010/main" val="2058699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t>
            </a:r>
            <a:r>
              <a:rPr lang="en-US" baseline="0" dirty="0"/>
              <a:t> can be images, emails, molecular shapes and so on. </a:t>
            </a:r>
          </a:p>
          <a:p>
            <a:endParaRPr lang="en-US" baseline="0" dirty="0"/>
          </a:p>
          <a:p>
            <a:r>
              <a:rPr lang="en-US" baseline="0" dirty="0"/>
              <a:t>We typically represent x as D-dimensional vectors, called features.</a:t>
            </a:r>
            <a:endParaRPr lang="en-US"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22</a:t>
            </a:fld>
            <a:endParaRPr lang="en-US"/>
          </a:p>
        </p:txBody>
      </p:sp>
    </p:spTree>
    <p:extLst>
      <p:ext uri="{BB962C8B-B14F-4D97-AF65-F5344CB8AC3E}">
        <p14:creationId xmlns:p14="http://schemas.microsoft.com/office/powerpoint/2010/main" val="31203493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 is called the output or target variable.</a:t>
            </a:r>
          </a:p>
          <a:p>
            <a:endParaRPr lang="en-US" dirty="0"/>
          </a:p>
          <a:p>
            <a:r>
              <a:rPr lang="en-US" dirty="0"/>
              <a:t>If the y is discrete, then the</a:t>
            </a:r>
            <a:r>
              <a:rPr lang="en-US" baseline="0" dirty="0"/>
              <a:t> supervised learning problem is called classification.</a:t>
            </a:r>
          </a:p>
          <a:p>
            <a:endParaRPr lang="en-US" baseline="0" dirty="0"/>
          </a:p>
          <a:p>
            <a:r>
              <a:rPr lang="en-US" baseline="0" dirty="0"/>
              <a:t>If the y is continuous, then this problem is called regression.</a:t>
            </a:r>
            <a:endParaRPr lang="en-US"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23</a:t>
            </a:fld>
            <a:endParaRPr lang="en-US"/>
          </a:p>
        </p:txBody>
      </p:sp>
    </p:spTree>
    <p:extLst>
      <p:ext uri="{BB962C8B-B14F-4D97-AF65-F5344CB8AC3E}">
        <p14:creationId xmlns:p14="http://schemas.microsoft.com/office/powerpoint/2010/main" val="35420441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we might give the algorithm a database containing MRI images and each MRI image is labeled as coming from an Alzheimer’s patient or a healthy participant. </a:t>
            </a:r>
          </a:p>
          <a:p>
            <a:endParaRPr lang="en-US" dirty="0"/>
          </a:p>
          <a:p>
            <a:r>
              <a:rPr lang="en-US" dirty="0"/>
              <a:t>The supervised learning algorithm will learn the relationship between the MRI images and the target labels. </a:t>
            </a:r>
          </a:p>
          <a:p>
            <a:endParaRPr lang="en-US"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24</a:t>
            </a:fld>
            <a:endParaRPr lang="en-US"/>
          </a:p>
        </p:txBody>
      </p:sp>
    </p:spTree>
    <p:extLst>
      <p:ext uri="{BB962C8B-B14F-4D97-AF65-F5344CB8AC3E}">
        <p14:creationId xmlns:p14="http://schemas.microsoft.com/office/powerpoint/2010/main" val="21131316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And then given a new test image, the algorithm will try to predict whether the patient is healthy or has Alzheimer’s disease.</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25</a:t>
            </a:fld>
            <a:endParaRPr lang="en-US"/>
          </a:p>
        </p:txBody>
      </p:sp>
    </p:spTree>
    <p:extLst>
      <p:ext uri="{BB962C8B-B14F-4D97-AF65-F5344CB8AC3E}">
        <p14:creationId xmlns:p14="http://schemas.microsoft.com/office/powerpoint/2010/main" val="4197005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unsupervised</a:t>
            </a:r>
            <a:r>
              <a:rPr lang="en-US" baseline="0" dirty="0"/>
              <a:t> learning, our dataset D only consists of x, but no y. </a:t>
            </a:r>
          </a:p>
          <a:p>
            <a:endParaRPr lang="en-US" baseline="0" dirty="0"/>
          </a:p>
          <a:p>
            <a:r>
              <a:rPr lang="en-US" baseline="0" dirty="0"/>
              <a:t>Again x can be images, emails, molecular shapes, etc. And x are still represented as p-dimensional vectors.</a:t>
            </a:r>
          </a:p>
          <a:p>
            <a:endParaRPr lang="en-US" baseline="0" dirty="0"/>
          </a:p>
          <a:p>
            <a:r>
              <a:rPr lang="en-US" baseline="0" dirty="0"/>
              <a:t>The goal here is learn “interesting” structure in the data. </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26</a:t>
            </a:fld>
            <a:endParaRPr lang="en-US"/>
          </a:p>
        </p:txBody>
      </p:sp>
    </p:spTree>
    <p:extLst>
      <p:ext uri="{BB962C8B-B14F-4D97-AF65-F5344CB8AC3E}">
        <p14:creationId xmlns:p14="http://schemas.microsoft.com/office/powerpoint/2010/main" val="6446655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Unsupervised learning is attractive</a:t>
            </a:r>
            <a:r>
              <a:rPr lang="en-US" baseline="0" dirty="0"/>
              <a:t> because labeling the data can be very expensive.</a:t>
            </a:r>
          </a:p>
          <a:p>
            <a:endParaRPr lang="en-US" baseline="0" dirty="0"/>
          </a:p>
          <a:p>
            <a:r>
              <a:rPr lang="en-US" baseline="0" dirty="0"/>
              <a:t>For example, in supervised object detection, we will need many training images where different objects are labeled, such as chairs, tables, cars, humans etc. This is of course very labor intensive and expensive. Therefore it will be nice if we can present images to the computer and the computer automatically discovers object categories.</a:t>
            </a:r>
          </a:p>
          <a:p>
            <a:endParaRPr lang="en-US" baseline="0" dirty="0"/>
          </a:p>
          <a:p>
            <a:r>
              <a:rPr lang="en-US" baseline="0" dirty="0"/>
              <a:t>In other situations, we really do NOT know what categories or patterns are in data, so we really want to automatically discover these patterns or trends. </a:t>
            </a:r>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27</a:t>
            </a:fld>
            <a:endParaRPr lang="en-US"/>
          </a:p>
        </p:txBody>
      </p:sp>
    </p:spTree>
    <p:extLst>
      <p:ext uri="{BB962C8B-B14F-4D97-AF65-F5344CB8AC3E}">
        <p14:creationId xmlns:p14="http://schemas.microsoft.com/office/powerpoint/2010/main" val="6446655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a:t>
            </a:r>
            <a:r>
              <a:rPr lang="en-US" baseline="0" dirty="0"/>
              <a:t> because there are no target class labels </a:t>
            </a:r>
            <a:r>
              <a:rPr lang="en-US" baseline="0" dirty="0" err="1"/>
              <a:t>Ys</a:t>
            </a:r>
            <a:r>
              <a:rPr lang="en-US" baseline="0" dirty="0"/>
              <a:t> that we want to learn, this means that the problem is open-ended and there is no </a:t>
            </a:r>
            <a:r>
              <a:rPr lang="en-US" baseline="0" dirty="0" err="1"/>
              <a:t>groundtruth</a:t>
            </a:r>
            <a:r>
              <a:rPr lang="en-US" baseline="0" dirty="0"/>
              <a:t>. This makes validation and comparison between algorithms to be quite hard.</a:t>
            </a:r>
            <a:endParaRPr lang="en-US"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28</a:t>
            </a:fld>
            <a:endParaRPr lang="en-US"/>
          </a:p>
        </p:txBody>
      </p:sp>
    </p:spTree>
    <p:extLst>
      <p:ext uri="{BB962C8B-B14F-4D97-AF65-F5344CB8AC3E}">
        <p14:creationId xmlns:p14="http://schemas.microsoft.com/office/powerpoint/2010/main" val="6446655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consider the previous example again. Now, we are just given the MRI images.</a:t>
            </a:r>
            <a:r>
              <a:rPr lang="en-US" baseline="0" dirty="0"/>
              <a:t> And we are supposed to discover something interesting about the data. </a:t>
            </a:r>
            <a:endParaRPr lang="en-US"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29</a:t>
            </a:fld>
            <a:endParaRPr lang="en-US"/>
          </a:p>
        </p:txBody>
      </p:sp>
    </p:spTree>
    <p:extLst>
      <p:ext uri="{BB962C8B-B14F-4D97-AF65-F5344CB8AC3E}">
        <p14:creationId xmlns:p14="http://schemas.microsoft.com/office/powerpoint/2010/main" val="644665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3</a:t>
            </a:fld>
            <a:endParaRPr lang="en-US"/>
          </a:p>
        </p:txBody>
      </p:sp>
    </p:spTree>
    <p:extLst>
      <p:ext uri="{BB962C8B-B14F-4D97-AF65-F5344CB8AC3E}">
        <p14:creationId xmlns:p14="http://schemas.microsoft.com/office/powerpoint/2010/main" val="2269282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in this example, maybe our unsupervised algorithm might learn to divide MRI images into 2 categories and we may confirm </a:t>
            </a:r>
            <a:r>
              <a:rPr lang="en-US" baseline="0" dirty="0" err="1"/>
              <a:t>posthoc</a:t>
            </a:r>
            <a:r>
              <a:rPr lang="en-US" baseline="0" dirty="0"/>
              <a:t> that these categories correspond to Alzheimer’s patients and healthy controls.</a:t>
            </a:r>
          </a:p>
          <a:p>
            <a:endParaRPr lang="en-US" baseline="0" dirty="0"/>
          </a:p>
          <a:p>
            <a:r>
              <a:rPr lang="en-US" baseline="0" dirty="0"/>
              <a:t>But there is no guarantee this will happen! Maybe our algorithm will instead divide the MRI images into male versus female subjects, or old versus young people. </a:t>
            </a:r>
          </a:p>
          <a:p>
            <a:endParaRPr lang="en-US" baseline="0" dirty="0"/>
          </a:p>
          <a:p>
            <a:r>
              <a:rPr lang="en-US" baseline="0" dirty="0"/>
              <a:t>In some sense, there may NOT be a single right answer!</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30</a:t>
            </a:fld>
            <a:endParaRPr lang="en-US"/>
          </a:p>
        </p:txBody>
      </p:sp>
    </p:spTree>
    <p:extLst>
      <p:ext uri="{BB962C8B-B14F-4D97-AF65-F5344CB8AC3E}">
        <p14:creationId xmlns:p14="http://schemas.microsoft.com/office/powerpoint/2010/main" val="6446655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summarize, supervised learning is great if we know what we want to predict.</a:t>
            </a:r>
          </a:p>
          <a:p>
            <a:endParaRPr lang="en-US" baseline="0" dirty="0"/>
          </a:p>
          <a:p>
            <a:r>
              <a:rPr lang="en-US" baseline="0" dirty="0"/>
              <a:t>But if we want to discover something new from our data, we should use unsupervised learning.</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31</a:t>
            </a:fld>
            <a:endParaRPr lang="en-US"/>
          </a:p>
        </p:txBody>
      </p:sp>
    </p:spTree>
    <p:extLst>
      <p:ext uri="{BB962C8B-B14F-4D97-AF65-F5344CB8AC3E}">
        <p14:creationId xmlns:p14="http://schemas.microsoft.com/office/powerpoint/2010/main" val="14695748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This class will be mostly concerned with supervised</a:t>
            </a:r>
            <a:r>
              <a:rPr lang="en-US" baseline="0" dirty="0"/>
              <a:t> and unsupervised machine learning. There are at least two other types of learning that we will not cover. </a:t>
            </a:r>
            <a:endParaRPr lang="en-US" dirty="0"/>
          </a:p>
          <a:p>
            <a:endParaRPr lang="en-US" baseline="0" dirty="0"/>
          </a:p>
          <a:p>
            <a:r>
              <a:rPr lang="en-US" baseline="0" dirty="0"/>
              <a:t>In semi-supervised learning, some of the data have labels y, some data don’t. So it’s a hybrid between supervised and unsupervised learning.</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32</a:t>
            </a:fld>
            <a:endParaRPr lang="en-US"/>
          </a:p>
        </p:txBody>
      </p:sp>
    </p:spTree>
    <p:extLst>
      <p:ext uri="{BB962C8B-B14F-4D97-AF65-F5344CB8AC3E}">
        <p14:creationId xmlns:p14="http://schemas.microsoft.com/office/powerpoint/2010/main" val="788954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reinforcement learning, there is an agent interacting with the environment. The agent attempts to learn by trial and error. </a:t>
            </a:r>
          </a:p>
          <a:p>
            <a:endParaRPr lang="en-US" baseline="0" dirty="0"/>
          </a:p>
          <a:p>
            <a:r>
              <a:rPr lang="en-US" baseline="0" dirty="0"/>
              <a:t>Basically the agent will perform some action and in turn receives reward, which might not occur immediately. This is what makes reinforcement learning difficult. So the agent might be performing actions for some time but might not be sure if they are doing the right thing.</a:t>
            </a:r>
          </a:p>
          <a:p>
            <a:endParaRPr lang="en-US" baseline="0" dirty="0"/>
          </a:p>
          <a:p>
            <a:r>
              <a:rPr lang="en-US" baseline="0" dirty="0"/>
              <a:t>For example, imagine there is an animal foraging for food. The food is the reward, but the reward might come sporadically. </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33</a:t>
            </a:fld>
            <a:endParaRPr lang="en-US"/>
          </a:p>
        </p:txBody>
      </p:sp>
    </p:spTree>
    <p:extLst>
      <p:ext uri="{BB962C8B-B14F-4D97-AF65-F5344CB8AC3E}">
        <p14:creationId xmlns:p14="http://schemas.microsoft.com/office/powerpoint/2010/main" val="39943300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before I continue?</a:t>
            </a:r>
          </a:p>
        </p:txBody>
      </p:sp>
      <p:sp>
        <p:nvSpPr>
          <p:cNvPr id="4" name="Slide Number Placeholder 3"/>
          <p:cNvSpPr>
            <a:spLocks noGrp="1"/>
          </p:cNvSpPr>
          <p:nvPr>
            <p:ph type="sldNum" sz="quarter" idx="10"/>
          </p:nvPr>
        </p:nvSpPr>
        <p:spPr/>
        <p:txBody>
          <a:bodyPr/>
          <a:lstStyle/>
          <a:p>
            <a:fld id="{6C60E219-B6FC-754C-92EE-CBB76981DCE4}" type="slidenum">
              <a:rPr lang="en-US" smtClean="0"/>
              <a:t>34</a:t>
            </a:fld>
            <a:endParaRPr lang="en-US"/>
          </a:p>
        </p:txBody>
      </p:sp>
    </p:spTree>
    <p:extLst>
      <p:ext uri="{BB962C8B-B14F-4D97-AF65-F5344CB8AC3E}">
        <p14:creationId xmlns:p14="http://schemas.microsoft.com/office/powerpoint/2010/main" val="26136156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off with some background knowledge in machine learning. </a:t>
            </a:r>
          </a:p>
        </p:txBody>
      </p:sp>
      <p:sp>
        <p:nvSpPr>
          <p:cNvPr id="4" name="Slide Number Placeholder 3"/>
          <p:cNvSpPr>
            <a:spLocks noGrp="1"/>
          </p:cNvSpPr>
          <p:nvPr>
            <p:ph type="sldNum" sz="quarter" idx="10"/>
          </p:nvPr>
        </p:nvSpPr>
        <p:spPr/>
        <p:txBody>
          <a:bodyPr/>
          <a:lstStyle/>
          <a:p>
            <a:fld id="{6C60E219-B6FC-754C-92EE-CBB76981DCE4}" type="slidenum">
              <a:rPr lang="en-US" smtClean="0"/>
              <a:t>35</a:t>
            </a:fld>
            <a:endParaRPr lang="en-US"/>
          </a:p>
        </p:txBody>
      </p:sp>
    </p:spTree>
    <p:extLst>
      <p:ext uri="{BB962C8B-B14F-4D97-AF65-F5344CB8AC3E}">
        <p14:creationId xmlns:p14="http://schemas.microsoft.com/office/powerpoint/2010/main" val="33732888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Designing</a:t>
            </a:r>
            <a:r>
              <a:rPr lang="en-US" baseline="0" dirty="0"/>
              <a:t> a machine learning system usually involve the following steps.</a:t>
            </a:r>
          </a:p>
          <a:p>
            <a:endParaRPr lang="en-US" baseline="0" dirty="0"/>
          </a:p>
          <a:p>
            <a:r>
              <a:rPr lang="en-US" baseline="0" dirty="0"/>
              <a:t>We first have to </a:t>
            </a:r>
            <a:r>
              <a:rPr lang="en-US" dirty="0"/>
              <a:t>collect the</a:t>
            </a:r>
            <a:r>
              <a:rPr lang="en-US" baseline="0" dirty="0"/>
              <a:t> data, then we choose the features and the classifier, and then we train the classifier on the training data and then validate the resulting classifier on the test set.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36</a:t>
            </a:fld>
            <a:endParaRPr lang="en-US"/>
          </a:p>
        </p:txBody>
      </p:sp>
    </p:spTree>
    <p:extLst>
      <p:ext uri="{BB962C8B-B14F-4D97-AF65-F5344CB8AC3E}">
        <p14:creationId xmlns:p14="http://schemas.microsoft.com/office/powerpoint/2010/main" val="16953084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for anyone in</a:t>
            </a:r>
            <a:r>
              <a:rPr lang="en-US" baseline="0" dirty="0"/>
              <a:t> this class who already has some experience in machine learning, we know that in practice, nothing is going to work the first time round. </a:t>
            </a:r>
          </a:p>
          <a:p>
            <a:endParaRPr lang="en-US" baseline="0" dirty="0"/>
          </a:p>
          <a:p>
            <a:r>
              <a:rPr lang="en-US" baseline="0" dirty="0"/>
              <a:t>Therefore a lot of time, we have to go back and redo some of the steps! </a:t>
            </a:r>
          </a:p>
          <a:p>
            <a:endParaRPr lang="en-US" baseline="0" dirty="0"/>
          </a:p>
          <a:p>
            <a:r>
              <a:rPr lang="en-US" baseline="0" dirty="0"/>
              <a:t>This may require us to change the features we use or change how we train the classifier. In the worst case scenario, we even have to recollect our data! </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37</a:t>
            </a:fld>
            <a:endParaRPr lang="en-US"/>
          </a:p>
        </p:txBody>
      </p:sp>
    </p:spTree>
    <p:extLst>
      <p:ext uri="{BB962C8B-B14F-4D97-AF65-F5344CB8AC3E}">
        <p14:creationId xmlns:p14="http://schemas.microsoft.com/office/powerpoint/2010/main" val="16953084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t>
            </a:r>
            <a:r>
              <a:rPr lang="en-US" baseline="0" dirty="0"/>
              <a:t>discuss a toy example on supervised learning that illustrates this design cycle.</a:t>
            </a:r>
          </a:p>
          <a:p>
            <a:endParaRPr lang="en-US" baseline="0" dirty="0"/>
          </a:p>
          <a:p>
            <a:r>
              <a:rPr lang="en-US" baseline="0" dirty="0"/>
              <a:t>Suppose a fish packing factory wants to automate the process of sorting fishes on a conveyer belt. </a:t>
            </a:r>
          </a:p>
          <a:p>
            <a:endParaRPr lang="en-US" baseline="0" dirty="0"/>
          </a:p>
          <a:p>
            <a:r>
              <a:rPr lang="en-US" baseline="0" dirty="0"/>
              <a:t>Maybe we want to divide incoming fishes into salmon and sea bass</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38</a:t>
            </a:fld>
            <a:endParaRPr lang="en-US"/>
          </a:p>
        </p:txBody>
      </p:sp>
    </p:spTree>
    <p:extLst>
      <p:ext uri="{BB962C8B-B14F-4D97-AF65-F5344CB8AC3E}">
        <p14:creationId xmlns:p14="http://schemas.microsoft.com/office/powerpoint/2010/main" val="34239741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to start by setting up the conveyer belt and cameras, capture the images and label the images</a:t>
            </a:r>
            <a:r>
              <a:rPr lang="en-US" baseline="0" dirty="0"/>
              <a:t> as containing salmon OR sea bass.</a:t>
            </a:r>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39</a:t>
            </a:fld>
            <a:endParaRPr lang="en-US"/>
          </a:p>
        </p:txBody>
      </p:sp>
    </p:spTree>
    <p:extLst>
      <p:ext uri="{BB962C8B-B14F-4D97-AF65-F5344CB8AC3E}">
        <p14:creationId xmlns:p14="http://schemas.microsoft.com/office/powerpoint/2010/main" val="3997182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4</a:t>
            </a:fld>
            <a:endParaRPr lang="en-US"/>
          </a:p>
        </p:txBody>
      </p:sp>
    </p:spTree>
    <p:extLst>
      <p:ext uri="{BB962C8B-B14F-4D97-AF65-F5344CB8AC3E}">
        <p14:creationId xmlns:p14="http://schemas.microsoft.com/office/powerpoint/2010/main" val="32339475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to preprocess the images. Maybe we need to enhance</a:t>
            </a:r>
            <a:r>
              <a:rPr lang="en-US" baseline="0" dirty="0"/>
              <a:t> the image, remove background, separate the occluding fishes, extract a single fish and so on.</a:t>
            </a:r>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40</a:t>
            </a:fld>
            <a:endParaRPr lang="en-US"/>
          </a:p>
        </p:txBody>
      </p:sp>
    </p:spTree>
    <p:extLst>
      <p:ext uri="{BB962C8B-B14F-4D97-AF65-F5344CB8AC3E}">
        <p14:creationId xmlns:p14="http://schemas.microsoft.com/office/powerpoint/2010/main" val="39971826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then divide our single fishes into training and test sets. </a:t>
            </a:r>
          </a:p>
          <a:p>
            <a:endParaRPr lang="en-US" dirty="0"/>
          </a:p>
          <a:p>
            <a:r>
              <a:rPr lang="en-US" dirty="0"/>
              <a:t>We can then </a:t>
            </a:r>
            <a:r>
              <a:rPr lang="en-US" baseline="0" dirty="0"/>
              <a:t>extract some features to be used in the classifier. Possible features might include the length of the fish, or the width of the fish or the brightness of the fish and so on. </a:t>
            </a:r>
          </a:p>
          <a:p>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Once we settle on the features, we can</a:t>
            </a:r>
            <a:r>
              <a:rPr lang="en-US" baseline="0" dirty="0"/>
              <a:t> then choose a classifier and train the classifier using the training data and validate on a test set of new fishes.</a:t>
            </a:r>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41</a:t>
            </a:fld>
            <a:endParaRPr lang="en-US"/>
          </a:p>
        </p:txBody>
      </p:sp>
    </p:spTree>
    <p:extLst>
      <p:ext uri="{BB962C8B-B14F-4D97-AF65-F5344CB8AC3E}">
        <p14:creationId xmlns:p14="http://schemas.microsoft.com/office/powerpoint/2010/main" val="39971826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results are unsatisfactory, we have to revisit the</a:t>
            </a:r>
            <a:r>
              <a:rPr lang="en-US" baseline="0" dirty="0"/>
              <a:t> previous steps. </a:t>
            </a:r>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42</a:t>
            </a:fld>
            <a:endParaRPr lang="en-US"/>
          </a:p>
        </p:txBody>
      </p:sp>
    </p:spTree>
    <p:extLst>
      <p:ext uri="{BB962C8B-B14F-4D97-AF65-F5344CB8AC3E}">
        <p14:creationId xmlns:p14="http://schemas.microsoft.com/office/powerpoint/2010/main" val="39971826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maybe we start by testing if the length of the fish</a:t>
            </a:r>
            <a:r>
              <a:rPr lang="en-US" baseline="0" dirty="0"/>
              <a:t> is good for differentiating between salmon and sea bass.</a:t>
            </a:r>
          </a:p>
          <a:p>
            <a:endParaRPr lang="en-US" baseline="0" dirty="0"/>
          </a:p>
          <a:p>
            <a:r>
              <a:rPr lang="en-US" baseline="0" dirty="0"/>
              <a:t>Here I am showing histograms of fish length. The salmon histogram is shown in black. the sea bass histogram is shown in pick.</a:t>
            </a:r>
          </a:p>
          <a:p>
            <a:endParaRPr lang="en-US" baseline="0" dirty="0"/>
          </a:p>
          <a:p>
            <a:r>
              <a:rPr lang="en-US" baseline="0" dirty="0"/>
              <a:t>For a decision threshold l, if a fish has length below l, we classify the fish to be salmon. If the fish has length above l, we classify the fish to be sea bass</a:t>
            </a:r>
          </a:p>
          <a:p>
            <a:endParaRPr lang="en-US" baseline="0" dirty="0"/>
          </a:p>
          <a:p>
            <a:r>
              <a:rPr lang="en-US" baseline="0" dirty="0"/>
              <a:t>l* is the optimum decision threshold that minimizes the number of errors. </a:t>
            </a:r>
          </a:p>
          <a:p>
            <a:endParaRPr lang="en-US" baseline="0" dirty="0"/>
          </a:p>
          <a:p>
            <a:r>
              <a:rPr lang="en-US" baseline="0" dirty="0"/>
              <a:t>We see that even with the optimum decision threshold l*, there is still a lot of errors because the two histograms overlap a lot.</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43</a:t>
            </a:fld>
            <a:endParaRPr lang="en-US"/>
          </a:p>
        </p:txBody>
      </p:sp>
    </p:spTree>
    <p:extLst>
      <p:ext uri="{BB962C8B-B14F-4D97-AF65-F5344CB8AC3E}">
        <p14:creationId xmlns:p14="http://schemas.microsoft.com/office/powerpoint/2010/main" val="24021996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dotted line is called the “decision boundary”.</a:t>
            </a:r>
          </a:p>
          <a:p>
            <a:endParaRPr lang="en-US" dirty="0"/>
          </a:p>
          <a:p>
            <a:r>
              <a:rPr lang="en-US" dirty="0"/>
              <a:t>Fish on the left of the decision boundary is classified as Salmon.</a:t>
            </a:r>
          </a:p>
          <a:p>
            <a:endParaRPr lang="en-US" dirty="0"/>
          </a:p>
          <a:p>
            <a:r>
              <a:rPr lang="en-US" dirty="0"/>
              <a:t>Fish on the right is classified as sea bass.</a:t>
            </a:r>
          </a:p>
        </p:txBody>
      </p:sp>
      <p:sp>
        <p:nvSpPr>
          <p:cNvPr id="4" name="Slide Number Placeholder 3"/>
          <p:cNvSpPr>
            <a:spLocks noGrp="1"/>
          </p:cNvSpPr>
          <p:nvPr>
            <p:ph type="sldNum" sz="quarter" idx="10"/>
          </p:nvPr>
        </p:nvSpPr>
        <p:spPr/>
        <p:txBody>
          <a:bodyPr/>
          <a:lstStyle/>
          <a:p>
            <a:fld id="{6C60E219-B6FC-754C-92EE-CBB76981DCE4}" type="slidenum">
              <a:rPr lang="en-US" smtClean="0"/>
              <a:t>44</a:t>
            </a:fld>
            <a:endParaRPr lang="en-US"/>
          </a:p>
        </p:txBody>
      </p:sp>
    </p:spTree>
    <p:extLst>
      <p:ext uri="{BB962C8B-B14F-4D97-AF65-F5344CB8AC3E}">
        <p14:creationId xmlns:p14="http://schemas.microsoft.com/office/powerpoint/2010/main" val="14023800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maybe instead of fish length, we can look at the lightness of fish. </a:t>
            </a:r>
          </a:p>
          <a:p>
            <a:endParaRPr lang="en-US" dirty="0"/>
          </a:p>
          <a:p>
            <a:r>
              <a:rPr lang="en-US" dirty="0"/>
              <a:t>In</a:t>
            </a:r>
            <a:r>
              <a:rPr lang="en-US" baseline="0" dirty="0"/>
              <a:t> this case, the two histograms do not overlap that much, so the optimum decision boundary x* achieve a pretty low number of errors. </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45</a:t>
            </a:fld>
            <a:endParaRPr lang="en-US"/>
          </a:p>
        </p:txBody>
      </p:sp>
    </p:spTree>
    <p:extLst>
      <p:ext uri="{BB962C8B-B14F-4D97-AF65-F5344CB8AC3E}">
        <p14:creationId xmlns:p14="http://schemas.microsoft.com/office/powerpoint/2010/main" val="32096982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in real applications,</a:t>
            </a:r>
            <a:r>
              <a:rPr lang="en-US" baseline="0" dirty="0"/>
              <a:t> it is very important to recognize that not all errors are the same. </a:t>
            </a:r>
          </a:p>
          <a:p>
            <a:endParaRPr lang="en-US" baseline="0" dirty="0"/>
          </a:p>
          <a:p>
            <a:r>
              <a:rPr lang="en-US" baseline="0" dirty="0"/>
              <a:t>Maybe customers are ok with getting salmon when buying sea bass. </a:t>
            </a:r>
          </a:p>
          <a:p>
            <a:endParaRPr lang="en-US" baseline="0" dirty="0"/>
          </a:p>
          <a:p>
            <a:r>
              <a:rPr lang="en-US" baseline="0" dirty="0"/>
              <a:t>But they will be very upset if they get sea bass when buying salmon.</a:t>
            </a:r>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46</a:t>
            </a:fld>
            <a:endParaRPr lang="en-US"/>
          </a:p>
        </p:txBody>
      </p:sp>
    </p:spTree>
    <p:extLst>
      <p:ext uri="{BB962C8B-B14F-4D97-AF65-F5344CB8AC3E}">
        <p14:creationId xmlns:p14="http://schemas.microsoft.com/office/powerpoint/2010/main" val="18588851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minimize angry customers, we might shift the decision boundary x* to the left. By doing so, we reduce the number of </a:t>
            </a:r>
            <a:r>
              <a:rPr lang="en-US" baseline="0" dirty="0" err="1"/>
              <a:t>seabass</a:t>
            </a:r>
            <a:r>
              <a:rPr lang="en-US" baseline="0" dirty="0"/>
              <a:t> that are falsely classified as salmon. So all these (pink) sea bass which were originally classified as salmon will now be correctly classified as sea bass. </a:t>
            </a:r>
          </a:p>
          <a:p>
            <a:endParaRPr lang="en-US" baseline="0" dirty="0"/>
          </a:p>
          <a:p>
            <a:r>
              <a:rPr lang="en-US" baseline="0" dirty="0"/>
              <a:t>However, all these (black) salmon will now be wrongly classified as sea bass, which is ok since customers do not mind getting salmon when they are buying </a:t>
            </a:r>
            <a:r>
              <a:rPr lang="en-US" baseline="0" dirty="0" err="1"/>
              <a:t>seabass</a:t>
            </a:r>
            <a:r>
              <a:rPr lang="en-US" baseline="0" dirty="0"/>
              <a:t>.</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47</a:t>
            </a:fld>
            <a:endParaRPr lang="en-US"/>
          </a:p>
        </p:txBody>
      </p:sp>
    </p:spTree>
    <p:extLst>
      <p:ext uri="{BB962C8B-B14F-4D97-AF65-F5344CB8AC3E}">
        <p14:creationId xmlns:p14="http://schemas.microsoft.com/office/powerpoint/2010/main" val="18588851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lightness, we can try to add more features. Maybe we can consider adding width as a feature. </a:t>
            </a:r>
          </a:p>
          <a:p>
            <a:endParaRPr lang="en-US" dirty="0"/>
          </a:p>
          <a:p>
            <a:r>
              <a:rPr lang="en-US" dirty="0"/>
              <a:t>This black</a:t>
            </a:r>
            <a:r>
              <a:rPr lang="en-US" baseline="0" dirty="0"/>
              <a:t> line is the new decision boundary. Fishes that fall on the left of the boundary are classified as salmon. Fishes that fall on the right of the boundary are classified as sea bass.</a:t>
            </a:r>
          </a:p>
          <a:p>
            <a:endParaRPr lang="en-US" baseline="0" dirty="0"/>
          </a:p>
          <a:p>
            <a:r>
              <a:rPr lang="en-US" baseline="0" dirty="0"/>
              <a:t>By adding “width” as a feature, the resulting error rate is lower than by using only one feature. </a:t>
            </a:r>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48</a:t>
            </a:fld>
            <a:endParaRPr lang="en-US"/>
          </a:p>
        </p:txBody>
      </p:sp>
    </p:spTree>
    <p:extLst>
      <p:ext uri="{BB962C8B-B14F-4D97-AF65-F5344CB8AC3E}">
        <p14:creationId xmlns:p14="http://schemas.microsoft.com/office/powerpoint/2010/main" val="25817407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But we have to be careful of course. More features can improve performance, but some features might be useless. </a:t>
            </a:r>
          </a:p>
          <a:p>
            <a:endParaRPr lang="en-US" baseline="0" dirty="0"/>
          </a:p>
          <a:p>
            <a:r>
              <a:rPr lang="en-US" baseline="0" dirty="0"/>
              <a:t>So if we have a lot of useless features, this can confuse classifier and we can get worse results! </a:t>
            </a:r>
          </a:p>
          <a:p>
            <a:endParaRPr lang="en-US" baseline="0" dirty="0"/>
          </a:p>
          <a:p>
            <a:r>
              <a:rPr lang="en-US" baseline="0" dirty="0"/>
              <a:t>This is called curse of dimensionality, where too many dimensions can lead to poor performance.</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49</a:t>
            </a:fld>
            <a:endParaRPr lang="en-US"/>
          </a:p>
        </p:txBody>
      </p:sp>
    </p:spTree>
    <p:extLst>
      <p:ext uri="{BB962C8B-B14F-4D97-AF65-F5344CB8AC3E}">
        <p14:creationId xmlns:p14="http://schemas.microsoft.com/office/powerpoint/2010/main" val="2581740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baseline="0" dirty="0"/>
              <a:t> </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5</a:t>
            </a:fld>
            <a:endParaRPr lang="en-US"/>
          </a:p>
        </p:txBody>
      </p:sp>
    </p:spTree>
    <p:extLst>
      <p:ext uri="{BB962C8B-B14F-4D97-AF65-F5344CB8AC3E}">
        <p14:creationId xmlns:p14="http://schemas.microsoft.com/office/powerpoint/2010/main" val="17554910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 generally speaking, if we have a fixed number of data samples N. In our example, this would be the number of fish.</a:t>
            </a:r>
          </a:p>
          <a:p>
            <a:endParaRPr lang="en-US" baseline="0" dirty="0"/>
          </a:p>
          <a:p>
            <a:r>
              <a:rPr lang="en-US" baseline="0" dirty="0"/>
              <a:t>As we increase the number of features, the training error (blue curve) will keep dropping. </a:t>
            </a:r>
          </a:p>
          <a:p>
            <a:endParaRPr lang="en-US" baseline="0" dirty="0"/>
          </a:p>
          <a:p>
            <a:r>
              <a:rPr lang="en-US" baseline="0" dirty="0"/>
              <a:t>However, that might not be the case for the test error (red curve). As we increase the number of features, the test error (red curve) might drop at the beginning, but the error will eventually get worse. </a:t>
            </a:r>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50</a:t>
            </a:fld>
            <a:endParaRPr lang="en-US"/>
          </a:p>
        </p:txBody>
      </p:sp>
    </p:spTree>
    <p:extLst>
      <p:ext uri="{BB962C8B-B14F-4D97-AF65-F5344CB8AC3E}">
        <p14:creationId xmlns:p14="http://schemas.microsoft.com/office/powerpoint/2010/main" val="8871746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gap between training and test errors is called overfitting. </a:t>
            </a:r>
          </a:p>
        </p:txBody>
      </p:sp>
      <p:sp>
        <p:nvSpPr>
          <p:cNvPr id="4" name="Slide Number Placeholder 3"/>
          <p:cNvSpPr>
            <a:spLocks noGrp="1"/>
          </p:cNvSpPr>
          <p:nvPr>
            <p:ph type="sldNum" sz="quarter" idx="10"/>
          </p:nvPr>
        </p:nvSpPr>
        <p:spPr/>
        <p:txBody>
          <a:bodyPr/>
          <a:lstStyle/>
          <a:p>
            <a:fld id="{6C60E219-B6FC-754C-92EE-CBB76981DCE4}" type="slidenum">
              <a:rPr lang="en-US" smtClean="0"/>
              <a:t>51</a:t>
            </a:fld>
            <a:endParaRPr lang="en-US"/>
          </a:p>
        </p:txBody>
      </p:sp>
    </p:spTree>
    <p:extLst>
      <p:ext uri="{BB962C8B-B14F-4D97-AF65-F5344CB8AC3E}">
        <p14:creationId xmlns:p14="http://schemas.microsoft.com/office/powerpoint/2010/main" val="26319115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increasing the number of features, we can also use more complex decision boundary. Previously our decision boundary</a:t>
            </a:r>
            <a:r>
              <a:rPr lang="en-US" baseline="0" dirty="0"/>
              <a:t> is a linear straight line, but we can for example have a quadratic decision boundary. In this example, we actually improve our classification errors.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52</a:t>
            </a:fld>
            <a:endParaRPr lang="en-US"/>
          </a:p>
        </p:txBody>
      </p:sp>
    </p:spTree>
    <p:extLst>
      <p:ext uri="{BB962C8B-B14F-4D97-AF65-F5344CB8AC3E}">
        <p14:creationId xmlns:p14="http://schemas.microsoft.com/office/powerpoint/2010/main" val="42300357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However, if the decision boundary is too complex, we might get good performance in our training set, but our classifier might not generalize well to new data.</a:t>
            </a:r>
          </a:p>
          <a:p>
            <a:endParaRPr lang="en-US" baseline="0" dirty="0"/>
          </a:p>
          <a:p>
            <a:r>
              <a:rPr lang="en-US" baseline="0" dirty="0"/>
              <a:t>For example, with the very complicated decision boundary on the right, the black dots are on one side of the decision boundary and the pink dots are on the other side. So we get 100% accuracy in our training data. </a:t>
            </a:r>
          </a:p>
          <a:p>
            <a:endParaRPr lang="en-US" baseline="0" dirty="0"/>
          </a:p>
          <a:p>
            <a:r>
              <a:rPr lang="en-US" baseline="0" dirty="0"/>
              <a:t>However, imagine that we observe a new fish at the question mark. Looking at the pattern of pink and black dots, this new fish is probably a salmon, but according to the complex decision boundary, this new fish will be classified as sea bass.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53</a:t>
            </a:fld>
            <a:endParaRPr lang="en-US"/>
          </a:p>
        </p:txBody>
      </p:sp>
    </p:spTree>
    <p:extLst>
      <p:ext uri="{BB962C8B-B14F-4D97-AF65-F5344CB8AC3E}">
        <p14:creationId xmlns:p14="http://schemas.microsoft.com/office/powerpoint/2010/main" val="30646155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it mean for a model to be complex?</a:t>
            </a:r>
          </a:p>
          <a:p>
            <a:endParaRPr lang="en-US" dirty="0"/>
          </a:p>
          <a:p>
            <a:r>
              <a:rPr lang="en-US" dirty="0"/>
              <a:t>Roughly speaking a model is more complex if it has more parameters.</a:t>
            </a:r>
          </a:p>
          <a:p>
            <a:endParaRPr lang="en-US" dirty="0"/>
          </a:p>
          <a:p>
            <a:r>
              <a:rPr lang="en-US" dirty="0"/>
              <a:t>So if the decision boundary is a straight line, then in 2-dimensional data like here, you only need two parameters to specify the linear decision boundary.</a:t>
            </a:r>
          </a:p>
          <a:p>
            <a:endParaRPr lang="en-US" dirty="0"/>
          </a:p>
          <a:p>
            <a:r>
              <a:rPr lang="en-US" dirty="0"/>
              <a:t>But a quadratic decision boundary will require more parameters to specify, so a quadratic decision boundary is a more complex model. </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54</a:t>
            </a:fld>
            <a:endParaRPr lang="en-US"/>
          </a:p>
        </p:txBody>
      </p:sp>
    </p:spTree>
    <p:extLst>
      <p:ext uri="{BB962C8B-B14F-4D97-AF65-F5344CB8AC3E}">
        <p14:creationId xmlns:p14="http://schemas.microsoft.com/office/powerpoint/2010/main" val="40761888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Like before, suppose we have a fixed number of data samples N. In our example, this would be the number of fish.</a:t>
            </a:r>
          </a:p>
          <a:p>
            <a:endParaRPr lang="en-US" baseline="0" dirty="0"/>
          </a:p>
          <a:p>
            <a:r>
              <a:rPr lang="en-US" baseline="0" dirty="0"/>
              <a:t>As we increase the model complexity, the error might at first drop. But if we keep increasing model complexity, the error might get worse.</a:t>
            </a:r>
          </a:p>
        </p:txBody>
      </p:sp>
      <p:sp>
        <p:nvSpPr>
          <p:cNvPr id="4" name="Slide Number Placeholder 3"/>
          <p:cNvSpPr>
            <a:spLocks noGrp="1"/>
          </p:cNvSpPr>
          <p:nvPr>
            <p:ph type="sldNum" sz="quarter" idx="10"/>
          </p:nvPr>
        </p:nvSpPr>
        <p:spPr/>
        <p:txBody>
          <a:bodyPr/>
          <a:lstStyle/>
          <a:p>
            <a:fld id="{6C60E219-B6FC-754C-92EE-CBB76981DCE4}" type="slidenum">
              <a:rPr lang="en-US" smtClean="0"/>
              <a:t>55</a:t>
            </a:fld>
            <a:endParaRPr lang="en-US"/>
          </a:p>
        </p:txBody>
      </p:sp>
    </p:spTree>
    <p:extLst>
      <p:ext uri="{BB962C8B-B14F-4D97-AF65-F5344CB8AC3E}">
        <p14:creationId xmlns:p14="http://schemas.microsoft.com/office/powerpoint/2010/main" val="8203254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previous slides, it should be clear that to really test the quality of the algorithm, we need to evaluate the accuracy on a test set.</a:t>
            </a:r>
          </a:p>
          <a:p>
            <a:endParaRPr lang="en-US" dirty="0"/>
          </a:p>
          <a:p>
            <a:r>
              <a:rPr lang="en-US" sz="2400" dirty="0"/>
              <a:t>However, splitting data into training-test set is not enough. </a:t>
            </a:r>
          </a:p>
          <a:p>
            <a:endParaRPr lang="en-US" sz="2400" dirty="0"/>
          </a:p>
          <a:p>
            <a:r>
              <a:rPr lang="en-US" sz="2400" dirty="0"/>
              <a:t>Imagine you train an algorithm on the training set and the error was terrible in the test set</a:t>
            </a:r>
          </a:p>
          <a:p>
            <a:endParaRPr lang="en-US" sz="2400" dirty="0"/>
          </a:p>
          <a:p>
            <a:r>
              <a:rPr lang="en-US" sz="2400" dirty="0"/>
              <a:t>You then train new algorithm on training set and error is now slightly better in test set</a:t>
            </a:r>
          </a:p>
          <a:p>
            <a:endParaRPr lang="en-US" sz="2400" dirty="0"/>
          </a:p>
          <a:p>
            <a:r>
              <a:rPr lang="en-US" sz="2400" dirty="0"/>
              <a:t>And then you train a 3rd algorithm and apply to the test set. Eventually you will get very good test set errors.</a:t>
            </a:r>
          </a:p>
          <a:p>
            <a:endParaRPr lang="en-US" sz="2400" dirty="0"/>
          </a:p>
          <a:p>
            <a:r>
              <a:rPr lang="en-US" sz="2400" dirty="0"/>
              <a:t>But you will have used the test set many times, so you might have overfitted to the test set.</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56</a:t>
            </a:fld>
            <a:endParaRPr lang="en-US"/>
          </a:p>
        </p:txBody>
      </p:sp>
    </p:spTree>
    <p:extLst>
      <p:ext uri="{BB962C8B-B14F-4D97-AF65-F5344CB8AC3E}">
        <p14:creationId xmlns:p14="http://schemas.microsoft.com/office/powerpoint/2010/main" val="27356426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57</a:t>
            </a:fld>
            <a:endParaRPr lang="en-US"/>
          </a:p>
        </p:txBody>
      </p:sp>
    </p:spTree>
    <p:extLst>
      <p:ext uri="{BB962C8B-B14F-4D97-AF65-F5344CB8AC3E}">
        <p14:creationId xmlns:p14="http://schemas.microsoft.com/office/powerpoint/2010/main" val="4859159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However, sometimes there is not enough data, so some people use K-fold cross validation.</a:t>
            </a:r>
          </a:p>
          <a:p>
            <a:endParaRPr lang="en-US" baseline="0" dirty="0"/>
          </a:p>
          <a:p>
            <a:r>
              <a:rPr lang="en-US" baseline="0" dirty="0"/>
              <a:t>In k-fold cross validation, we divide our data into k sets, which are called “folds”.</a:t>
            </a:r>
          </a:p>
          <a:p>
            <a:endParaRPr lang="en-US" baseline="0" dirty="0"/>
          </a:p>
          <a:p>
            <a:r>
              <a:rPr lang="en-US" baseline="0" dirty="0"/>
              <a:t>We then train on all the data except the </a:t>
            </a:r>
            <a:r>
              <a:rPr lang="en-US" baseline="0" dirty="0" err="1"/>
              <a:t>i-th</a:t>
            </a:r>
            <a:r>
              <a:rPr lang="en-US" baseline="0" dirty="0"/>
              <a:t> fold and then we test our model on the </a:t>
            </a:r>
            <a:r>
              <a:rPr lang="en-US" baseline="0" dirty="0" err="1"/>
              <a:t>i-th</a:t>
            </a:r>
            <a:r>
              <a:rPr lang="en-US" baseline="0" dirty="0"/>
              <a:t> fold. We then repeat for </a:t>
            </a:r>
            <a:r>
              <a:rPr lang="en-US" baseline="0" dirty="0" err="1"/>
              <a:t>i</a:t>
            </a:r>
            <a:r>
              <a:rPr lang="en-US" baseline="0" dirty="0"/>
              <a:t> = 1 to K.</a:t>
            </a:r>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58</a:t>
            </a:fld>
            <a:endParaRPr lang="en-US"/>
          </a:p>
        </p:txBody>
      </p:sp>
    </p:spTree>
    <p:extLst>
      <p:ext uri="{BB962C8B-B14F-4D97-AF65-F5344CB8AC3E}">
        <p14:creationId xmlns:p14="http://schemas.microsoft.com/office/powerpoint/2010/main" val="180304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If </a:t>
            </a:r>
            <a:r>
              <a:rPr lang="en-US" baseline="0" dirty="0"/>
              <a:t>K is equal to the number of data points N in our training set, then this is called leave-one-out cross validation.</a:t>
            </a:r>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59</a:t>
            </a:fld>
            <a:endParaRPr lang="en-US"/>
          </a:p>
        </p:txBody>
      </p:sp>
    </p:spTree>
    <p:extLst>
      <p:ext uri="{BB962C8B-B14F-4D97-AF65-F5344CB8AC3E}">
        <p14:creationId xmlns:p14="http://schemas.microsoft.com/office/powerpoint/2010/main" val="2697935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a:t>
            </a:r>
            <a:r>
              <a:rPr lang="en-US" baseline="0" dirty="0"/>
              <a:t> three optional textbooks for this class. </a:t>
            </a:r>
          </a:p>
          <a:p>
            <a:endParaRPr lang="en-US" baseline="0" dirty="0"/>
          </a:p>
          <a:p>
            <a:r>
              <a:rPr lang="en-US" baseline="0" dirty="0"/>
              <a:t>Pattern Classification by </a:t>
            </a:r>
            <a:r>
              <a:rPr lang="en-US" baseline="0" dirty="0" err="1"/>
              <a:t>Duda</a:t>
            </a:r>
            <a:r>
              <a:rPr lang="en-US" baseline="0" dirty="0"/>
              <a:t> and Hart </a:t>
            </a:r>
          </a:p>
          <a:p>
            <a:endParaRPr lang="en-US" baseline="0" dirty="0"/>
          </a:p>
          <a:p>
            <a:r>
              <a:rPr lang="en-US" baseline="0" dirty="0"/>
              <a:t>Machine Learning, a probabilistic perspective by Kevin Murphy.</a:t>
            </a:r>
          </a:p>
          <a:p>
            <a:endParaRPr lang="en-US" baseline="0" dirty="0"/>
          </a:p>
          <a:p>
            <a:r>
              <a:rPr lang="en-US" baseline="0" dirty="0"/>
              <a:t>Computer Vision: Models, Learning and Inference by Simon Prince. This book can be downloaded for free here.</a:t>
            </a:r>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6</a:t>
            </a:fld>
            <a:endParaRPr lang="en-US"/>
          </a:p>
        </p:txBody>
      </p:sp>
    </p:spTree>
    <p:extLst>
      <p:ext uri="{BB962C8B-B14F-4D97-AF65-F5344CB8AC3E}">
        <p14:creationId xmlns:p14="http://schemas.microsoft.com/office/powerpoint/2010/main" val="27410971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However, we have the same problem as before. </a:t>
            </a:r>
          </a:p>
          <a:p>
            <a:endParaRPr lang="en-US" baseline="0" dirty="0"/>
          </a:p>
          <a:p>
            <a:r>
              <a:rPr lang="en-US" baseline="0" dirty="0"/>
              <a:t>If one algorithm gives bad k-fold cross </a:t>
            </a:r>
            <a:r>
              <a:rPr lang="en-US" baseline="0" dirty="0" err="1"/>
              <a:t>vaidation</a:t>
            </a:r>
            <a:r>
              <a:rPr lang="en-US" baseline="0" dirty="0"/>
              <a:t> error and then we repeat with a different algorithm, eventually we will get good cross-validation error, but we are probably overfitting to our data.</a:t>
            </a:r>
          </a:p>
          <a:p>
            <a:endParaRPr lang="en-US" baseline="0" dirty="0"/>
          </a:p>
          <a:p>
            <a:r>
              <a:rPr lang="en-US" baseline="0" dirty="0"/>
              <a:t>The solution is inner-loop cross-validation or nested cross-validation.</a:t>
            </a:r>
          </a:p>
          <a:p>
            <a:endParaRPr lang="en-US" baseline="0" dirty="0"/>
          </a:p>
          <a:p>
            <a:r>
              <a:rPr lang="en-US" baseline="0" dirty="0"/>
              <a:t>Once again, we take the </a:t>
            </a:r>
            <a:r>
              <a:rPr lang="en-US" baseline="0" dirty="0" err="1"/>
              <a:t>i-th</a:t>
            </a:r>
            <a:r>
              <a:rPr lang="en-US" baseline="0" dirty="0"/>
              <a:t> fold and we call it the test fold. We perform K’-fold cross-validation on the remaining folds. And we can try different algorithm until our K’-fold cross-validation is good.</a:t>
            </a:r>
          </a:p>
          <a:p>
            <a:endParaRPr lang="en-US" baseline="0" dirty="0"/>
          </a:p>
          <a:p>
            <a:r>
              <a:rPr lang="en-US" baseline="0" dirty="0"/>
              <a:t>We can then apply the best algorithm from the training folds to the </a:t>
            </a:r>
            <a:r>
              <a:rPr lang="en-US" baseline="0" dirty="0" err="1"/>
              <a:t>i-th</a:t>
            </a:r>
            <a:r>
              <a:rPr lang="en-US" baseline="0" dirty="0"/>
              <a:t> test fold.</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60</a:t>
            </a:fld>
            <a:endParaRPr lang="en-US"/>
          </a:p>
        </p:txBody>
      </p:sp>
    </p:spTree>
    <p:extLst>
      <p:ext uri="{BB962C8B-B14F-4D97-AF65-F5344CB8AC3E}">
        <p14:creationId xmlns:p14="http://schemas.microsoft.com/office/powerpoint/2010/main" val="38200094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61</a:t>
            </a:fld>
            <a:endParaRPr lang="en-US"/>
          </a:p>
        </p:txBody>
      </p:sp>
    </p:spTree>
    <p:extLst>
      <p:ext uri="{BB962C8B-B14F-4D97-AF65-F5344CB8AC3E}">
        <p14:creationId xmlns:p14="http://schemas.microsoft.com/office/powerpoint/2010/main" val="32646516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One important consideration in machine learning is computational complexity. </a:t>
            </a:r>
          </a:p>
          <a:p>
            <a:endParaRPr lang="en-US" baseline="0" dirty="0"/>
          </a:p>
          <a:p>
            <a:r>
              <a:rPr lang="en-US" baseline="0" dirty="0"/>
              <a:t>To give you a real example, </a:t>
            </a:r>
            <a:r>
              <a:rPr lang="en-US" baseline="0" dirty="0" err="1"/>
              <a:t>netflix</a:t>
            </a:r>
            <a:r>
              <a:rPr lang="en-US" baseline="0" dirty="0"/>
              <a:t> is a multibillion dollar company in the U.S.. For about $10 a month, subscribers to </a:t>
            </a:r>
            <a:r>
              <a:rPr lang="en-US" baseline="0" dirty="0" err="1"/>
              <a:t>netflix</a:t>
            </a:r>
            <a:r>
              <a:rPr lang="en-US" baseline="0" dirty="0"/>
              <a:t> get to watch an unlimited number of movies and </a:t>
            </a:r>
            <a:r>
              <a:rPr lang="en-US" baseline="0" dirty="0" err="1"/>
              <a:t>tv</a:t>
            </a:r>
            <a:r>
              <a:rPr lang="en-US" baseline="0" dirty="0"/>
              <a:t> shows online.</a:t>
            </a:r>
          </a:p>
          <a:p>
            <a:endParaRPr lang="en-US" baseline="0" dirty="0"/>
          </a:p>
          <a:p>
            <a:r>
              <a:rPr lang="en-US" baseline="0" dirty="0"/>
              <a:t>Between 2006 and 2009, Netflix held a million dollar contest. And the goal of the contest is to come up with the most accurate algorithm to predict what movies people would enjoy watching.</a:t>
            </a:r>
          </a:p>
          <a:p>
            <a:endParaRPr lang="en-US" baseline="0" dirty="0"/>
          </a:p>
          <a:p>
            <a:r>
              <a:rPr lang="en-US" baseline="0" dirty="0"/>
              <a:t>For example, given that </a:t>
            </a:r>
            <a:r>
              <a:rPr lang="en-US" baseline="0" dirty="0" err="1"/>
              <a:t>bart</a:t>
            </a:r>
            <a:r>
              <a:rPr lang="en-US" baseline="0" dirty="0"/>
              <a:t> </a:t>
            </a:r>
            <a:r>
              <a:rPr lang="en-US" baseline="0" dirty="0" err="1"/>
              <a:t>simpson</a:t>
            </a:r>
            <a:r>
              <a:rPr lang="en-US" baseline="0" dirty="0"/>
              <a:t> enjoyed the batman movie, but hate aliens and </a:t>
            </a:r>
            <a:r>
              <a:rPr lang="en-US" baseline="0" dirty="0" err="1"/>
              <a:t>spiderman</a:t>
            </a:r>
            <a:r>
              <a:rPr lang="en-US" baseline="0" dirty="0"/>
              <a:t>, can we predict whether </a:t>
            </a:r>
            <a:r>
              <a:rPr lang="en-US" baseline="0" dirty="0" err="1"/>
              <a:t>bart</a:t>
            </a:r>
            <a:r>
              <a:rPr lang="en-US" baseline="0" dirty="0"/>
              <a:t> </a:t>
            </a:r>
            <a:r>
              <a:rPr lang="en-US" baseline="0" dirty="0" err="1"/>
              <a:t>simpson</a:t>
            </a:r>
            <a:r>
              <a:rPr lang="en-US" baseline="0" dirty="0"/>
              <a:t> like the lord of the rings movie? So the algorithm has to predict the question marks in this table given the likes and dislikes in the table.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What is relevant here is that Netflix ended up not implementing the winning algorithm because it was too complicated, and </a:t>
            </a:r>
            <a:r>
              <a:rPr lang="en-US" baseline="0" dirty="0" err="1"/>
              <a:t>netflix</a:t>
            </a:r>
            <a:r>
              <a:rPr lang="en-US" baseline="0" dirty="0"/>
              <a:t> felt it was not worth the engineering efforts. Instead Netflix ended up using a less complicated algorithm.</a:t>
            </a:r>
          </a:p>
        </p:txBody>
      </p:sp>
      <p:sp>
        <p:nvSpPr>
          <p:cNvPr id="4" name="Slide Number Placeholder 3"/>
          <p:cNvSpPr>
            <a:spLocks noGrp="1"/>
          </p:cNvSpPr>
          <p:nvPr>
            <p:ph type="sldNum" sz="quarter" idx="10"/>
          </p:nvPr>
        </p:nvSpPr>
        <p:spPr/>
        <p:txBody>
          <a:bodyPr/>
          <a:lstStyle/>
          <a:p>
            <a:fld id="{6C60E219-B6FC-754C-92EE-CBB76981DCE4}" type="slidenum">
              <a:rPr lang="en-US" smtClean="0"/>
              <a:t>62</a:t>
            </a:fld>
            <a:endParaRPr lang="en-US"/>
          </a:p>
        </p:txBody>
      </p:sp>
    </p:spTree>
    <p:extLst>
      <p:ext uri="{BB962C8B-B14F-4D97-AF65-F5344CB8AC3E}">
        <p14:creationId xmlns:p14="http://schemas.microsoft.com/office/powerpoint/2010/main" val="12928103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it</a:t>
            </a:r>
            <a:r>
              <a:rPr lang="en-US" baseline="0" dirty="0"/>
              <a:t> is important to remember that all models are wrong but some models are useful.</a:t>
            </a:r>
          </a:p>
          <a:p>
            <a:endParaRPr lang="en-US" baseline="0" dirty="0"/>
          </a:p>
          <a:p>
            <a:r>
              <a:rPr lang="en-US" baseline="0" dirty="0"/>
              <a:t>There is a famous theorem called the No free lunch theorem that essentially says that there is no universally best model that works well for ALL problems. </a:t>
            </a:r>
          </a:p>
          <a:p>
            <a:endParaRPr lang="en-US" baseline="0" dirty="0"/>
          </a:p>
          <a:p>
            <a:r>
              <a:rPr lang="en-US" baseline="0" dirty="0"/>
              <a:t>This is why there are so many different machine learning algorithms out there, because the algorithms make different assumptions and cover different kind of data and problems. </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63</a:t>
            </a:fld>
            <a:endParaRPr lang="en-US"/>
          </a:p>
        </p:txBody>
      </p:sp>
    </p:spTree>
    <p:extLst>
      <p:ext uri="{BB962C8B-B14F-4D97-AF65-F5344CB8AC3E}">
        <p14:creationId xmlns:p14="http://schemas.microsoft.com/office/powerpoint/2010/main" val="33074170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In this class, we </a:t>
            </a:r>
            <a:r>
              <a:rPr lang="en-US" baseline="0" dirty="0"/>
              <a:t>assume that data is already collected and features are already chosen.</a:t>
            </a:r>
          </a:p>
          <a:p>
            <a:endParaRPr lang="en-US" dirty="0"/>
          </a:p>
          <a:p>
            <a:r>
              <a:rPr lang="en-US" dirty="0"/>
              <a:t>Instead we will focus on different models for classification,</a:t>
            </a:r>
            <a:r>
              <a:rPr lang="en-US" baseline="0" dirty="0"/>
              <a:t> </a:t>
            </a:r>
            <a:r>
              <a:rPr lang="en-US" dirty="0"/>
              <a:t>regression or</a:t>
            </a:r>
            <a:r>
              <a:rPr lang="en-US" baseline="0" dirty="0"/>
              <a:t> unsupervised learning. </a:t>
            </a:r>
          </a:p>
          <a:p>
            <a:endParaRPr lang="en-US" baseline="0" dirty="0"/>
          </a:p>
          <a:p>
            <a:r>
              <a:rPr lang="en-US" baseline="0" dirty="0"/>
              <a:t>At least in the first part of this class, there will also be a strong bias towards probabilistic approaches. </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64</a:t>
            </a:fld>
            <a:endParaRPr lang="en-US"/>
          </a:p>
        </p:txBody>
      </p:sp>
    </p:spTree>
    <p:extLst>
      <p:ext uri="{BB962C8B-B14F-4D97-AF65-F5344CB8AC3E}">
        <p14:creationId xmlns:p14="http://schemas.microsoft.com/office/powerpoint/2010/main" val="203052552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So why don’t we just teach deep learning?</a:t>
            </a:r>
          </a:p>
          <a:p>
            <a:endParaRPr lang="en-US" sz="1200" dirty="0"/>
          </a:p>
          <a:p>
            <a:r>
              <a:rPr lang="en-US" sz="1200" dirty="0"/>
              <a:t>In certain settings, deep learning do not beat classical machine learning</a:t>
            </a:r>
          </a:p>
          <a:p>
            <a:endParaRPr lang="en-US" sz="1200" dirty="0"/>
          </a:p>
          <a:p>
            <a:r>
              <a:rPr lang="en-US" sz="1200" dirty="0"/>
              <a:t>For example in this paper publish in Nature Digital Medicine by Google, even though deep learning is numerically better than logistic regression. 0.95 versus 0.93. However, if you look at the confidence intervals in brackets, the two algorithms are statistically indistinguishable.</a:t>
            </a:r>
          </a:p>
          <a:p>
            <a:endParaRPr lang="en-US" sz="1200" dirty="0"/>
          </a:p>
          <a:p>
            <a:r>
              <a:rPr lang="en-US" sz="1200" dirty="0"/>
              <a:t> </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65</a:t>
            </a:fld>
            <a:endParaRPr lang="en-US"/>
          </a:p>
        </p:txBody>
      </p:sp>
    </p:spTree>
    <p:extLst>
      <p:ext uri="{BB962C8B-B14F-4D97-AF65-F5344CB8AC3E}">
        <p14:creationId xmlns:p14="http://schemas.microsoft.com/office/powerpoint/2010/main" val="5926458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Furthermore, machine learning is cyclical. Neural networks were hot in the 1980s, and then they became unpopular for 20 years before becoming popular again.</a:t>
            </a:r>
          </a:p>
          <a:p>
            <a:endParaRPr lang="en-US" dirty="0"/>
          </a:p>
          <a:p>
            <a:r>
              <a:rPr lang="en-US" dirty="0"/>
              <a:t>Our goal is not to only teach you the popular stuff. Our goal is to teach you foundational concepts that will be useful no matter what is popular.</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66</a:t>
            </a:fld>
            <a:endParaRPr lang="en-US"/>
          </a:p>
        </p:txBody>
      </p:sp>
    </p:spTree>
    <p:extLst>
      <p:ext uri="{BB962C8B-B14F-4D97-AF65-F5344CB8AC3E}">
        <p14:creationId xmlns:p14="http://schemas.microsoft.com/office/powerpoint/2010/main" val="16309108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we have</a:t>
            </a:r>
            <a:r>
              <a:rPr lang="en-US" baseline="0" dirty="0"/>
              <a:t> discussed different kinds of machine learning: supervised, unsupervised, semi-supervised and reinforcement learning. We will focus on supervised and unsupervised learning in this class.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67</a:t>
            </a:fld>
            <a:endParaRPr lang="en-US"/>
          </a:p>
        </p:txBody>
      </p:sp>
    </p:spTree>
    <p:extLst>
      <p:ext uri="{BB962C8B-B14F-4D97-AF65-F5344CB8AC3E}">
        <p14:creationId xmlns:p14="http://schemas.microsoft.com/office/powerpoint/2010/main" val="31320159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Deploying</a:t>
            </a:r>
            <a:r>
              <a:rPr lang="en-US" baseline="0" dirty="0"/>
              <a:t> a real machine learning system is an iterative process. We have to collect data, select features, choose a model, train the model and then </a:t>
            </a:r>
            <a:r>
              <a:rPr lang="en-US" baseline="0"/>
              <a:t>test the model.</a:t>
            </a:r>
            <a:endParaRPr lang="en-US" baseline="0" dirty="0"/>
          </a:p>
          <a:p>
            <a:endParaRPr lang="en-US" baseline="0" dirty="0"/>
          </a:p>
          <a:p>
            <a:r>
              <a:rPr lang="en-US" baseline="0" dirty="0"/>
              <a:t>And most likely, we have to repeat this multiple times to improve the performance of our system.</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68</a:t>
            </a:fld>
            <a:endParaRPr lang="en-US"/>
          </a:p>
        </p:txBody>
      </p:sp>
    </p:spTree>
    <p:extLst>
      <p:ext uri="{BB962C8B-B14F-4D97-AF65-F5344CB8AC3E}">
        <p14:creationId xmlns:p14="http://schemas.microsoft.com/office/powerpoint/2010/main" val="313201595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Feature engineering is very important</a:t>
            </a:r>
            <a:r>
              <a:rPr lang="en-US" baseline="0" dirty="0"/>
              <a:t> and good feature engineering is like an art form. A lot of time, if we choose the right features, even a very simple classification model can work very well.</a:t>
            </a:r>
          </a:p>
          <a:p>
            <a:endParaRPr lang="en-US" baseline="0" dirty="0"/>
          </a:p>
          <a:p>
            <a:r>
              <a:rPr lang="en-US" baseline="0" dirty="0"/>
              <a:t>Nowadays, there are algorithms such as deep learning that tries to learn the right features. But I assure you there is a lot of tweaking you need to do to in order for the neural network to work.</a:t>
            </a:r>
          </a:p>
          <a:p>
            <a:endParaRPr lang="en-US" baseline="0" dirty="0"/>
          </a:p>
          <a:p>
            <a:r>
              <a:rPr lang="en-US" baseline="0" dirty="0"/>
              <a:t>This class will not focus on feature engineering. </a:t>
            </a:r>
          </a:p>
        </p:txBody>
      </p:sp>
      <p:sp>
        <p:nvSpPr>
          <p:cNvPr id="4" name="Slide Number Placeholder 3"/>
          <p:cNvSpPr>
            <a:spLocks noGrp="1"/>
          </p:cNvSpPr>
          <p:nvPr>
            <p:ph type="sldNum" sz="quarter" idx="10"/>
          </p:nvPr>
        </p:nvSpPr>
        <p:spPr/>
        <p:txBody>
          <a:bodyPr/>
          <a:lstStyle/>
          <a:p>
            <a:fld id="{6C60E219-B6FC-754C-92EE-CBB76981DCE4}" type="slidenum">
              <a:rPr lang="en-US" smtClean="0"/>
              <a:t>69</a:t>
            </a:fld>
            <a:endParaRPr lang="en-US"/>
          </a:p>
        </p:txBody>
      </p:sp>
    </p:spTree>
    <p:extLst>
      <p:ext uri="{BB962C8B-B14F-4D97-AF65-F5344CB8AC3E}">
        <p14:creationId xmlns:p14="http://schemas.microsoft.com/office/powerpoint/2010/main" val="3132015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US" baseline="0" dirty="0"/>
              <a:t> am going to assume that you are familiar with probability, statistics, and linear algebra</a:t>
            </a:r>
          </a:p>
          <a:p>
            <a:endParaRPr lang="en-US" baseline="0" dirty="0"/>
          </a:p>
          <a:p>
            <a:r>
              <a:rPr lang="en-US" baseline="0" dirty="0"/>
              <a:t>You should also be familiar with </a:t>
            </a:r>
            <a:r>
              <a:rPr lang="en-US" baseline="0" dirty="0" err="1"/>
              <a:t>matlab</a:t>
            </a:r>
            <a:r>
              <a:rPr lang="en-US" baseline="0" dirty="0"/>
              <a:t> or be able to program in standard languages such as C, C++ etc.</a:t>
            </a:r>
            <a:endParaRPr lang="en-US"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7</a:t>
            </a:fld>
            <a:endParaRPr lang="en-US"/>
          </a:p>
        </p:txBody>
      </p:sp>
    </p:spTree>
    <p:extLst>
      <p:ext uri="{BB962C8B-B14F-4D97-AF65-F5344CB8AC3E}">
        <p14:creationId xmlns:p14="http://schemas.microsoft.com/office/powerpoint/2010/main" val="36228317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important to note that not all</a:t>
            </a:r>
            <a:r>
              <a:rPr lang="en-US" baseline="0" dirty="0"/>
              <a:t> errors are the same. So depending on the kind of errors that are important, we need to modify our model accordingly.</a:t>
            </a:r>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70</a:t>
            </a:fld>
            <a:endParaRPr lang="en-US"/>
          </a:p>
        </p:txBody>
      </p:sp>
    </p:spTree>
    <p:extLst>
      <p:ext uri="{BB962C8B-B14F-4D97-AF65-F5344CB8AC3E}">
        <p14:creationId xmlns:p14="http://schemas.microsoft.com/office/powerpoint/2010/main" val="31320159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have discussed the curse of dimensionality and model complexity</a:t>
            </a:r>
          </a:p>
          <a:p>
            <a:endParaRPr lang="en-US" baseline="0" dirty="0"/>
          </a:p>
          <a:p>
            <a:r>
              <a:rPr lang="en-US" baseline="0" dirty="0"/>
              <a:t>Increasing the number of features and model parameters will improve training error.</a:t>
            </a:r>
          </a:p>
          <a:p>
            <a:endParaRPr lang="en-US" baseline="0" dirty="0"/>
          </a:p>
          <a:p>
            <a:r>
              <a:rPr lang="en-US" baseline="0" dirty="0"/>
              <a:t>Test error might also improve but eventually, when there are too many features or model parameters, we can obtain poor test error.</a:t>
            </a:r>
          </a:p>
          <a:p>
            <a:endParaRPr lang="en-US" baseline="0" dirty="0"/>
          </a:p>
          <a:p>
            <a:r>
              <a:rPr lang="en-US" baseline="0" dirty="0"/>
              <a:t>It is therefore important to select the model of the “right” complexity. </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71</a:t>
            </a:fld>
            <a:endParaRPr lang="en-US"/>
          </a:p>
        </p:txBody>
      </p:sp>
    </p:spTree>
    <p:extLst>
      <p:ext uri="{BB962C8B-B14F-4D97-AF65-F5344CB8AC3E}">
        <p14:creationId xmlns:p14="http://schemas.microsoft.com/office/powerpoint/2010/main" val="313201595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often achieved by splitting your data into training, validation and test set. We train our model on the training set and evaluate on the validation set. When we are happy with our result, we then evaluate the accuracy on the test set. Remember the test set should only be used once at the very end.</a:t>
            </a:r>
          </a:p>
          <a:p>
            <a:endParaRPr lang="en-US" dirty="0"/>
          </a:p>
          <a:p>
            <a:r>
              <a:rPr lang="en-US" dirty="0"/>
              <a:t>Instead of training and test sets, we can also do k-fold cross-validation.</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72</a:t>
            </a:fld>
            <a:endParaRPr lang="en-US"/>
          </a:p>
        </p:txBody>
      </p:sp>
    </p:spTree>
    <p:extLst>
      <p:ext uri="{BB962C8B-B14F-4D97-AF65-F5344CB8AC3E}">
        <p14:creationId xmlns:p14="http://schemas.microsoft.com/office/powerpoint/2010/main" val="31320159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Computational complexity</a:t>
            </a:r>
            <a:r>
              <a:rPr lang="en-US" baseline="0" dirty="0"/>
              <a:t> is very important. Because a complex model can take too much computational time or memory requirements, and may therefore not be practical for certain applications. </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73</a:t>
            </a:fld>
            <a:endParaRPr lang="en-US"/>
          </a:p>
        </p:txBody>
      </p:sp>
    </p:spTree>
    <p:extLst>
      <p:ext uri="{BB962C8B-B14F-4D97-AF65-F5344CB8AC3E}">
        <p14:creationId xmlns:p14="http://schemas.microsoft.com/office/powerpoint/2010/main" val="31320159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it is important</a:t>
            </a:r>
            <a:r>
              <a:rPr lang="en-US" baseline="0" dirty="0"/>
              <a:t> to note that there is no one universal algorithm that performs the best for all problems. </a:t>
            </a:r>
          </a:p>
          <a:p>
            <a:endParaRPr lang="en-US" baseline="0" dirty="0"/>
          </a:p>
          <a:p>
            <a:r>
              <a:rPr lang="en-US" baseline="0" dirty="0"/>
              <a:t>Therefore, in this class, we will explore different models which make different assumptions. Different models will be suited for different problems. </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74</a:t>
            </a:fld>
            <a:endParaRPr lang="en-US"/>
          </a:p>
        </p:txBody>
      </p:sp>
    </p:spTree>
    <p:extLst>
      <p:ext uri="{BB962C8B-B14F-4D97-AF65-F5344CB8AC3E}">
        <p14:creationId xmlns:p14="http://schemas.microsoft.com/office/powerpoint/2010/main" val="313201595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are some</a:t>
            </a:r>
            <a:r>
              <a:rPr lang="en-US" dirty="0"/>
              <a:t> some optional reading. </a:t>
            </a:r>
          </a:p>
          <a:p>
            <a:endParaRPr lang="en-US" dirty="0"/>
          </a:p>
          <a:p>
            <a:r>
              <a:rPr lang="en-US" dirty="0"/>
              <a:t>D&amp;H</a:t>
            </a:r>
            <a:r>
              <a:rPr lang="en-US" baseline="0" dirty="0"/>
              <a:t> stands for the book by </a:t>
            </a:r>
            <a:r>
              <a:rPr lang="en-US" baseline="0" dirty="0" err="1"/>
              <a:t>Duda</a:t>
            </a:r>
            <a:r>
              <a:rPr lang="en-US" baseline="0" dirty="0"/>
              <a:t> and Hart: Pattern recognition</a:t>
            </a:r>
            <a:endParaRPr lang="en-US" dirty="0"/>
          </a:p>
          <a:p>
            <a:endParaRPr lang="en-US" dirty="0"/>
          </a:p>
          <a:p>
            <a:r>
              <a:rPr lang="en-US" dirty="0"/>
              <a:t>KM stands</a:t>
            </a:r>
            <a:r>
              <a:rPr lang="en-US" baseline="0" dirty="0"/>
              <a:t> for the book by Kevin Murphy: Machine Learning a probabilistic perspective.</a:t>
            </a:r>
            <a:endParaRPr lang="en-US"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75</a:t>
            </a:fld>
            <a:endParaRPr lang="en-US"/>
          </a:p>
        </p:txBody>
      </p:sp>
    </p:spTree>
    <p:extLst>
      <p:ext uri="{BB962C8B-B14F-4D97-AF65-F5344CB8AC3E}">
        <p14:creationId xmlns:p14="http://schemas.microsoft.com/office/powerpoint/2010/main" val="273699858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before I continue?</a:t>
            </a:r>
          </a:p>
        </p:txBody>
      </p:sp>
      <p:sp>
        <p:nvSpPr>
          <p:cNvPr id="4" name="Slide Number Placeholder 3"/>
          <p:cNvSpPr>
            <a:spLocks noGrp="1"/>
          </p:cNvSpPr>
          <p:nvPr>
            <p:ph type="sldNum" sz="quarter" idx="10"/>
          </p:nvPr>
        </p:nvSpPr>
        <p:spPr/>
        <p:txBody>
          <a:bodyPr/>
          <a:lstStyle/>
          <a:p>
            <a:fld id="{6C60E219-B6FC-754C-92EE-CBB76981DCE4}" type="slidenum">
              <a:rPr lang="en-US" smtClean="0"/>
              <a:t>76</a:t>
            </a:fld>
            <a:endParaRPr lang="en-US"/>
          </a:p>
        </p:txBody>
      </p:sp>
    </p:spTree>
    <p:extLst>
      <p:ext uri="{BB962C8B-B14F-4D97-AF65-F5344CB8AC3E}">
        <p14:creationId xmlns:p14="http://schemas.microsoft.com/office/powerpoint/2010/main" val="261361568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 half of</a:t>
            </a:r>
            <a:r>
              <a:rPr lang="en-US" baseline="0" dirty="0"/>
              <a:t> this class, I will give a review of probability. Most of these concepts should NOT be new to you. If everything is new to you, then you will have trouble with this class.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77</a:t>
            </a:fld>
            <a:endParaRPr lang="en-US"/>
          </a:p>
        </p:txBody>
      </p:sp>
    </p:spTree>
    <p:extLst>
      <p:ext uri="{BB962C8B-B14F-4D97-AF65-F5344CB8AC3E}">
        <p14:creationId xmlns:p14="http://schemas.microsoft.com/office/powerpoint/2010/main" val="337328880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A random variable X is a quantity</a:t>
            </a:r>
            <a:r>
              <a:rPr lang="en-US" sz="1200" dirty="0">
                <a:solidFill>
                  <a:srgbClr val="FF0000"/>
                </a:solidFill>
              </a:rPr>
              <a:t> </a:t>
            </a:r>
            <a:r>
              <a:rPr lang="en-US" sz="1200" dirty="0"/>
              <a:t>that is uncertain.</a:t>
            </a:r>
            <a:r>
              <a:rPr lang="en-US" sz="1200" baseline="0" dirty="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a:t>X may be the result of a random experiment, like flipping a coin. Or X may be the result of a real world measurement, like measuring the temperature in this room.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a:t>Since X is uncertain, this means that if we observe X many times, we will get different values.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a:t>Some values occur more frequently than others. This variation in frequency is captured by the probability distribution of the random variable X.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If x is discrete, then “p” is the “probability mass function” (or </a:t>
            </a:r>
            <a:r>
              <a:rPr lang="en-US" sz="1200" dirty="0" err="1"/>
              <a:t>pmf</a:t>
            </a:r>
            <a:r>
              <a:rPr lang="en-US" sz="1200" dirty="0"/>
              <a:t>). If x is continuous, then “p” is the “probability distribution function” (or pdf).</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EDA91989-084D-354B-9C9F-7206CFD54E5D}" type="slidenum">
              <a:rPr lang="en-US" smtClean="0"/>
              <a:t>78</a:t>
            </a:fld>
            <a:endParaRPr lang="en-US"/>
          </a:p>
        </p:txBody>
      </p:sp>
    </p:spTree>
    <p:extLst>
      <p:ext uri="{BB962C8B-B14F-4D97-AF65-F5344CB8AC3E}">
        <p14:creationId xmlns:p14="http://schemas.microsoft.com/office/powerpoint/2010/main" val="189403876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 discrete random variable takes on a discrete set of values. For example, if we roll a biased dice represented here, 5 is the mostly likely value and 3 is the least likely value.</a:t>
            </a:r>
          </a:p>
          <a:p>
            <a:endParaRPr lang="en-US" baseline="0" dirty="0"/>
          </a:p>
          <a:p>
            <a:r>
              <a:rPr lang="en-US" baseline="0" dirty="0"/>
              <a:t>Now, by discrete, we don’t mean that the random variables can only take on integer values, what we mean is that </a:t>
            </a:r>
            <a:endParaRPr lang="en-US" dirty="0"/>
          </a:p>
        </p:txBody>
      </p:sp>
      <p:sp>
        <p:nvSpPr>
          <p:cNvPr id="4" name="Slide Number Placeholder 3"/>
          <p:cNvSpPr>
            <a:spLocks noGrp="1"/>
          </p:cNvSpPr>
          <p:nvPr>
            <p:ph type="sldNum" sz="quarter" idx="10"/>
          </p:nvPr>
        </p:nvSpPr>
        <p:spPr/>
        <p:txBody>
          <a:bodyPr/>
          <a:lstStyle/>
          <a:p>
            <a:fld id="{EDA91989-084D-354B-9C9F-7206CFD54E5D}" type="slidenum">
              <a:rPr lang="en-US" smtClean="0"/>
              <a:t>79</a:t>
            </a:fld>
            <a:endParaRPr lang="en-US"/>
          </a:p>
        </p:txBody>
      </p:sp>
    </p:spTree>
    <p:extLst>
      <p:ext uri="{BB962C8B-B14F-4D97-AF65-F5344CB8AC3E}">
        <p14:creationId xmlns:p14="http://schemas.microsoft.com/office/powerpoint/2010/main" val="2371772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are using materials from textbooks, by definition,</a:t>
            </a:r>
            <a:r>
              <a:rPr lang="en-US" baseline="0" dirty="0"/>
              <a:t> </a:t>
            </a:r>
            <a:r>
              <a:rPr lang="en-US" dirty="0"/>
              <a:t>the stuff we will cover are NOT state of the art. However,</a:t>
            </a:r>
            <a:r>
              <a:rPr lang="en-US" baseline="0" dirty="0"/>
              <a:t> we will teach you basic concepts necessary to understand the state-of-the-art</a:t>
            </a:r>
          </a:p>
          <a:p>
            <a:endParaRPr lang="en-US" baseline="0" dirty="0"/>
          </a:p>
          <a:p>
            <a:r>
              <a:rPr lang="en-US" baseline="0" dirty="0"/>
              <a:t>If you are interested in state-of-the-art machine learning, you can read conference papers from conferences such as CVPR, ICCV, ECCV, ICML, </a:t>
            </a:r>
            <a:r>
              <a:rPr lang="en-US" baseline="0" dirty="0" err="1"/>
              <a:t>NeurIPS</a:t>
            </a:r>
            <a:r>
              <a:rPr lang="en-US" baseline="0" dirty="0"/>
              <a:t>, etc. Or you can read journal papers from journals, such as IJCV, T-IP, JMLR, T-PAMI, etc.</a:t>
            </a:r>
            <a:endParaRPr lang="en-US" dirty="0"/>
          </a:p>
          <a:p>
            <a:endParaRPr lang="en-US" dirty="0"/>
          </a:p>
          <a:p>
            <a:r>
              <a:rPr lang="en-US" dirty="0"/>
              <a:t>Our department also offers a seminar class EE6733,</a:t>
            </a:r>
            <a:r>
              <a:rPr lang="en-US" baseline="0" dirty="0"/>
              <a:t> where you will read papers from these top conferences and journals.</a:t>
            </a:r>
          </a:p>
          <a:p>
            <a:endParaRPr lang="en-US" baseline="0" dirty="0"/>
          </a:p>
          <a:p>
            <a:r>
              <a:rPr lang="en-US" baseline="0" dirty="0"/>
              <a:t>There is also a deep learning course EE5934/EE6934.</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8</a:t>
            </a:fld>
            <a:endParaRPr lang="en-US"/>
          </a:p>
        </p:txBody>
      </p:sp>
    </p:spTree>
    <p:extLst>
      <p:ext uri="{BB962C8B-B14F-4D97-AF65-F5344CB8AC3E}">
        <p14:creationId xmlns:p14="http://schemas.microsoft.com/office/powerpoint/2010/main" val="311123089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random variable can take on a finite or </a:t>
            </a:r>
            <a:r>
              <a:rPr lang="en-US" dirty="0" err="1"/>
              <a:t>countably</a:t>
            </a:r>
            <a:r>
              <a:rPr lang="en-US" baseline="0" dirty="0"/>
              <a:t> infinite number of values. So here, the mostly likely value for our biased dice is still 5, but the least likely value is now 3.3.</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EDA91989-084D-354B-9C9F-7206CFD54E5D}" type="slidenum">
              <a:rPr lang="en-US" smtClean="0"/>
              <a:t>80</a:t>
            </a:fld>
            <a:endParaRPr lang="en-US"/>
          </a:p>
        </p:txBody>
      </p:sp>
    </p:spTree>
    <p:extLst>
      <p:ext uri="{BB962C8B-B14F-4D97-AF65-F5344CB8AC3E}">
        <p14:creationId xmlns:p14="http://schemas.microsoft.com/office/powerpoint/2010/main" val="300914841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 the other hand, a continuous</a:t>
            </a:r>
            <a:r>
              <a:rPr lang="en-US" baseline="0" dirty="0"/>
              <a:t> variable is one that takes on a continuum or </a:t>
            </a:r>
            <a:r>
              <a:rPr lang="en-US" baseline="0" dirty="0" err="1"/>
              <a:t>uncountably</a:t>
            </a:r>
            <a:r>
              <a:rPr lang="en-US" baseline="0" dirty="0"/>
              <a:t> infinite number of values. </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81</a:t>
            </a:fld>
            <a:endParaRPr lang="en-US"/>
          </a:p>
        </p:txBody>
      </p:sp>
    </p:spTree>
    <p:extLst>
      <p:ext uri="{BB962C8B-B14F-4D97-AF65-F5344CB8AC3E}">
        <p14:creationId xmlns:p14="http://schemas.microsoft.com/office/powerpoint/2010/main" val="18339508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some famous discrete random variables. There’s Bernoulli,</a:t>
            </a:r>
            <a:r>
              <a:rPr lang="en-US" baseline="0" dirty="0"/>
              <a:t> Categorical, Binomial, Geometric, Poisson, etc. Wikipedia has more information about each type of random variable. </a:t>
            </a:r>
          </a:p>
          <a:p>
            <a:endParaRPr lang="en-US" baseline="0" dirty="0"/>
          </a:p>
          <a:p>
            <a:r>
              <a:rPr lang="en-US" baseline="0" dirty="0"/>
              <a:t>You should have seen these distributions in </a:t>
            </a:r>
            <a:r>
              <a:rPr lang="en-US" sz="1200" kern="1200" dirty="0">
                <a:solidFill>
                  <a:schemeClr val="tx1"/>
                </a:solidFill>
                <a:effectLst/>
                <a:latin typeface="+mn-lt"/>
                <a:ea typeface="+mn-ea"/>
                <a:cs typeface="+mn-cs"/>
              </a:rPr>
              <a:t>your undergraduate probability class, except maybe categorical distribution.</a:t>
            </a:r>
            <a:endParaRPr lang="en-US" dirty="0"/>
          </a:p>
        </p:txBody>
      </p:sp>
      <p:sp>
        <p:nvSpPr>
          <p:cNvPr id="4" name="Slide Number Placeholder 3"/>
          <p:cNvSpPr>
            <a:spLocks noGrp="1"/>
          </p:cNvSpPr>
          <p:nvPr>
            <p:ph type="sldNum" sz="quarter" idx="10"/>
          </p:nvPr>
        </p:nvSpPr>
        <p:spPr/>
        <p:txBody>
          <a:bodyPr/>
          <a:lstStyle/>
          <a:p>
            <a:fld id="{EDA91989-084D-354B-9C9F-7206CFD54E5D}" type="slidenum">
              <a:rPr lang="en-US" smtClean="0"/>
              <a:t>82</a:t>
            </a:fld>
            <a:endParaRPr lang="en-US"/>
          </a:p>
        </p:txBody>
      </p:sp>
    </p:spTree>
    <p:extLst>
      <p:ext uri="{BB962C8B-B14F-4D97-AF65-F5344CB8AC3E}">
        <p14:creationId xmlns:p14="http://schemas.microsoft.com/office/powerpoint/2010/main" val="429253981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categorical</a:t>
            </a:r>
            <a:r>
              <a:rPr lang="en-US" baseline="0" dirty="0"/>
              <a:t> distribution, let us remind ourselves about the Bernoulli distribution.</a:t>
            </a:r>
          </a:p>
          <a:p>
            <a:endParaRPr lang="en-US" dirty="0"/>
          </a:p>
          <a:p>
            <a:r>
              <a:rPr lang="en-US" baseline="0" dirty="0"/>
              <a:t>The Bernoulli </a:t>
            </a:r>
            <a:r>
              <a:rPr lang="en-GB" sz="1200" dirty="0">
                <a:latin typeface="+mn-lt"/>
                <a:cs typeface="Calibri"/>
              </a:rPr>
              <a:t>distribution describes situations where only two outcomes are possible. The Bernoulli random variable</a:t>
            </a:r>
            <a:r>
              <a:rPr lang="en-GB" sz="1200" baseline="0" dirty="0">
                <a:latin typeface="+mn-lt"/>
                <a:cs typeface="Calibri"/>
              </a:rPr>
              <a:t> X takes on values 0 or 1. 0 might represent failure, 1 might represent success. Or maybe we are tossing a coin. X = 1 indicates head and X = 0 indicates tail. </a:t>
            </a:r>
          </a:p>
          <a:p>
            <a:endParaRPr lang="en-GB" sz="1200" baseline="0" dirty="0">
              <a:latin typeface="+mn-lt"/>
              <a:cs typeface="Calibri"/>
            </a:endParaRPr>
          </a:p>
          <a:p>
            <a:r>
              <a:rPr lang="en-GB" sz="1200" baseline="0" dirty="0">
                <a:latin typeface="+mn-lt"/>
                <a:cs typeface="Calibri"/>
              </a:rPr>
              <a:t>The Bernoulli distribution is controlled by a single parameter lambda, which is a number between 0 and 1, </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83</a:t>
            </a:fld>
            <a:endParaRPr lang="en-US"/>
          </a:p>
        </p:txBody>
      </p:sp>
    </p:spTree>
    <p:extLst>
      <p:ext uri="{BB962C8B-B14F-4D97-AF65-F5344CB8AC3E}">
        <p14:creationId xmlns:p14="http://schemas.microsoft.com/office/powerpoint/2010/main" val="79523098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aseline="0" dirty="0">
                <a:latin typeface="+mn-lt"/>
                <a:cs typeface="Calibri"/>
              </a:rPr>
              <a:t>X is equal to 1 with probability lambda and X is equal to 0 with probability 1 – lambda.</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84</a:t>
            </a:fld>
            <a:endParaRPr lang="en-US"/>
          </a:p>
        </p:txBody>
      </p:sp>
    </p:spTree>
    <p:extLst>
      <p:ext uri="{BB962C8B-B14F-4D97-AF65-F5344CB8AC3E}">
        <p14:creationId xmlns:p14="http://schemas.microsoft.com/office/powerpoint/2010/main" val="384185457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can write the probability in this compact form.</a:t>
            </a:r>
            <a:endParaRPr lang="en-US" dirty="0"/>
          </a:p>
          <a:p>
            <a:endParaRPr lang="en-US" baseline="0" dirty="0"/>
          </a:p>
          <a:p>
            <a:r>
              <a:rPr lang="en-US" baseline="0" dirty="0"/>
              <a:t>Suppose x is 0, then lambda to the power of 0 is 1, and we are left with 1 MINUS lambda. Suppose x is 1, then this second term is 1 and we are left with lambda.</a:t>
            </a:r>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85</a:t>
            </a:fld>
            <a:endParaRPr lang="en-US"/>
          </a:p>
        </p:txBody>
      </p:sp>
    </p:spTree>
    <p:extLst>
      <p:ext uri="{BB962C8B-B14F-4D97-AF65-F5344CB8AC3E}">
        <p14:creationId xmlns:p14="http://schemas.microsoft.com/office/powerpoint/2010/main" val="392188445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a:latin typeface="+mn-lt"/>
                <a:cs typeface="Calibri"/>
              </a:rPr>
              <a:t>For short, we can write p of x as </a:t>
            </a:r>
            <a:r>
              <a:rPr lang="en-US" sz="1200" baseline="0" dirty="0" err="1">
                <a:latin typeface="+mn-lt"/>
                <a:cs typeface="Calibri"/>
              </a:rPr>
              <a:t>Ber</a:t>
            </a:r>
            <a:r>
              <a:rPr lang="en-US" sz="1200" baseline="0" dirty="0">
                <a:latin typeface="+mn-lt"/>
                <a:cs typeface="Calibri"/>
              </a:rPr>
              <a:t> of x GIVEN lambda, where </a:t>
            </a:r>
            <a:r>
              <a:rPr lang="en-US" sz="1200" baseline="0" dirty="0" err="1">
                <a:latin typeface="+mn-lt"/>
                <a:cs typeface="Calibri"/>
              </a:rPr>
              <a:t>Ber</a:t>
            </a:r>
            <a:r>
              <a:rPr lang="en-US" sz="1200" baseline="0" dirty="0">
                <a:latin typeface="+mn-lt"/>
                <a:cs typeface="Calibri"/>
              </a:rPr>
              <a:t> stands for Bernoulli</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86</a:t>
            </a:fld>
            <a:endParaRPr lang="en-US"/>
          </a:p>
        </p:txBody>
      </p:sp>
    </p:spTree>
    <p:extLst>
      <p:ext uri="{BB962C8B-B14F-4D97-AF65-F5344CB8AC3E}">
        <p14:creationId xmlns:p14="http://schemas.microsoft.com/office/powerpoint/2010/main" val="19296821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A categorical distribution is</a:t>
            </a:r>
            <a:r>
              <a:rPr lang="en-US" baseline="0" dirty="0"/>
              <a:t> like the </a:t>
            </a:r>
            <a:r>
              <a:rPr lang="en-US" baseline="0" dirty="0" err="1"/>
              <a:t>bernoulli</a:t>
            </a:r>
            <a:r>
              <a:rPr lang="en-US" baseline="0" dirty="0"/>
              <a:t> distribution, but with multiple discrete outcomes. So the outcome of one single dice roll is a categorical distribution.</a:t>
            </a: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The categorical distribution is controlled by lambda1, lambda2 to </a:t>
            </a:r>
            <a:r>
              <a:rPr lang="en-US" baseline="0" dirty="0" err="1"/>
              <a:t>lambdaK</a:t>
            </a:r>
            <a:r>
              <a:rPr lang="en-US" baseline="0" dirty="0"/>
              <a:t>. The lambdas are between 0 and 1, and they have to add up to 1.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87</a:t>
            </a:fld>
            <a:endParaRPr lang="en-US"/>
          </a:p>
        </p:txBody>
      </p:sp>
    </p:spTree>
    <p:extLst>
      <p:ext uri="{BB962C8B-B14F-4D97-AF65-F5344CB8AC3E}">
        <p14:creationId xmlns:p14="http://schemas.microsoft.com/office/powerpoint/2010/main" val="142197792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Lambda k corresponds to the probability of observing the k-</a:t>
            </a:r>
            <a:r>
              <a:rPr lang="en-US" baseline="0" dirty="0" err="1"/>
              <a:t>th</a:t>
            </a:r>
            <a:r>
              <a:rPr lang="en-US" baseline="0" dirty="0"/>
              <a:t> category. So the probability of x = k is lambda k.</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88</a:t>
            </a:fld>
            <a:endParaRPr lang="en-US"/>
          </a:p>
        </p:txBody>
      </p:sp>
    </p:spTree>
    <p:extLst>
      <p:ext uri="{BB962C8B-B14F-4D97-AF65-F5344CB8AC3E}">
        <p14:creationId xmlns:p14="http://schemas.microsoft.com/office/powerpoint/2010/main" val="90894557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We can write the probability in this form.</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Suppose we think of x = k as a vector which is all zeros except that the k-element, which is equal to 1. We can denote this vector is </a:t>
            </a:r>
            <a:r>
              <a:rPr lang="en-US" baseline="0" dirty="0" err="1"/>
              <a:t>ek</a:t>
            </a:r>
            <a:r>
              <a:rPr lang="en-US" baseline="0" dirty="0"/>
              <a:t>. So e4 would be a vector which is all 0, except the 4</a:t>
            </a:r>
            <a:r>
              <a:rPr lang="en-US" baseline="30000" dirty="0"/>
              <a:t>th</a:t>
            </a:r>
            <a:r>
              <a:rPr lang="en-US" baseline="0" dirty="0"/>
              <a:t> element which is 1.</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Then the probability that x is k, is the same as the probability that x is </a:t>
            </a:r>
            <a:r>
              <a:rPr lang="en-US" baseline="0" dirty="0" err="1"/>
              <a:t>ek</a:t>
            </a:r>
            <a:r>
              <a:rPr lang="en-US" baseline="0" dirty="0"/>
              <a:t>, which is equal to the product of lambda j to the power of </a:t>
            </a:r>
            <a:r>
              <a:rPr lang="en-US" baseline="0" dirty="0" err="1"/>
              <a:t>ekj</a:t>
            </a:r>
            <a:r>
              <a:rPr lang="en-US" baseline="0" dirty="0"/>
              <a:t>, where </a:t>
            </a:r>
            <a:r>
              <a:rPr lang="en-US" baseline="0" dirty="0" err="1"/>
              <a:t>ekj</a:t>
            </a:r>
            <a:r>
              <a:rPr lang="en-US" baseline="0" dirty="0"/>
              <a:t> is the j-</a:t>
            </a:r>
            <a:r>
              <a:rPr lang="en-US" baseline="0" dirty="0" err="1"/>
              <a:t>th</a:t>
            </a:r>
            <a:r>
              <a:rPr lang="en-US" baseline="0" dirty="0"/>
              <a:t> element of the </a:t>
            </a:r>
            <a:r>
              <a:rPr lang="en-US" baseline="0" dirty="0" err="1"/>
              <a:t>ek</a:t>
            </a:r>
            <a:r>
              <a:rPr lang="en-US" baseline="0" dirty="0"/>
              <a:t> vector. So for example, if we are considering e4. then </a:t>
            </a:r>
            <a:r>
              <a:rPr lang="en-US" baseline="0" dirty="0" err="1"/>
              <a:t>ekj</a:t>
            </a:r>
            <a:r>
              <a:rPr lang="en-US" baseline="0" dirty="0"/>
              <a:t> is going to be 0 except when j is equal to 4, so we are left with lambda4.</a:t>
            </a:r>
          </a:p>
        </p:txBody>
      </p:sp>
      <p:sp>
        <p:nvSpPr>
          <p:cNvPr id="4" name="Slide Number Placeholder 3"/>
          <p:cNvSpPr>
            <a:spLocks noGrp="1"/>
          </p:cNvSpPr>
          <p:nvPr>
            <p:ph type="sldNum" sz="quarter" idx="10"/>
          </p:nvPr>
        </p:nvSpPr>
        <p:spPr/>
        <p:txBody>
          <a:bodyPr/>
          <a:lstStyle/>
          <a:p>
            <a:fld id="{6C60E219-B6FC-754C-92EE-CBB76981DCE4}" type="slidenum">
              <a:rPr lang="en-US" smtClean="0"/>
              <a:t>89</a:t>
            </a:fld>
            <a:endParaRPr lang="en-US"/>
          </a:p>
        </p:txBody>
      </p:sp>
    </p:spTree>
    <p:extLst>
      <p:ext uri="{BB962C8B-B14F-4D97-AF65-F5344CB8AC3E}">
        <p14:creationId xmlns:p14="http://schemas.microsoft.com/office/powerpoint/2010/main" val="3567890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week, I will post lecture slides on </a:t>
            </a:r>
            <a:r>
              <a:rPr lang="en-US"/>
              <a:t>LuminNUS,</a:t>
            </a:r>
            <a:r>
              <a:rPr lang="en-US" baseline="0"/>
              <a:t> </a:t>
            </a:r>
            <a:r>
              <a:rPr lang="en-US" baseline="0" dirty="0"/>
              <a:t>both a condensed version as well as version with detailed notes because in previous years, there are some students who have a hard time following in class.</a:t>
            </a:r>
            <a:endParaRPr lang="en-US" dirty="0"/>
          </a:p>
          <a:p>
            <a:endParaRPr lang="en-US" dirty="0"/>
          </a:p>
          <a:p>
            <a:r>
              <a:rPr lang="en-US" dirty="0"/>
              <a:t>Each week, I will also</a:t>
            </a:r>
            <a:r>
              <a:rPr lang="en-US" baseline="0" dirty="0"/>
              <a:t> assign some problems for you to solve. The first assignment has already been posted. The assignments will not be graded, but I will go through some questions in the following week’s lecture. I will also post the solutions then. </a:t>
            </a:r>
          </a:p>
          <a:p>
            <a:endParaRPr lang="en-US" baseline="0" dirty="0"/>
          </a:p>
          <a:p>
            <a:r>
              <a:rPr lang="en-US" baseline="0" dirty="0"/>
              <a:t>Since the assignment will not be graded, you will probably be VERY tempted to simply read the solutions directly. However, I really encourage you to try out the problems before looking at the solutions. Because it will really help you understand the material better!</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9</a:t>
            </a:fld>
            <a:endParaRPr lang="en-US"/>
          </a:p>
        </p:txBody>
      </p:sp>
    </p:spTree>
    <p:extLst>
      <p:ext uri="{BB962C8B-B14F-4D97-AF65-F5344CB8AC3E}">
        <p14:creationId xmlns:p14="http://schemas.microsoft.com/office/powerpoint/2010/main" val="337458164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For short, we can write p of x is equal to cat  of x GIVEN lambda. Cat stands for categorical.</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Suppose we want to treat the lambdas as random variables.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90</a:t>
            </a:fld>
            <a:endParaRPr lang="en-US"/>
          </a:p>
        </p:txBody>
      </p:sp>
    </p:spTree>
    <p:extLst>
      <p:ext uri="{BB962C8B-B14F-4D97-AF65-F5344CB8AC3E}">
        <p14:creationId xmlns:p14="http://schemas.microsoft.com/office/powerpoint/2010/main" val="49022307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Of course,</a:t>
            </a:r>
            <a:r>
              <a:rPr lang="en-US" baseline="0" dirty="0"/>
              <a:t> there are also many famous continuous random variables. </a:t>
            </a:r>
            <a:r>
              <a:rPr lang="en-US" dirty="0"/>
              <a:t>There’s Gaussian,</a:t>
            </a:r>
            <a:r>
              <a:rPr lang="en-US" baseline="0" dirty="0"/>
              <a:t> Uniform, Exponential, Beta, etc. Again, you can easily find more information about these random variables on </a:t>
            </a:r>
            <a:r>
              <a:rPr lang="en-US" baseline="0" dirty="0" err="1"/>
              <a:t>wikipedia</a:t>
            </a:r>
            <a:r>
              <a:rPr lang="en-US" baseline="0" dirty="0"/>
              <a:t>. The most famous continuous random variable is of course the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endParaRPr lang="en-US" dirty="0"/>
          </a:p>
        </p:txBody>
      </p:sp>
      <p:sp>
        <p:nvSpPr>
          <p:cNvPr id="4" name="Slide Number Placeholder 3"/>
          <p:cNvSpPr>
            <a:spLocks noGrp="1"/>
          </p:cNvSpPr>
          <p:nvPr>
            <p:ph type="sldNum" sz="quarter" idx="10"/>
          </p:nvPr>
        </p:nvSpPr>
        <p:spPr/>
        <p:txBody>
          <a:bodyPr/>
          <a:lstStyle/>
          <a:p>
            <a:fld id="{EDA91989-084D-354B-9C9F-7206CFD54E5D}" type="slidenum">
              <a:rPr lang="en-US" smtClean="0"/>
              <a:t>91</a:t>
            </a:fld>
            <a:endParaRPr lang="en-US"/>
          </a:p>
        </p:txBody>
      </p:sp>
    </p:spTree>
    <p:extLst>
      <p:ext uri="{BB962C8B-B14F-4D97-AF65-F5344CB8AC3E}">
        <p14:creationId xmlns:p14="http://schemas.microsoft.com/office/powerpoint/2010/main" val="34084544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Gaussian or normal distribution.</a:t>
            </a:r>
            <a:r>
              <a:rPr lang="en-US" baseline="0" dirty="0"/>
              <a:t> The probability density function (</a:t>
            </a:r>
            <a:r>
              <a:rPr lang="en-US" baseline="0" dirty="0" err="1"/>
              <a:t>pdf</a:t>
            </a:r>
            <a:r>
              <a:rPr lang="en-US" baseline="0" dirty="0"/>
              <a:t>) of the Gaussian distribution has two parameters, the mean mu and the standard deviation sigma. Sigma square is also known as the variance.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Let p(x) denote the probability distribution function of the Gaussian distribution. I will simply call this p of x or probability of x for short.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Anyway, p of x is equal to 1 divided by square root 2pi sigma square &lt;POINT&gt; times e to the negative &lt;POINT&gt; x minus mu square &lt;POINT&gt; divided by 2 sigma square. </a:t>
            </a:r>
          </a:p>
        </p:txBody>
      </p:sp>
      <p:sp>
        <p:nvSpPr>
          <p:cNvPr id="4" name="Slide Number Placeholder 3"/>
          <p:cNvSpPr>
            <a:spLocks noGrp="1"/>
          </p:cNvSpPr>
          <p:nvPr>
            <p:ph type="sldNum" sz="quarter" idx="10"/>
          </p:nvPr>
        </p:nvSpPr>
        <p:spPr/>
        <p:txBody>
          <a:bodyPr/>
          <a:lstStyle/>
          <a:p>
            <a:fld id="{EDA91989-084D-354B-9C9F-7206CFD54E5D}" type="slidenum">
              <a:rPr lang="en-US" smtClean="0"/>
              <a:t>92</a:t>
            </a:fld>
            <a:endParaRPr lang="en-US"/>
          </a:p>
        </p:txBody>
      </p:sp>
    </p:spTree>
    <p:extLst>
      <p:ext uri="{BB962C8B-B14F-4D97-AF65-F5344CB8AC3E}">
        <p14:creationId xmlns:p14="http://schemas.microsoft.com/office/powerpoint/2010/main" val="164264366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Observe that this term is always less than or equal to 0. In particular, we get 0 when x is equal to mean mu. This means that p(x) is the largest when x is equal to the mean mu.</a:t>
            </a:r>
          </a:p>
          <a:p>
            <a:endParaRPr lang="en-US" baseline="0" dirty="0"/>
          </a:p>
          <a:p>
            <a:r>
              <a:rPr lang="en-US" baseline="0" dirty="0"/>
              <a:t>These three different curves show the Gaussian </a:t>
            </a:r>
            <a:r>
              <a:rPr lang="en-US" baseline="0" dirty="0" err="1"/>
              <a:t>pdf</a:t>
            </a:r>
            <a:r>
              <a:rPr lang="en-US" baseline="0" dirty="0"/>
              <a:t> for different values of mean and variance. As we increase the mean from -3.4 to 0 to 1.5 &lt;POINT&gt;, the peak of the curve is shifted to the right from x = -3.4 to x = 0 to x = 1.5. </a:t>
            </a:r>
          </a:p>
          <a:p>
            <a:endParaRPr lang="en-US" baseline="0" dirty="0"/>
          </a:p>
          <a:p>
            <a:r>
              <a:rPr lang="en-US" baseline="0" dirty="0"/>
              <a:t>And as we increase the variance from 0.25 to 1 to 4.41, we see that the curve goes from narrow &lt;POINT&gt; to wider &lt;POINT&gt; to widest &lt;POINT&gt;. So the larger the variance, the more likely it is to observe a value of x far away from the mean.</a:t>
            </a:r>
          </a:p>
          <a:p>
            <a:endParaRPr lang="en-US" baseline="0" dirty="0"/>
          </a:p>
        </p:txBody>
      </p:sp>
      <p:sp>
        <p:nvSpPr>
          <p:cNvPr id="4" name="Slide Number Placeholder 3"/>
          <p:cNvSpPr>
            <a:spLocks noGrp="1"/>
          </p:cNvSpPr>
          <p:nvPr>
            <p:ph type="sldNum" sz="quarter" idx="10"/>
          </p:nvPr>
        </p:nvSpPr>
        <p:spPr/>
        <p:txBody>
          <a:bodyPr/>
          <a:lstStyle/>
          <a:p>
            <a:fld id="{EDA91989-084D-354B-9C9F-7206CFD54E5D}" type="slidenum">
              <a:rPr lang="en-US" smtClean="0"/>
              <a:t>93</a:t>
            </a:fld>
            <a:endParaRPr lang="en-US"/>
          </a:p>
        </p:txBody>
      </p:sp>
    </p:spTree>
    <p:extLst>
      <p:ext uri="{BB962C8B-B14F-4D97-AF65-F5344CB8AC3E}">
        <p14:creationId xmlns:p14="http://schemas.microsoft.com/office/powerpoint/2010/main" val="209136167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observe two random variables X and Y multiple times, then some combinations of X</a:t>
            </a:r>
            <a:r>
              <a:rPr lang="en-US" baseline="0" dirty="0"/>
              <a:t> and Y </a:t>
            </a:r>
            <a:r>
              <a:rPr lang="en-US" dirty="0"/>
              <a:t>are more likely than others. </a:t>
            </a:r>
          </a:p>
          <a:p>
            <a:endParaRPr lang="en-US" dirty="0"/>
          </a:p>
          <a:p>
            <a:r>
              <a:rPr lang="en-US" sz="1200" baseline="0" dirty="0"/>
              <a:t>This variation in frequency is captured by the joint probability distribution: p(X, Y), which is read as “joint probability distribution of x and y”</a:t>
            </a:r>
            <a:endParaRPr lang="en-US" dirty="0"/>
          </a:p>
          <a:p>
            <a:endParaRPr lang="en-US" dirty="0"/>
          </a:p>
        </p:txBody>
      </p:sp>
      <p:sp>
        <p:nvSpPr>
          <p:cNvPr id="4" name="Slide Number Placeholder 3"/>
          <p:cNvSpPr>
            <a:spLocks noGrp="1"/>
          </p:cNvSpPr>
          <p:nvPr>
            <p:ph type="sldNum" sz="quarter" idx="10"/>
          </p:nvPr>
        </p:nvSpPr>
        <p:spPr/>
        <p:txBody>
          <a:bodyPr/>
          <a:lstStyle/>
          <a:p>
            <a:fld id="{EDA91989-084D-354B-9C9F-7206CFD54E5D}" type="slidenum">
              <a:rPr lang="en-US" smtClean="0"/>
              <a:t>94</a:t>
            </a:fld>
            <a:endParaRPr lang="en-US"/>
          </a:p>
        </p:txBody>
      </p:sp>
    </p:spTree>
    <p:extLst>
      <p:ext uri="{BB962C8B-B14F-4D97-AF65-F5344CB8AC3E}">
        <p14:creationId xmlns:p14="http://schemas.microsoft.com/office/powerpoint/2010/main" val="144339785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a:t>
            </a:r>
            <a:r>
              <a:rPr lang="en-US" baseline="0" dirty="0"/>
              <a:t> example where X and Y are discrete random variables. The size of the white squares represent how likely it is to observe the particular pair of x and y values. </a:t>
            </a:r>
          </a:p>
          <a:p>
            <a:endParaRPr lang="en-US" baseline="0" dirty="0"/>
          </a:p>
          <a:p>
            <a:r>
              <a:rPr lang="en-US" baseline="0" dirty="0"/>
              <a:t>So the most likely pair of x, y corresponds to the bottom left hand corner. While this pair of x, y on top is impossible.</a:t>
            </a:r>
          </a:p>
          <a:p>
            <a:endParaRPr lang="en-US" baseline="0" dirty="0"/>
          </a:p>
          <a:p>
            <a:r>
              <a:rPr lang="en-US" baseline="0" dirty="0"/>
              <a:t>If we take the joint distribution p(x, y) and sum over all possible values of x and y, we get 1. In other words, if we add all the white squares we get 1.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EDA91989-084D-354B-9C9F-7206CFD54E5D}" type="slidenum">
              <a:rPr lang="en-US" smtClean="0"/>
              <a:t>95</a:t>
            </a:fld>
            <a:endParaRPr lang="en-US"/>
          </a:p>
        </p:txBody>
      </p:sp>
    </p:spTree>
    <p:extLst>
      <p:ext uri="{BB962C8B-B14F-4D97-AF65-F5344CB8AC3E}">
        <p14:creationId xmlns:p14="http://schemas.microsoft.com/office/powerpoint/2010/main" val="274328581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In this example, </a:t>
            </a:r>
            <a:r>
              <a:rPr lang="en-US" baseline="0" dirty="0"/>
              <a:t>X and Y are continuous random variables. The brightness represent how likely it is to observe particular pairs of x, y values.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So in this example, the most likely pair of x, y values corresponds to this bright spot here. This pair of </a:t>
            </a:r>
            <a:r>
              <a:rPr lang="en-US" baseline="0" dirty="0" err="1"/>
              <a:t>x,y</a:t>
            </a:r>
            <a:r>
              <a:rPr lang="en-US" baseline="0" dirty="0"/>
              <a:t> values in this dark region here is highly unlikely.</a:t>
            </a: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Again, if we take the joint distribution p(x, y) and we integrate over the range of values of x and y, we get 1. In other words, if we integrate all these yellow, red and black intensity values, we get 1. </a:t>
            </a:r>
          </a:p>
          <a:p>
            <a:endParaRPr lang="en-US" dirty="0"/>
          </a:p>
        </p:txBody>
      </p:sp>
      <p:sp>
        <p:nvSpPr>
          <p:cNvPr id="4" name="Slide Number Placeholder 3"/>
          <p:cNvSpPr>
            <a:spLocks noGrp="1"/>
          </p:cNvSpPr>
          <p:nvPr>
            <p:ph type="sldNum" sz="quarter" idx="10"/>
          </p:nvPr>
        </p:nvSpPr>
        <p:spPr/>
        <p:txBody>
          <a:bodyPr/>
          <a:lstStyle/>
          <a:p>
            <a:fld id="{EDA91989-084D-354B-9C9F-7206CFD54E5D}" type="slidenum">
              <a:rPr lang="en-US" smtClean="0"/>
              <a:t>96</a:t>
            </a:fld>
            <a:endParaRPr lang="en-US"/>
          </a:p>
        </p:txBody>
      </p:sp>
    </p:spTree>
    <p:extLst>
      <p:ext uri="{BB962C8B-B14F-4D97-AF65-F5344CB8AC3E}">
        <p14:creationId xmlns:p14="http://schemas.microsoft.com/office/powerpoint/2010/main" val="274328581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here’s an example where x is continuous</a:t>
            </a:r>
            <a:r>
              <a:rPr lang="en-US" baseline="0" dirty="0"/>
              <a:t> – so x can take a continuum of values and y is discrete, so y only takes on a finite set of values. </a:t>
            </a:r>
          </a:p>
          <a:p>
            <a:endParaRPr lang="en-US" baseline="0" dirty="0"/>
          </a:p>
          <a:p>
            <a:r>
              <a:rPr lang="en-US" baseline="0" dirty="0"/>
              <a:t>Again, if we sum over the discrete values of y and integrate over the continuous values of x, we end up with 1.</a:t>
            </a:r>
          </a:p>
          <a:p>
            <a:endParaRPr lang="en-US" baseline="0" dirty="0"/>
          </a:p>
          <a:p>
            <a:r>
              <a:rPr lang="en-US" baseline="0" dirty="0"/>
              <a:t>&lt;So far so good?&gt;</a:t>
            </a:r>
          </a:p>
        </p:txBody>
      </p:sp>
      <p:sp>
        <p:nvSpPr>
          <p:cNvPr id="4" name="Slide Number Placeholder 3"/>
          <p:cNvSpPr>
            <a:spLocks noGrp="1"/>
          </p:cNvSpPr>
          <p:nvPr>
            <p:ph type="sldNum" sz="quarter" idx="10"/>
          </p:nvPr>
        </p:nvSpPr>
        <p:spPr/>
        <p:txBody>
          <a:bodyPr/>
          <a:lstStyle/>
          <a:p>
            <a:fld id="{EDA91989-084D-354B-9C9F-7206CFD54E5D}" type="slidenum">
              <a:rPr lang="en-US" smtClean="0"/>
              <a:t>97</a:t>
            </a:fld>
            <a:endParaRPr lang="en-US"/>
          </a:p>
        </p:txBody>
      </p:sp>
    </p:spTree>
    <p:extLst>
      <p:ext uri="{BB962C8B-B14F-4D97-AF65-F5344CB8AC3E}">
        <p14:creationId xmlns:p14="http://schemas.microsoft.com/office/powerpoint/2010/main" val="274328581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before I continue?</a:t>
            </a:r>
          </a:p>
        </p:txBody>
      </p:sp>
      <p:sp>
        <p:nvSpPr>
          <p:cNvPr id="4" name="Slide Number Placeholder 3"/>
          <p:cNvSpPr>
            <a:spLocks noGrp="1"/>
          </p:cNvSpPr>
          <p:nvPr>
            <p:ph type="sldNum" sz="quarter" idx="10"/>
          </p:nvPr>
        </p:nvSpPr>
        <p:spPr/>
        <p:txBody>
          <a:bodyPr/>
          <a:lstStyle/>
          <a:p>
            <a:fld id="{6C60E219-B6FC-754C-92EE-CBB76981DCE4}" type="slidenum">
              <a:rPr lang="en-US" smtClean="0"/>
              <a:t>98</a:t>
            </a:fld>
            <a:endParaRPr lang="en-US"/>
          </a:p>
        </p:txBody>
      </p:sp>
    </p:spTree>
    <p:extLst>
      <p:ext uri="{BB962C8B-B14F-4D97-AF65-F5344CB8AC3E}">
        <p14:creationId xmlns:p14="http://schemas.microsoft.com/office/powerpoint/2010/main" val="167314228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before I continue?</a:t>
            </a:r>
          </a:p>
        </p:txBody>
      </p:sp>
      <p:sp>
        <p:nvSpPr>
          <p:cNvPr id="4" name="Slide Number Placeholder 3"/>
          <p:cNvSpPr>
            <a:spLocks noGrp="1"/>
          </p:cNvSpPr>
          <p:nvPr>
            <p:ph type="sldNum" sz="quarter" idx="10"/>
          </p:nvPr>
        </p:nvSpPr>
        <p:spPr/>
        <p:txBody>
          <a:bodyPr/>
          <a:lstStyle/>
          <a:p>
            <a:fld id="{EDA91989-084D-354B-9C9F-7206CFD54E5D}" type="slidenum">
              <a:rPr lang="en-US" smtClean="0"/>
              <a:t>99</a:t>
            </a:fld>
            <a:endParaRPr lang="en-US"/>
          </a:p>
        </p:txBody>
      </p:sp>
    </p:spTree>
    <p:extLst>
      <p:ext uri="{BB962C8B-B14F-4D97-AF65-F5344CB8AC3E}">
        <p14:creationId xmlns:p14="http://schemas.microsoft.com/office/powerpoint/2010/main" val="3896974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C626FB0-FBA8-1F4A-99F9-EEE0469B59BF}" type="datetimeFigureOut">
              <a:rPr lang="en-US" smtClean="0"/>
              <a:t>8/8/21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B8E0EA-E314-DD47-BB8D-9FCCD5DE16EE}" type="slidenum">
              <a:rPr lang="en-US" smtClean="0"/>
              <a:t>‹#›</a:t>
            </a:fld>
            <a:endParaRPr lang="en-US"/>
          </a:p>
        </p:txBody>
      </p:sp>
    </p:spTree>
    <p:extLst>
      <p:ext uri="{BB962C8B-B14F-4D97-AF65-F5344CB8AC3E}">
        <p14:creationId xmlns:p14="http://schemas.microsoft.com/office/powerpoint/2010/main" val="550475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C626FB0-FBA8-1F4A-99F9-EEE0469B59BF}" type="datetimeFigureOut">
              <a:rPr lang="en-US" smtClean="0"/>
              <a:t>8/8/21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B8E0EA-E314-DD47-BB8D-9FCCD5DE16EE}" type="slidenum">
              <a:rPr lang="en-US" smtClean="0"/>
              <a:t>‹#›</a:t>
            </a:fld>
            <a:endParaRPr lang="en-US"/>
          </a:p>
        </p:txBody>
      </p:sp>
    </p:spTree>
    <p:extLst>
      <p:ext uri="{BB962C8B-B14F-4D97-AF65-F5344CB8AC3E}">
        <p14:creationId xmlns:p14="http://schemas.microsoft.com/office/powerpoint/2010/main" val="4290250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C626FB0-FBA8-1F4A-99F9-EEE0469B59BF}" type="datetimeFigureOut">
              <a:rPr lang="en-US" smtClean="0"/>
              <a:t>8/8/21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B8E0EA-E314-DD47-BB8D-9FCCD5DE16EE}" type="slidenum">
              <a:rPr lang="en-US" smtClean="0"/>
              <a:t>‹#›</a:t>
            </a:fld>
            <a:endParaRPr lang="en-US"/>
          </a:p>
        </p:txBody>
      </p:sp>
    </p:spTree>
    <p:extLst>
      <p:ext uri="{BB962C8B-B14F-4D97-AF65-F5344CB8AC3E}">
        <p14:creationId xmlns:p14="http://schemas.microsoft.com/office/powerpoint/2010/main" val="1833846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C626FB0-FBA8-1F4A-99F9-EEE0469B59BF}" type="datetimeFigureOut">
              <a:rPr lang="en-US" smtClean="0"/>
              <a:t>8/8/21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B8E0EA-E314-DD47-BB8D-9FCCD5DE16EE}" type="slidenum">
              <a:rPr lang="en-US" smtClean="0"/>
              <a:t>‹#›</a:t>
            </a:fld>
            <a:endParaRPr lang="en-US"/>
          </a:p>
        </p:txBody>
      </p:sp>
    </p:spTree>
    <p:extLst>
      <p:ext uri="{BB962C8B-B14F-4D97-AF65-F5344CB8AC3E}">
        <p14:creationId xmlns:p14="http://schemas.microsoft.com/office/powerpoint/2010/main" val="515206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C626FB0-FBA8-1F4A-99F9-EEE0469B59BF}" type="datetimeFigureOut">
              <a:rPr lang="en-US" smtClean="0"/>
              <a:t>8/8/21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B8E0EA-E314-DD47-BB8D-9FCCD5DE16EE}" type="slidenum">
              <a:rPr lang="en-US" smtClean="0"/>
              <a:t>‹#›</a:t>
            </a:fld>
            <a:endParaRPr lang="en-US"/>
          </a:p>
        </p:txBody>
      </p:sp>
    </p:spTree>
    <p:extLst>
      <p:ext uri="{BB962C8B-B14F-4D97-AF65-F5344CB8AC3E}">
        <p14:creationId xmlns:p14="http://schemas.microsoft.com/office/powerpoint/2010/main" val="377563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C626FB0-FBA8-1F4A-99F9-EEE0469B59BF}" type="datetimeFigureOut">
              <a:rPr lang="en-US" smtClean="0"/>
              <a:t>8/8/21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B8E0EA-E314-DD47-BB8D-9FCCD5DE16EE}" type="slidenum">
              <a:rPr lang="en-US" smtClean="0"/>
              <a:t>‹#›</a:t>
            </a:fld>
            <a:endParaRPr lang="en-US"/>
          </a:p>
        </p:txBody>
      </p:sp>
    </p:spTree>
    <p:extLst>
      <p:ext uri="{BB962C8B-B14F-4D97-AF65-F5344CB8AC3E}">
        <p14:creationId xmlns:p14="http://schemas.microsoft.com/office/powerpoint/2010/main" val="486308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C626FB0-FBA8-1F4A-99F9-EEE0469B59BF}" type="datetimeFigureOut">
              <a:rPr lang="en-US" smtClean="0"/>
              <a:t>8/8/21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0B8E0EA-E314-DD47-BB8D-9FCCD5DE16EE}" type="slidenum">
              <a:rPr lang="en-US" smtClean="0"/>
              <a:t>‹#›</a:t>
            </a:fld>
            <a:endParaRPr lang="en-US"/>
          </a:p>
        </p:txBody>
      </p:sp>
    </p:spTree>
    <p:extLst>
      <p:ext uri="{BB962C8B-B14F-4D97-AF65-F5344CB8AC3E}">
        <p14:creationId xmlns:p14="http://schemas.microsoft.com/office/powerpoint/2010/main" val="3709479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C626FB0-FBA8-1F4A-99F9-EEE0469B59BF}" type="datetimeFigureOut">
              <a:rPr lang="en-US" smtClean="0"/>
              <a:t>8/8/21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0B8E0EA-E314-DD47-BB8D-9FCCD5DE16EE}" type="slidenum">
              <a:rPr lang="en-US" smtClean="0"/>
              <a:t>‹#›</a:t>
            </a:fld>
            <a:endParaRPr lang="en-US"/>
          </a:p>
        </p:txBody>
      </p:sp>
    </p:spTree>
    <p:extLst>
      <p:ext uri="{BB962C8B-B14F-4D97-AF65-F5344CB8AC3E}">
        <p14:creationId xmlns:p14="http://schemas.microsoft.com/office/powerpoint/2010/main" val="2301065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626FB0-FBA8-1F4A-99F9-EEE0469B59BF}" type="datetimeFigureOut">
              <a:rPr lang="en-US" smtClean="0"/>
              <a:t>8/8/21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0B8E0EA-E314-DD47-BB8D-9FCCD5DE16EE}" type="slidenum">
              <a:rPr lang="en-US" smtClean="0"/>
              <a:t>‹#›</a:t>
            </a:fld>
            <a:endParaRPr lang="en-US"/>
          </a:p>
        </p:txBody>
      </p:sp>
    </p:spTree>
    <p:extLst>
      <p:ext uri="{BB962C8B-B14F-4D97-AF65-F5344CB8AC3E}">
        <p14:creationId xmlns:p14="http://schemas.microsoft.com/office/powerpoint/2010/main" val="3252324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C626FB0-FBA8-1F4A-99F9-EEE0469B59BF}" type="datetimeFigureOut">
              <a:rPr lang="en-US" smtClean="0"/>
              <a:t>8/8/21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B8E0EA-E314-DD47-BB8D-9FCCD5DE16EE}" type="slidenum">
              <a:rPr lang="en-US" smtClean="0"/>
              <a:t>‹#›</a:t>
            </a:fld>
            <a:endParaRPr lang="en-US"/>
          </a:p>
        </p:txBody>
      </p:sp>
    </p:spTree>
    <p:extLst>
      <p:ext uri="{BB962C8B-B14F-4D97-AF65-F5344CB8AC3E}">
        <p14:creationId xmlns:p14="http://schemas.microsoft.com/office/powerpoint/2010/main" val="1789700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C626FB0-FBA8-1F4A-99F9-EEE0469B59BF}" type="datetimeFigureOut">
              <a:rPr lang="en-US" smtClean="0"/>
              <a:t>8/8/21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B8E0EA-E314-DD47-BB8D-9FCCD5DE16EE}" type="slidenum">
              <a:rPr lang="en-US" smtClean="0"/>
              <a:t>‹#›</a:t>
            </a:fld>
            <a:endParaRPr lang="en-US"/>
          </a:p>
        </p:txBody>
      </p:sp>
    </p:spTree>
    <p:extLst>
      <p:ext uri="{BB962C8B-B14F-4D97-AF65-F5344CB8AC3E}">
        <p14:creationId xmlns:p14="http://schemas.microsoft.com/office/powerpoint/2010/main" val="3203360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626FB0-FBA8-1F4A-99F9-EEE0469B59BF}" type="datetimeFigureOut">
              <a:rPr lang="en-US" smtClean="0"/>
              <a:t>8/8/21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B8E0EA-E314-DD47-BB8D-9FCCD5DE16EE}" type="slidenum">
              <a:rPr lang="en-US" smtClean="0"/>
              <a:t>‹#›</a:t>
            </a:fld>
            <a:endParaRPr lang="en-US"/>
          </a:p>
        </p:txBody>
      </p:sp>
    </p:spTree>
    <p:extLst>
      <p:ext uri="{BB962C8B-B14F-4D97-AF65-F5344CB8AC3E}">
        <p14:creationId xmlns:p14="http://schemas.microsoft.com/office/powerpoint/2010/main" val="1439403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58.emf"/></Relationships>
</file>

<file path=ppt/slides/_rels/slide10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60.emf"/></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8.xml"/><Relationship Id="rId1" Type="http://schemas.openxmlformats.org/officeDocument/2006/relationships/slideLayout" Target="../slideLayouts/slideLayout2.xml"/><Relationship Id="rId5" Type="http://schemas.openxmlformats.org/officeDocument/2006/relationships/image" Target="../media/image63.emf"/><Relationship Id="rId4" Type="http://schemas.openxmlformats.org/officeDocument/2006/relationships/image" Target="../media/image62.emf"/></Relationships>
</file>

<file path=ppt/slides/_rels/slide10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64.emf"/><Relationship Id="rId5" Type="http://schemas.openxmlformats.org/officeDocument/2006/relationships/image" Target="../media/image63.emf"/><Relationship Id="rId4" Type="http://schemas.openxmlformats.org/officeDocument/2006/relationships/image" Target="../media/image62.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63.emf"/><Relationship Id="rId5" Type="http://schemas.openxmlformats.org/officeDocument/2006/relationships/image" Target="../media/image62.emf"/><Relationship Id="rId4" Type="http://schemas.openxmlformats.org/officeDocument/2006/relationships/image" Target="../media/image61.png"/></Relationships>
</file>

<file path=ppt/slides/_rels/slide111.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65.emf"/></Relationships>
</file>

<file path=ppt/slides/_rels/slide112.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66.emf"/><Relationship Id="rId4" Type="http://schemas.openxmlformats.org/officeDocument/2006/relationships/image" Target="../media/image65.emf"/></Relationships>
</file>

<file path=ppt/slides/_rels/slide113.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68.emf"/></Relationships>
</file>

<file path=ppt/slides/_rels/slide116.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68.emf"/></Relationships>
</file>

<file path=ppt/slides/_rels/slide117.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68.emf"/></Relationships>
</file>

<file path=ppt/slides/_rels/slide118.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68.emf"/></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69.emf"/></Relationships>
</file>

<file path=ppt/slides/_rels/slide123.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70.emf"/><Relationship Id="rId4" Type="http://schemas.openxmlformats.org/officeDocument/2006/relationships/image" Target="../media/image69.emf"/></Relationships>
</file>

<file path=ppt/slides/_rels/slide124.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124.xml"/><Relationship Id="rId1" Type="http://schemas.openxmlformats.org/officeDocument/2006/relationships/slideLayout" Target="../slideLayouts/slideLayout2.xml"/><Relationship Id="rId6" Type="http://schemas.openxmlformats.org/officeDocument/2006/relationships/image" Target="../media/image70.emf"/><Relationship Id="rId5" Type="http://schemas.openxmlformats.org/officeDocument/2006/relationships/image" Target="../media/image71.emf"/><Relationship Id="rId4" Type="http://schemas.openxmlformats.org/officeDocument/2006/relationships/image" Target="../media/image69.emf"/></Relationships>
</file>

<file path=ppt/slides/_rels/slide125.xml.rels><?xml version="1.0" encoding="UTF-8" standalone="yes"?>
<Relationships xmlns="http://schemas.openxmlformats.org/package/2006/relationships"><Relationship Id="rId3" Type="http://schemas.openxmlformats.org/officeDocument/2006/relationships/image" Target="../media/image71.emf"/><Relationship Id="rId7" Type="http://schemas.openxmlformats.org/officeDocument/2006/relationships/image" Target="../media/image70.emf"/><Relationship Id="rId2" Type="http://schemas.openxmlformats.org/officeDocument/2006/relationships/notesSlide" Target="../notesSlides/notesSlide125.xml"/><Relationship Id="rId1" Type="http://schemas.openxmlformats.org/officeDocument/2006/relationships/slideLayout" Target="../slideLayouts/slideLayout2.xml"/><Relationship Id="rId6" Type="http://schemas.openxmlformats.org/officeDocument/2006/relationships/image" Target="../media/image72.emf"/><Relationship Id="rId5" Type="http://schemas.openxmlformats.org/officeDocument/2006/relationships/image" Target="../media/image69.emf"/><Relationship Id="rId4" Type="http://schemas.openxmlformats.org/officeDocument/2006/relationships/image" Target="../media/image66.emf"/></Relationships>
</file>

<file path=ppt/slides/_rels/slide126.xml.rels><?xml version="1.0" encoding="UTF-8" standalone="yes"?>
<Relationships xmlns="http://schemas.openxmlformats.org/package/2006/relationships"><Relationship Id="rId3" Type="http://schemas.openxmlformats.org/officeDocument/2006/relationships/image" Target="../media/image73.emf"/><Relationship Id="rId7" Type="http://schemas.openxmlformats.org/officeDocument/2006/relationships/image" Target="../media/image74.emf"/><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image" Target="../media/image69.emf"/><Relationship Id="rId5" Type="http://schemas.openxmlformats.org/officeDocument/2006/relationships/image" Target="../media/image66.emf"/><Relationship Id="rId4" Type="http://schemas.openxmlformats.org/officeDocument/2006/relationships/image" Target="../media/image72.emf"/></Relationships>
</file>

<file path=ppt/slides/_rels/slide127.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137.xml"/><Relationship Id="rId1" Type="http://schemas.openxmlformats.org/officeDocument/2006/relationships/slideLayout" Target="../slideLayouts/slideLayout2.xml"/><Relationship Id="rId4" Type="http://schemas.openxmlformats.org/officeDocument/2006/relationships/image" Target="../media/image79.emf"/></Relationships>
</file>

<file path=ppt/slides/_rels/slide138.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138.xml"/><Relationship Id="rId1" Type="http://schemas.openxmlformats.org/officeDocument/2006/relationships/slideLayout" Target="../slideLayouts/slideLayout2.xml"/><Relationship Id="rId4" Type="http://schemas.openxmlformats.org/officeDocument/2006/relationships/image" Target="../media/image79.emf"/></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144.xml"/><Relationship Id="rId1" Type="http://schemas.openxmlformats.org/officeDocument/2006/relationships/slideLayout" Target="../slideLayouts/slideLayout2.xml"/><Relationship Id="rId4" Type="http://schemas.openxmlformats.org/officeDocument/2006/relationships/image" Target="../media/image83.emf"/></Relationships>
</file>

<file path=ppt/slides/_rels/slide145.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image" Target="../media/image83.emf"/></Relationships>
</file>

<file path=ppt/slides/_rels/slide146.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146.xml"/><Relationship Id="rId1" Type="http://schemas.openxmlformats.org/officeDocument/2006/relationships/slideLayout" Target="../slideLayouts/slideLayout2.xml"/><Relationship Id="rId5" Type="http://schemas.openxmlformats.org/officeDocument/2006/relationships/image" Target="../media/image84.emf"/><Relationship Id="rId4" Type="http://schemas.openxmlformats.org/officeDocument/2006/relationships/image" Target="../media/image83.emf"/></Relationships>
</file>

<file path=ppt/slides/_rels/slide147.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147.xml"/><Relationship Id="rId1" Type="http://schemas.openxmlformats.org/officeDocument/2006/relationships/slideLayout" Target="../slideLayouts/slideLayout2.xml"/><Relationship Id="rId5" Type="http://schemas.openxmlformats.org/officeDocument/2006/relationships/image" Target="../media/image83.emf"/><Relationship Id="rId4" Type="http://schemas.openxmlformats.org/officeDocument/2006/relationships/image" Target="../media/image82.emf"/></Relationships>
</file>

<file path=ppt/slides/_rels/slide148.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148.xml"/><Relationship Id="rId1" Type="http://schemas.openxmlformats.org/officeDocument/2006/relationships/slideLayout" Target="../slideLayouts/slideLayout2.xml"/><Relationship Id="rId5" Type="http://schemas.openxmlformats.org/officeDocument/2006/relationships/image" Target="../media/image85.emf"/><Relationship Id="rId4" Type="http://schemas.openxmlformats.org/officeDocument/2006/relationships/image" Target="../media/image83.emf"/></Relationships>
</file>

<file path=ppt/slides/_rels/slide149.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149.xml"/><Relationship Id="rId1" Type="http://schemas.openxmlformats.org/officeDocument/2006/relationships/slideLayout" Target="../slideLayouts/slideLayout2.xml"/><Relationship Id="rId5" Type="http://schemas.openxmlformats.org/officeDocument/2006/relationships/image" Target="../media/image85.emf"/><Relationship Id="rId4" Type="http://schemas.openxmlformats.org/officeDocument/2006/relationships/image" Target="../media/image83.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153.xml"/><Relationship Id="rId1" Type="http://schemas.openxmlformats.org/officeDocument/2006/relationships/slideLayout" Target="../slideLayouts/slideLayout2.xml"/><Relationship Id="rId5" Type="http://schemas.openxmlformats.org/officeDocument/2006/relationships/image" Target="../media/image89.emf"/><Relationship Id="rId4" Type="http://schemas.openxmlformats.org/officeDocument/2006/relationships/image" Target="../media/image88.emf"/></Relationships>
</file>

<file path=ppt/slides/_rels/slide154.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154.xml"/><Relationship Id="rId1" Type="http://schemas.openxmlformats.org/officeDocument/2006/relationships/slideLayout" Target="../slideLayouts/slideLayout2.xml"/><Relationship Id="rId5" Type="http://schemas.openxmlformats.org/officeDocument/2006/relationships/image" Target="../media/image89.emf"/><Relationship Id="rId4" Type="http://schemas.openxmlformats.org/officeDocument/2006/relationships/image" Target="../media/image88.emf"/></Relationships>
</file>

<file path=ppt/slides/_rels/slide155.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155.xml"/><Relationship Id="rId1" Type="http://schemas.openxmlformats.org/officeDocument/2006/relationships/slideLayout" Target="../slideLayouts/slideLayout2.xml"/><Relationship Id="rId5" Type="http://schemas.openxmlformats.org/officeDocument/2006/relationships/image" Target="../media/image89.emf"/><Relationship Id="rId4" Type="http://schemas.openxmlformats.org/officeDocument/2006/relationships/image" Target="../media/image88.emf"/></Relationships>
</file>

<file path=ppt/slides/_rels/slide156.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156.xml"/><Relationship Id="rId1" Type="http://schemas.openxmlformats.org/officeDocument/2006/relationships/slideLayout" Target="../slideLayouts/slideLayout2.xml"/><Relationship Id="rId5" Type="http://schemas.openxmlformats.org/officeDocument/2006/relationships/image" Target="../media/image89.emf"/><Relationship Id="rId4" Type="http://schemas.openxmlformats.org/officeDocument/2006/relationships/image" Target="../media/image88.emf"/></Relationships>
</file>

<file path=ppt/slides/_rels/slide157.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157.xml"/><Relationship Id="rId1" Type="http://schemas.openxmlformats.org/officeDocument/2006/relationships/slideLayout" Target="../slideLayouts/slideLayout2.xml"/><Relationship Id="rId5" Type="http://schemas.openxmlformats.org/officeDocument/2006/relationships/image" Target="../media/image89.emf"/><Relationship Id="rId4" Type="http://schemas.openxmlformats.org/officeDocument/2006/relationships/image" Target="../media/image88.emf"/></Relationships>
</file>

<file path=ppt/slides/_rels/slide158.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158.xml"/><Relationship Id="rId1" Type="http://schemas.openxmlformats.org/officeDocument/2006/relationships/slideLayout" Target="../slideLayouts/slideLayout2.xml"/><Relationship Id="rId5" Type="http://schemas.openxmlformats.org/officeDocument/2006/relationships/image" Target="../media/image89.emf"/><Relationship Id="rId4" Type="http://schemas.openxmlformats.org/officeDocument/2006/relationships/image" Target="../media/image88.emf"/></Relationships>
</file>

<file path=ppt/slides/_rels/slide159.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159.xml"/><Relationship Id="rId1" Type="http://schemas.openxmlformats.org/officeDocument/2006/relationships/slideLayout" Target="../slideLayouts/slideLayout2.xml"/><Relationship Id="rId5" Type="http://schemas.openxmlformats.org/officeDocument/2006/relationships/image" Target="../media/image89.emf"/><Relationship Id="rId4" Type="http://schemas.openxmlformats.org/officeDocument/2006/relationships/image" Target="../media/image88.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169.xml"/><Relationship Id="rId1" Type="http://schemas.openxmlformats.org/officeDocument/2006/relationships/slideLayout" Target="../slideLayouts/slideLayout2.xml"/><Relationship Id="rId4" Type="http://schemas.openxmlformats.org/officeDocument/2006/relationships/image" Target="../media/image95.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170.xml"/><Relationship Id="rId1" Type="http://schemas.openxmlformats.org/officeDocument/2006/relationships/slideLayout" Target="../slideLayouts/slideLayout2.xml"/><Relationship Id="rId5" Type="http://schemas.openxmlformats.org/officeDocument/2006/relationships/image" Target="../media/image95.emf"/><Relationship Id="rId4" Type="http://schemas.openxmlformats.org/officeDocument/2006/relationships/image" Target="../media/image96.emf"/></Relationships>
</file>

<file path=ppt/slides/_rels/slide171.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171.xml"/><Relationship Id="rId1" Type="http://schemas.openxmlformats.org/officeDocument/2006/relationships/slideLayout" Target="../slideLayouts/slideLayout2.xml"/><Relationship Id="rId5" Type="http://schemas.openxmlformats.org/officeDocument/2006/relationships/image" Target="../media/image95.emf"/><Relationship Id="rId4" Type="http://schemas.openxmlformats.org/officeDocument/2006/relationships/image" Target="../media/image96.emf"/></Relationships>
</file>

<file path=ppt/slides/_rels/slide172.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notesSlide" Target="../notesSlides/notesSlide172.xml"/><Relationship Id="rId1" Type="http://schemas.openxmlformats.org/officeDocument/2006/relationships/slideLayout" Target="../slideLayouts/slideLayout2.xml"/><Relationship Id="rId5" Type="http://schemas.openxmlformats.org/officeDocument/2006/relationships/image" Target="../media/image96.emf"/><Relationship Id="rId4" Type="http://schemas.openxmlformats.org/officeDocument/2006/relationships/image" Target="../media/image94.emf"/></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82.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183.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184.xml"/><Relationship Id="rId1" Type="http://schemas.openxmlformats.org/officeDocument/2006/relationships/slideLayout" Target="../slideLayouts/slideLayout2.xml"/><Relationship Id="rId4" Type="http://schemas.openxmlformats.org/officeDocument/2006/relationships/image" Target="../media/image99.emf"/></Relationships>
</file>

<file path=ppt/slides/_rels/slide185.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185.xml"/><Relationship Id="rId1" Type="http://schemas.openxmlformats.org/officeDocument/2006/relationships/slideLayout" Target="../slideLayouts/slideLayout2.xml"/><Relationship Id="rId5" Type="http://schemas.openxmlformats.org/officeDocument/2006/relationships/image" Target="../media/image101.emf"/><Relationship Id="rId4" Type="http://schemas.openxmlformats.org/officeDocument/2006/relationships/image" Target="../media/image99.emf"/></Relationships>
</file>

<file path=ppt/slides/_rels/slide186.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3.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5.xml.rels><?xml version="1.0" encoding="UTF-8" standalone="yes"?>
<Relationships xmlns="http://schemas.openxmlformats.org/package/2006/relationships"><Relationship Id="rId3" Type="http://schemas.openxmlformats.org/officeDocument/2006/relationships/hyperlink" Target="mailto:e0471099@u.nus.edu"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hyperlink" Target="mailto:e0012668@u.nus.edu"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6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65.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en.wikipedia.org/wiki/Bernoulli_distribution" TargetMode="External"/><Relationship Id="rId7" Type="http://schemas.openxmlformats.org/officeDocument/2006/relationships/hyperlink" Target="http://en.wikipedia.org/wiki/Poisson_distribution" TargetMode="External"/><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hyperlink" Target="http://en.wikipedia.org/wiki/Geometric_distribution" TargetMode="External"/><Relationship Id="rId5" Type="http://schemas.openxmlformats.org/officeDocument/2006/relationships/hyperlink" Target="http://en.wikipedia.org/wiki/Binomial_distribution" TargetMode="External"/><Relationship Id="rId4" Type="http://schemas.openxmlformats.org/officeDocument/2006/relationships/hyperlink" Target="http://en.wikipedia.org/wiki/Categorical_distribution"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8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7.png"/></Relationships>
</file>

<file path=ppt/slides/_rels/slide8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8.png"/><Relationship Id="rId4" Type="http://schemas.openxmlformats.org/officeDocument/2006/relationships/image" Target="../media/image37.png"/></Relationships>
</file>

<file path=ppt/slides/_rels/slide86.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6.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image" Target="../media/image38.png"/><Relationship Id="rId4" Type="http://schemas.openxmlformats.org/officeDocument/2006/relationships/image" Target="../media/image37.png"/></Relationships>
</file>

<file path=ppt/slides/_rels/slide8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slides/_rels/slide88.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slides/_rels/slide8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0.png"/><Relationship Id="rId7" Type="http://schemas.openxmlformats.org/officeDocument/2006/relationships/image" Target="../media/image45.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43.emf"/><Relationship Id="rId5" Type="http://schemas.openxmlformats.org/officeDocument/2006/relationships/image" Target="../media/image42.emf"/><Relationship Id="rId10" Type="http://schemas.openxmlformats.org/officeDocument/2006/relationships/image" Target="../media/image44.png"/><Relationship Id="rId4" Type="http://schemas.openxmlformats.org/officeDocument/2006/relationships/image" Target="../media/image41.emf"/><Relationship Id="rId9" Type="http://schemas.openxmlformats.org/officeDocument/2006/relationships/image" Target="../media/image4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image" Target="../media/image45.png"/><Relationship Id="rId7" Type="http://schemas.openxmlformats.org/officeDocument/2006/relationships/image" Target="../media/image44.emf"/><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42.emf"/><Relationship Id="rId11" Type="http://schemas.openxmlformats.org/officeDocument/2006/relationships/image" Target="../media/image44.png"/><Relationship Id="rId5" Type="http://schemas.openxmlformats.org/officeDocument/2006/relationships/image" Target="../media/image41.emf"/><Relationship Id="rId10" Type="http://schemas.openxmlformats.org/officeDocument/2006/relationships/image" Target="../media/image47.png"/><Relationship Id="rId4" Type="http://schemas.openxmlformats.org/officeDocument/2006/relationships/image" Target="../media/image40.png"/><Relationship Id="rId9" Type="http://schemas.openxmlformats.org/officeDocument/2006/relationships/image" Target="../media/image46.png"/></Relationships>
</file>

<file path=ppt/slides/_rels/slide91.xml.rels><?xml version="1.0" encoding="UTF-8" standalone="yes"?>
<Relationships xmlns="http://schemas.openxmlformats.org/package/2006/relationships"><Relationship Id="rId3" Type="http://schemas.openxmlformats.org/officeDocument/2006/relationships/hyperlink" Target="http://en.wikipedia.org/wiki/Normal_distribution" TargetMode="External"/><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hyperlink" Target="http://en.wikipedia.org/wiki/Beta_distribution" TargetMode="External"/><Relationship Id="rId5" Type="http://schemas.openxmlformats.org/officeDocument/2006/relationships/hyperlink" Target="http://en.wikipedia.org/wiki/Exponential_distribution" TargetMode="External"/><Relationship Id="rId4" Type="http://schemas.openxmlformats.org/officeDocument/2006/relationships/hyperlink" Target="http://en.wikipedia.org/wiki/Uniform_distribution_(continuous)"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9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51.emf"/></Relationships>
</file>

<file path=ppt/slides/_rels/slide9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52.emf"/><Relationship Id="rId4" Type="http://schemas.openxmlformats.org/officeDocument/2006/relationships/image" Target="../media/image51.emf"/></Relationships>
</file>

<file path=ppt/slides/_rels/slide97.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image" Target="../media/image50.png"/><Relationship Id="rId7" Type="http://schemas.openxmlformats.org/officeDocument/2006/relationships/image" Target="../media/image51.emf"/><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55.emf"/><Relationship Id="rId5" Type="http://schemas.openxmlformats.org/officeDocument/2006/relationships/image" Target="../media/image54.emf"/><Relationship Id="rId4" Type="http://schemas.openxmlformats.org/officeDocument/2006/relationships/image" Target="../media/image53.png"/><Relationship Id="rId9" Type="http://schemas.openxmlformats.org/officeDocument/2006/relationships/image" Target="../media/image56.emf"/></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0047" y="1395412"/>
            <a:ext cx="8623905" cy="1470025"/>
          </a:xfrm>
        </p:spPr>
        <p:txBody>
          <a:bodyPr>
            <a:normAutofit fontScale="90000"/>
          </a:bodyPr>
          <a:lstStyle/>
          <a:p>
            <a:r>
              <a:rPr lang="en-US" dirty="0"/>
              <a:t>EE5907 Pattern Recognition</a:t>
            </a:r>
            <a:br>
              <a:rPr lang="en-US" dirty="0"/>
            </a:br>
            <a:r>
              <a:rPr lang="en-US" dirty="0"/>
              <a:t>EE5027 Statistical Pattern Recognition</a:t>
            </a:r>
          </a:p>
        </p:txBody>
      </p:sp>
      <p:sp>
        <p:nvSpPr>
          <p:cNvPr id="4" name="Subtitle 2"/>
          <p:cNvSpPr>
            <a:spLocks noGrp="1"/>
          </p:cNvSpPr>
          <p:nvPr>
            <p:ph type="subTitle" idx="1"/>
          </p:nvPr>
        </p:nvSpPr>
        <p:spPr>
          <a:xfrm>
            <a:off x="685800" y="2810097"/>
            <a:ext cx="7794812" cy="1797761"/>
          </a:xfrm>
        </p:spPr>
        <p:txBody>
          <a:bodyPr>
            <a:normAutofit/>
          </a:bodyPr>
          <a:lstStyle/>
          <a:p>
            <a:r>
              <a:rPr lang="en-US" dirty="0">
                <a:solidFill>
                  <a:schemeClr val="tx1"/>
                </a:solidFill>
              </a:rPr>
              <a:t>BT Thomas Yeo</a:t>
            </a:r>
          </a:p>
          <a:p>
            <a:r>
              <a:rPr lang="en-US" dirty="0">
                <a:solidFill>
                  <a:schemeClr val="tx1"/>
                </a:solidFill>
              </a:rPr>
              <a:t>ECE, CSC, TMR, N.1, HMS</a:t>
            </a:r>
          </a:p>
          <a:p>
            <a:endParaRPr lang="en-US" dirty="0">
              <a:solidFill>
                <a:schemeClr val="tx1"/>
              </a:solidFill>
            </a:endParaRPr>
          </a:p>
        </p:txBody>
      </p:sp>
    </p:spTree>
    <p:extLst>
      <p:ext uri="{BB962C8B-B14F-4D97-AF65-F5344CB8AC3E}">
        <p14:creationId xmlns:p14="http://schemas.microsoft.com/office/powerpoint/2010/main" val="33895073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697"/>
            <a:ext cx="8229600" cy="1143000"/>
          </a:xfrm>
        </p:spPr>
        <p:txBody>
          <a:bodyPr/>
          <a:lstStyle/>
          <a:p>
            <a:r>
              <a:rPr lang="en-US" dirty="0"/>
              <a:t>Assessments</a:t>
            </a:r>
          </a:p>
        </p:txBody>
      </p:sp>
      <p:sp>
        <p:nvSpPr>
          <p:cNvPr id="3" name="Content Placeholder 2"/>
          <p:cNvSpPr>
            <a:spLocks noGrp="1"/>
          </p:cNvSpPr>
          <p:nvPr>
            <p:ph idx="1"/>
          </p:nvPr>
        </p:nvSpPr>
        <p:spPr>
          <a:xfrm>
            <a:off x="457200" y="1023062"/>
            <a:ext cx="8229600" cy="5461821"/>
          </a:xfrm>
        </p:spPr>
        <p:txBody>
          <a:bodyPr>
            <a:normAutofit/>
          </a:bodyPr>
          <a:lstStyle/>
          <a:p>
            <a:r>
              <a:rPr lang="en-US" sz="3000" dirty="0"/>
              <a:t>EE5907</a:t>
            </a:r>
          </a:p>
          <a:p>
            <a:pPr lvl="1"/>
            <a:r>
              <a:rPr lang="en-US" sz="2600" dirty="0"/>
              <a:t>2 CAs (2 x 20%)</a:t>
            </a:r>
          </a:p>
          <a:p>
            <a:pPr lvl="2"/>
            <a:r>
              <a:rPr lang="en-US" dirty="0"/>
              <a:t>Individual projects (absolutely </a:t>
            </a:r>
            <a:r>
              <a:rPr lang="en-US" dirty="0">
                <a:solidFill>
                  <a:srgbClr val="FF0000"/>
                </a:solidFill>
              </a:rPr>
              <a:t>no copying permitted</a:t>
            </a:r>
            <a:r>
              <a:rPr lang="en-US" dirty="0"/>
              <a:t>)</a:t>
            </a:r>
          </a:p>
          <a:p>
            <a:pPr lvl="1"/>
            <a:r>
              <a:rPr lang="en-US" dirty="0"/>
              <a:t>Final Exam (60%)</a:t>
            </a:r>
          </a:p>
          <a:p>
            <a:pPr lvl="2"/>
            <a:r>
              <a:rPr lang="en-US" sz="2800" dirty="0"/>
              <a:t>More information to come</a:t>
            </a:r>
          </a:p>
          <a:p>
            <a:r>
              <a:rPr lang="en-US" dirty="0"/>
              <a:t>EE5027</a:t>
            </a:r>
          </a:p>
          <a:p>
            <a:pPr lvl="1"/>
            <a:r>
              <a:rPr lang="en-US" dirty="0"/>
              <a:t>1 CA (40%) same as EE5907 CA1</a:t>
            </a:r>
          </a:p>
          <a:p>
            <a:pPr lvl="1"/>
            <a:r>
              <a:rPr lang="en-US" dirty="0"/>
              <a:t>Final exam (60%) </a:t>
            </a:r>
          </a:p>
          <a:p>
            <a:pPr lvl="2"/>
            <a:r>
              <a:rPr lang="en-US" sz="2800" dirty="0"/>
              <a:t>More information to come</a:t>
            </a:r>
          </a:p>
        </p:txBody>
      </p:sp>
    </p:spTree>
    <p:extLst>
      <p:ext uri="{BB962C8B-B14F-4D97-AF65-F5344CB8AC3E}">
        <p14:creationId xmlns:p14="http://schemas.microsoft.com/office/powerpoint/2010/main" val="64409853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400" dirty="0"/>
              <a:t>Marginalization / Law of Total Probability</a:t>
            </a:r>
          </a:p>
        </p:txBody>
      </p:sp>
      <p:sp>
        <p:nvSpPr>
          <p:cNvPr id="9" name="Rectangle 8"/>
          <p:cNvSpPr/>
          <p:nvPr/>
        </p:nvSpPr>
        <p:spPr>
          <a:xfrm>
            <a:off x="4499992" y="2204864"/>
            <a:ext cx="504056" cy="5040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2" name="Group 11"/>
          <p:cNvGrpSpPr/>
          <p:nvPr/>
        </p:nvGrpSpPr>
        <p:grpSpPr>
          <a:xfrm>
            <a:off x="4427984" y="2060848"/>
            <a:ext cx="4427984" cy="4283376"/>
            <a:chOff x="4427984" y="2060848"/>
            <a:chExt cx="4427984" cy="4283376"/>
          </a:xfrm>
        </p:grpSpPr>
        <p:pic>
          <p:nvPicPr>
            <p:cNvPr id="5122" name="Picture 2"/>
            <p:cNvPicPr>
              <a:picLocks noChangeAspect="1" noChangeArrowheads="1"/>
            </p:cNvPicPr>
            <p:nvPr/>
          </p:nvPicPr>
          <p:blipFill>
            <a:blip r:embed="rId3" cstate="print"/>
            <a:srcRect/>
            <a:stretch>
              <a:fillRect/>
            </a:stretch>
          </p:blipFill>
          <p:spPr bwMode="auto">
            <a:xfrm>
              <a:off x="4499992" y="2060848"/>
              <a:ext cx="4355976" cy="4283376"/>
            </a:xfrm>
            <a:prstGeom prst="rect">
              <a:avLst/>
            </a:prstGeom>
            <a:noFill/>
            <a:ln w="9525">
              <a:noFill/>
              <a:miter lim="800000"/>
              <a:headEnd/>
              <a:tailEnd/>
            </a:ln>
          </p:spPr>
        </p:pic>
        <p:sp>
          <p:nvSpPr>
            <p:cNvPr id="11" name="Rectangle 10"/>
            <p:cNvSpPr/>
            <p:nvPr/>
          </p:nvSpPr>
          <p:spPr>
            <a:xfrm>
              <a:off x="4427984" y="2060848"/>
              <a:ext cx="504056" cy="5040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4" name="TextBox 13"/>
          <p:cNvSpPr txBox="1"/>
          <p:nvPr/>
        </p:nvSpPr>
        <p:spPr>
          <a:xfrm>
            <a:off x="6794829" y="6405861"/>
            <a:ext cx="2349171" cy="369332"/>
          </a:xfrm>
          <a:prstGeom prst="rect">
            <a:avLst/>
          </a:prstGeom>
          <a:noFill/>
        </p:spPr>
        <p:txBody>
          <a:bodyPr wrap="none" rtlCol="0">
            <a:spAutoFit/>
          </a:bodyPr>
          <a:lstStyle/>
          <a:p>
            <a:r>
              <a:rPr lang="en-US" dirty="0"/>
              <a:t>Adapted from S. Prince</a:t>
            </a:r>
          </a:p>
        </p:txBody>
      </p:sp>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3062100"/>
            <a:ext cx="3454400" cy="2260600"/>
          </a:xfrm>
          <a:prstGeom prst="rect">
            <a:avLst/>
          </a:prstGeom>
        </p:spPr>
      </p:pic>
      <p:sp>
        <p:nvSpPr>
          <p:cNvPr id="3" name="Content Placeholder 2"/>
          <p:cNvSpPr>
            <a:spLocks noGrp="1"/>
          </p:cNvSpPr>
          <p:nvPr>
            <p:ph idx="1"/>
          </p:nvPr>
        </p:nvSpPr>
        <p:spPr>
          <a:xfrm>
            <a:off x="428596" y="1230296"/>
            <a:ext cx="8229600" cy="4525963"/>
          </a:xfrm>
        </p:spPr>
        <p:txBody>
          <a:bodyPr>
            <a:normAutofit/>
          </a:bodyPr>
          <a:lstStyle/>
          <a:p>
            <a:pPr marL="0" indent="0" defTabSz="450850">
              <a:buNone/>
            </a:pPr>
            <a:r>
              <a:rPr lang="en-GB" sz="2400" dirty="0"/>
              <a:t>We can recover probability distribution of any variable in a joint distribution by integrating (or summing) over the other variable(s). This is called marginalization.</a:t>
            </a:r>
          </a:p>
        </p:txBody>
      </p:sp>
    </p:spTree>
    <p:extLst>
      <p:ext uri="{BB962C8B-B14F-4D97-AF65-F5344CB8AC3E}">
        <p14:creationId xmlns:p14="http://schemas.microsoft.com/office/powerpoint/2010/main" val="703461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400" dirty="0"/>
              <a:t>Marginalization / Law of Total Probability</a:t>
            </a:r>
          </a:p>
        </p:txBody>
      </p:sp>
      <p:grpSp>
        <p:nvGrpSpPr>
          <p:cNvPr id="15" name="Group 14"/>
          <p:cNvGrpSpPr/>
          <p:nvPr/>
        </p:nvGrpSpPr>
        <p:grpSpPr>
          <a:xfrm>
            <a:off x="4427581" y="2060848"/>
            <a:ext cx="4320570" cy="4344888"/>
            <a:chOff x="4427581" y="2060848"/>
            <a:chExt cx="4320570" cy="4344888"/>
          </a:xfrm>
        </p:grpSpPr>
        <p:pic>
          <p:nvPicPr>
            <p:cNvPr id="4098" name="Picture 2"/>
            <p:cNvPicPr>
              <a:picLocks noChangeAspect="1" noChangeArrowheads="1"/>
            </p:cNvPicPr>
            <p:nvPr/>
          </p:nvPicPr>
          <p:blipFill>
            <a:blip r:embed="rId3" cstate="print"/>
            <a:srcRect/>
            <a:stretch>
              <a:fillRect/>
            </a:stretch>
          </p:blipFill>
          <p:spPr bwMode="auto">
            <a:xfrm>
              <a:off x="4427581" y="2060848"/>
              <a:ext cx="4320570" cy="4344888"/>
            </a:xfrm>
            <a:prstGeom prst="rect">
              <a:avLst/>
            </a:prstGeom>
            <a:solidFill>
              <a:schemeClr val="bg1"/>
            </a:solidFill>
            <a:ln w="9525">
              <a:solidFill>
                <a:schemeClr val="bg1"/>
              </a:solidFill>
              <a:miter lim="800000"/>
              <a:headEnd/>
              <a:tailEnd/>
            </a:ln>
          </p:spPr>
        </p:pic>
        <p:sp>
          <p:nvSpPr>
            <p:cNvPr id="14" name="Rectangle 13"/>
            <p:cNvSpPr/>
            <p:nvPr/>
          </p:nvSpPr>
          <p:spPr>
            <a:xfrm>
              <a:off x="4427984" y="2060848"/>
              <a:ext cx="504056" cy="5040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2" name="TextBox 11"/>
          <p:cNvSpPr txBox="1"/>
          <p:nvPr/>
        </p:nvSpPr>
        <p:spPr>
          <a:xfrm>
            <a:off x="6794829" y="6405861"/>
            <a:ext cx="2349171" cy="369332"/>
          </a:xfrm>
          <a:prstGeom prst="rect">
            <a:avLst/>
          </a:prstGeom>
          <a:noFill/>
        </p:spPr>
        <p:txBody>
          <a:bodyPr wrap="none" rtlCol="0">
            <a:spAutoFit/>
          </a:bodyPr>
          <a:lstStyle/>
          <a:p>
            <a:r>
              <a:rPr lang="en-US" dirty="0"/>
              <a:t>Adapted from S. Prince</a:t>
            </a:r>
          </a:p>
        </p:txBody>
      </p:sp>
      <p:pic>
        <p:nvPicPr>
          <p:cNvPr id="13" name="Picture 1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880696"/>
            <a:ext cx="3810000" cy="2336800"/>
          </a:xfrm>
          <a:prstGeom prst="rect">
            <a:avLst/>
          </a:prstGeom>
        </p:spPr>
      </p:pic>
      <p:sp>
        <p:nvSpPr>
          <p:cNvPr id="10" name="Content Placeholder 2"/>
          <p:cNvSpPr>
            <a:spLocks noGrp="1"/>
          </p:cNvSpPr>
          <p:nvPr>
            <p:ph idx="1"/>
          </p:nvPr>
        </p:nvSpPr>
        <p:spPr>
          <a:xfrm>
            <a:off x="428596" y="1230296"/>
            <a:ext cx="8229600" cy="4525963"/>
          </a:xfrm>
        </p:spPr>
        <p:txBody>
          <a:bodyPr>
            <a:normAutofit/>
          </a:bodyPr>
          <a:lstStyle/>
          <a:p>
            <a:pPr marL="0" indent="0" defTabSz="450850">
              <a:buNone/>
            </a:pPr>
            <a:r>
              <a:rPr lang="en-GB" sz="2400" dirty="0"/>
              <a:t>We can recover probability distribution of any variable in a joint distribution by integrating (or summing) over the other variable(s). This is called marginalization.</a:t>
            </a:r>
          </a:p>
        </p:txBody>
      </p:sp>
    </p:spTree>
    <p:extLst>
      <p:ext uri="{BB962C8B-B14F-4D97-AF65-F5344CB8AC3E}">
        <p14:creationId xmlns:p14="http://schemas.microsoft.com/office/powerpoint/2010/main" val="21854911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Marginalization Example</a:t>
            </a:r>
          </a:p>
        </p:txBody>
      </p:sp>
      <p:graphicFrame>
        <p:nvGraphicFramePr>
          <p:cNvPr id="5" name="Table 4"/>
          <p:cNvGraphicFramePr>
            <a:graphicFrameLocks noGrp="1"/>
          </p:cNvGraphicFramePr>
          <p:nvPr/>
        </p:nvGraphicFramePr>
        <p:xfrm>
          <a:off x="1046033" y="1652054"/>
          <a:ext cx="5449010" cy="3657600"/>
        </p:xfrm>
        <a:graphic>
          <a:graphicData uri="http://schemas.openxmlformats.org/drawingml/2006/table">
            <a:tbl>
              <a:tblPr firstRow="1" bandRow="1">
                <a:tableStyleId>{2D5ABB26-0587-4C30-8999-92F81FD0307C}</a:tableStyleId>
              </a:tblPr>
              <a:tblGrid>
                <a:gridCol w="1089802">
                  <a:extLst>
                    <a:ext uri="{9D8B030D-6E8A-4147-A177-3AD203B41FA5}">
                      <a16:colId xmlns:a16="http://schemas.microsoft.com/office/drawing/2014/main" val="20000"/>
                    </a:ext>
                  </a:extLst>
                </a:gridCol>
                <a:gridCol w="1089802">
                  <a:extLst>
                    <a:ext uri="{9D8B030D-6E8A-4147-A177-3AD203B41FA5}">
                      <a16:colId xmlns:a16="http://schemas.microsoft.com/office/drawing/2014/main" val="20001"/>
                    </a:ext>
                  </a:extLst>
                </a:gridCol>
                <a:gridCol w="1089802">
                  <a:extLst>
                    <a:ext uri="{9D8B030D-6E8A-4147-A177-3AD203B41FA5}">
                      <a16:colId xmlns:a16="http://schemas.microsoft.com/office/drawing/2014/main" val="20002"/>
                    </a:ext>
                  </a:extLst>
                </a:gridCol>
                <a:gridCol w="1089802">
                  <a:extLst>
                    <a:ext uri="{9D8B030D-6E8A-4147-A177-3AD203B41FA5}">
                      <a16:colId xmlns:a16="http://schemas.microsoft.com/office/drawing/2014/main" val="20003"/>
                    </a:ext>
                  </a:extLst>
                </a:gridCol>
                <a:gridCol w="1089802">
                  <a:extLst>
                    <a:ext uri="{9D8B030D-6E8A-4147-A177-3AD203B41FA5}">
                      <a16:colId xmlns:a16="http://schemas.microsoft.com/office/drawing/2014/main" val="20004"/>
                    </a:ext>
                  </a:extLst>
                </a:gridCol>
              </a:tblGrid>
              <a:tr h="370840">
                <a:tc>
                  <a:txBody>
                    <a:bodyPr/>
                    <a:lstStyle/>
                    <a:p>
                      <a:pPr algn="ctr"/>
                      <a:endParaRPr lang="en-US" sz="3400" dirty="0"/>
                    </a:p>
                  </a:txBody>
                  <a:tcPr/>
                </a:tc>
                <a:tc>
                  <a:txBody>
                    <a:bodyPr/>
                    <a:lstStyle/>
                    <a:p>
                      <a:pPr algn="ctr"/>
                      <a:endParaRPr lang="en-US" sz="3400"/>
                    </a:p>
                  </a:txBody>
                  <a:tcPr/>
                </a:tc>
                <a:tc>
                  <a:txBody>
                    <a:bodyPr/>
                    <a:lstStyle/>
                    <a:p>
                      <a:pPr algn="ctr"/>
                      <a:endParaRPr lang="en-US" sz="3400"/>
                    </a:p>
                  </a:txBody>
                  <a:tcPr/>
                </a:tc>
                <a:tc>
                  <a:txBody>
                    <a:bodyPr/>
                    <a:lstStyle/>
                    <a:p>
                      <a:pPr algn="ctr"/>
                      <a:endParaRPr lang="en-US" sz="3400" dirty="0"/>
                    </a:p>
                  </a:txBody>
                  <a:tcPr/>
                </a:tc>
                <a:tc>
                  <a:txBody>
                    <a:bodyPr/>
                    <a:lstStyle/>
                    <a:p>
                      <a:pPr algn="ctr"/>
                      <a:endParaRPr lang="en-US" sz="3400" dirty="0"/>
                    </a:p>
                  </a:txBody>
                  <a:tcPr/>
                </a:tc>
                <a:extLst>
                  <a:ext uri="{0D108BD9-81ED-4DB2-BD59-A6C34878D82A}">
                    <a16:rowId xmlns:a16="http://schemas.microsoft.com/office/drawing/2014/main" val="10000"/>
                  </a:ext>
                </a:extLst>
              </a:tr>
              <a:tr h="370840">
                <a:tc>
                  <a:txBody>
                    <a:bodyPr/>
                    <a:lstStyle/>
                    <a:p>
                      <a:pPr algn="ctr"/>
                      <a:endParaRPr lang="en-US" sz="3400"/>
                    </a:p>
                  </a:txBody>
                  <a:tcPr/>
                </a:tc>
                <a:tc>
                  <a:txBody>
                    <a:bodyPr/>
                    <a:lstStyle/>
                    <a:p>
                      <a:pPr algn="ctr"/>
                      <a:endParaRPr lang="en-US" sz="3400" dirty="0"/>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3400" dirty="0"/>
                        <a:t>0</a:t>
                      </a:r>
                    </a:p>
                  </a:txBody>
                  <a:tcPr>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ctr"/>
                      <a:r>
                        <a:rPr lang="en-US" sz="3400" dirty="0"/>
                        <a:t>2.5</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endParaRPr lang="en-US" dirty="0"/>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1"/>
                  </a:ext>
                </a:extLst>
              </a:tr>
              <a:tr h="370840">
                <a:tc>
                  <a:txBody>
                    <a:bodyPr/>
                    <a:lstStyle/>
                    <a:p>
                      <a:pPr algn="ctr"/>
                      <a:endParaRPr lang="en-US" sz="3400"/>
                    </a:p>
                  </a:txBody>
                  <a:tcPr/>
                </a:tc>
                <a:tc>
                  <a:txBody>
                    <a:bodyPr/>
                    <a:lstStyle/>
                    <a:p>
                      <a:pPr algn="ctr"/>
                      <a:r>
                        <a:rPr lang="en-US" sz="3400" dirty="0"/>
                        <a:t>-3</a:t>
                      </a:r>
                    </a:p>
                  </a:txBody>
                  <a:tcPr>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ctr"/>
                      <a:r>
                        <a:rPr lang="en-US" sz="3400" dirty="0"/>
                        <a:t>0</a:t>
                      </a:r>
                    </a:p>
                  </a:txBody>
                  <a:tcPr>
                    <a:lnL w="38100" cap="flat" cmpd="sng" algn="ctr">
                      <a:solidFill>
                        <a:scrgbClr r="0" g="0" b="0"/>
                      </a:solidFill>
                      <a:prstDash val="solid"/>
                      <a:round/>
                      <a:headEnd type="none" w="med" len="med"/>
                      <a:tailEnd type="none" w="med" len="med"/>
                    </a:lnL>
                    <a:lnT w="38100" cap="flat" cmpd="sng" algn="ctr">
                      <a:solidFill>
                        <a:scrgbClr r="0" g="0" b="0"/>
                      </a:solidFill>
                      <a:prstDash val="solid"/>
                      <a:round/>
                      <a:headEnd type="none" w="med" len="med"/>
                      <a:tailEnd type="none" w="med" len="med"/>
                    </a:lnT>
                  </a:tcPr>
                </a:tc>
                <a:tc>
                  <a:txBody>
                    <a:bodyPr/>
                    <a:lstStyle/>
                    <a:p>
                      <a:pPr algn="ctr"/>
                      <a:r>
                        <a:rPr lang="en-US" sz="3400" dirty="0"/>
                        <a:t>1/2</a:t>
                      </a:r>
                    </a:p>
                  </a:txBody>
                  <a:tcPr>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endParaRPr lang="en-US"/>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2"/>
                  </a:ext>
                </a:extLst>
              </a:tr>
              <a:tr h="370840">
                <a:tc>
                  <a:txBody>
                    <a:bodyPr/>
                    <a:lstStyle/>
                    <a:p>
                      <a:pPr algn="r"/>
                      <a:r>
                        <a:rPr lang="en-US" sz="3400" dirty="0"/>
                        <a:t>y</a:t>
                      </a:r>
                    </a:p>
                  </a:txBody>
                  <a:tcPr/>
                </a:tc>
                <a:tc>
                  <a:txBody>
                    <a:bodyPr/>
                    <a:lstStyle/>
                    <a:p>
                      <a:pPr algn="ctr"/>
                      <a:r>
                        <a:rPr lang="en-US" sz="3400" dirty="0"/>
                        <a:t>-1</a:t>
                      </a:r>
                    </a:p>
                  </a:txBody>
                  <a:tcPr>
                    <a:lnR w="38100" cap="flat" cmpd="sng" algn="ctr">
                      <a:solidFill>
                        <a:scrgbClr r="0" g="0" b="0"/>
                      </a:solidFill>
                      <a:prstDash val="solid"/>
                      <a:round/>
                      <a:headEnd type="none" w="med" len="med"/>
                      <a:tailEnd type="none" w="med" len="med"/>
                    </a:lnR>
                  </a:tcPr>
                </a:tc>
                <a:tc>
                  <a:txBody>
                    <a:bodyPr/>
                    <a:lstStyle/>
                    <a:p>
                      <a:pPr algn="ctr"/>
                      <a:r>
                        <a:rPr lang="en-US" sz="3400" dirty="0"/>
                        <a:t>1/8</a:t>
                      </a:r>
                    </a:p>
                  </a:txBody>
                  <a:tcPr>
                    <a:lnL w="38100" cap="flat" cmpd="sng" algn="ctr">
                      <a:solidFill>
                        <a:scrgbClr r="0" g="0" b="0"/>
                      </a:solidFill>
                      <a:prstDash val="solid"/>
                      <a:round/>
                      <a:headEnd type="none" w="med" len="med"/>
                      <a:tailEnd type="none" w="med" len="med"/>
                    </a:lnL>
                  </a:tcPr>
                </a:tc>
                <a:tc>
                  <a:txBody>
                    <a:bodyPr/>
                    <a:lstStyle/>
                    <a:p>
                      <a:pPr algn="ctr"/>
                      <a:r>
                        <a:rPr lang="en-US" sz="3400" dirty="0"/>
                        <a:t>1/4</a:t>
                      </a:r>
                    </a:p>
                  </a:txBody>
                  <a:tcPr>
                    <a:lnR w="38100" cap="flat" cmpd="sng" algn="ctr">
                      <a:solidFill>
                        <a:scrgbClr r="0" g="0" b="0"/>
                      </a:solidFill>
                      <a:prstDash val="solid"/>
                      <a:round/>
                      <a:headEnd type="none" w="med" len="med"/>
                      <a:tailEnd type="none" w="med" len="med"/>
                    </a:lnR>
                  </a:tcPr>
                </a:tc>
                <a:tc>
                  <a:txBody>
                    <a:bodyPr/>
                    <a:lstStyle/>
                    <a:p>
                      <a:endParaRPr lang="en-US"/>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3"/>
                  </a:ext>
                </a:extLst>
              </a:tr>
              <a:tr h="370840">
                <a:tc>
                  <a:txBody>
                    <a:bodyPr/>
                    <a:lstStyle/>
                    <a:p>
                      <a:pPr algn="ctr"/>
                      <a:endParaRPr lang="en-US" sz="3400"/>
                    </a:p>
                  </a:txBody>
                  <a:tcPr/>
                </a:tc>
                <a:tc>
                  <a:txBody>
                    <a:bodyPr/>
                    <a:lstStyle/>
                    <a:p>
                      <a:pPr algn="ctr"/>
                      <a:r>
                        <a:rPr lang="en-US" sz="3400" dirty="0"/>
                        <a:t>2</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3400" dirty="0"/>
                        <a:t>1/8</a:t>
                      </a:r>
                    </a:p>
                  </a:txBody>
                  <a:tcPr>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ctr"/>
                      <a:r>
                        <a:rPr lang="en-US" sz="3400" dirty="0"/>
                        <a:t>0</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endParaRPr lang="en-US"/>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4"/>
                  </a:ext>
                </a:extLst>
              </a:tr>
              <a:tr h="370840">
                <a:tc>
                  <a:txBody>
                    <a:bodyPr/>
                    <a:lstStyle/>
                    <a:p>
                      <a:pPr algn="ctr"/>
                      <a:endParaRPr lang="en-US" sz="3400" dirty="0"/>
                    </a:p>
                  </a:txBody>
                  <a:tcPr/>
                </a:tc>
                <a:tc>
                  <a:txBody>
                    <a:bodyPr/>
                    <a:lstStyle/>
                    <a:p>
                      <a:endParaRPr lang="en-US" dirty="0"/>
                    </a:p>
                  </a:txBody>
                  <a:tcPr>
                    <a:lnT w="38100" cap="flat" cmpd="sng" algn="ctr">
                      <a:solidFill>
                        <a:scrgbClr r="0" g="0" b="0"/>
                      </a:solidFill>
                      <a:prstDash val="solid"/>
                      <a:round/>
                      <a:headEnd type="none" w="med" len="med"/>
                      <a:tailEnd type="none" w="med" len="med"/>
                    </a:lnT>
                  </a:tcPr>
                </a:tc>
                <a:tc>
                  <a:txBody>
                    <a:bodyPr/>
                    <a:lstStyle/>
                    <a:p>
                      <a:endParaRPr lang="en-US"/>
                    </a:p>
                  </a:txBody>
                  <a:tcPr>
                    <a:lnT w="38100" cap="flat" cmpd="sng" algn="ctr">
                      <a:solidFill>
                        <a:scrgbClr r="0" g="0" b="0"/>
                      </a:solidFill>
                      <a:prstDash val="solid"/>
                      <a:round/>
                      <a:headEnd type="none" w="med" len="med"/>
                      <a:tailEnd type="none" w="med" len="med"/>
                    </a:lnT>
                  </a:tcPr>
                </a:tc>
                <a:tc>
                  <a:txBody>
                    <a:bodyPr/>
                    <a:lstStyle/>
                    <a:p>
                      <a:endParaRPr lang="en-US" dirty="0"/>
                    </a:p>
                  </a:txBody>
                  <a:tcPr>
                    <a:lnT w="38100" cap="flat" cmpd="sng" algn="ctr">
                      <a:solidFill>
                        <a:scrgbClr r="0" g="0" b="0"/>
                      </a:solidFill>
                      <a:prstDash val="solid"/>
                      <a:round/>
                      <a:headEnd type="none" w="med" len="med"/>
                      <a:tailEnd type="none" w="med" len="med"/>
                    </a:lnT>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6" name="TextBox 5"/>
          <p:cNvSpPr txBox="1"/>
          <p:nvPr/>
        </p:nvSpPr>
        <p:spPr>
          <a:xfrm>
            <a:off x="479753" y="1630409"/>
            <a:ext cx="1271727" cy="615553"/>
          </a:xfrm>
          <a:prstGeom prst="rect">
            <a:avLst/>
          </a:prstGeom>
          <a:noFill/>
        </p:spPr>
        <p:txBody>
          <a:bodyPr wrap="none" rtlCol="0">
            <a:spAutoFit/>
          </a:bodyPr>
          <a:lstStyle/>
          <a:p>
            <a:r>
              <a:rPr lang="en-US" sz="3400" dirty="0"/>
              <a:t>p(x, y)</a:t>
            </a:r>
          </a:p>
        </p:txBody>
      </p:sp>
      <p:sp>
        <p:nvSpPr>
          <p:cNvPr id="13" name="TextBox 12"/>
          <p:cNvSpPr txBox="1"/>
          <p:nvPr/>
        </p:nvSpPr>
        <p:spPr>
          <a:xfrm>
            <a:off x="4118031" y="1643873"/>
            <a:ext cx="373507" cy="615553"/>
          </a:xfrm>
          <a:prstGeom prst="rect">
            <a:avLst/>
          </a:prstGeom>
          <a:noFill/>
        </p:spPr>
        <p:txBody>
          <a:bodyPr wrap="none" rtlCol="0">
            <a:spAutoFit/>
          </a:bodyPr>
          <a:lstStyle/>
          <a:p>
            <a:r>
              <a:rPr lang="en-US" sz="3400" dirty="0"/>
              <a:t>x</a:t>
            </a:r>
          </a:p>
        </p:txBody>
      </p:sp>
    </p:spTree>
    <p:extLst>
      <p:ext uri="{BB962C8B-B14F-4D97-AF65-F5344CB8AC3E}">
        <p14:creationId xmlns:p14="http://schemas.microsoft.com/office/powerpoint/2010/main" val="21680344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Marginalization Example</a:t>
            </a:r>
          </a:p>
        </p:txBody>
      </p:sp>
      <p:graphicFrame>
        <p:nvGraphicFramePr>
          <p:cNvPr id="7" name="Table 6"/>
          <p:cNvGraphicFramePr>
            <a:graphicFrameLocks noGrp="1"/>
          </p:cNvGraphicFramePr>
          <p:nvPr/>
        </p:nvGraphicFramePr>
        <p:xfrm>
          <a:off x="1046033" y="1652054"/>
          <a:ext cx="5449010" cy="3657600"/>
        </p:xfrm>
        <a:graphic>
          <a:graphicData uri="http://schemas.openxmlformats.org/drawingml/2006/table">
            <a:tbl>
              <a:tblPr firstRow="1" bandRow="1">
                <a:tableStyleId>{2D5ABB26-0587-4C30-8999-92F81FD0307C}</a:tableStyleId>
              </a:tblPr>
              <a:tblGrid>
                <a:gridCol w="1089802">
                  <a:extLst>
                    <a:ext uri="{9D8B030D-6E8A-4147-A177-3AD203B41FA5}">
                      <a16:colId xmlns:a16="http://schemas.microsoft.com/office/drawing/2014/main" val="20000"/>
                    </a:ext>
                  </a:extLst>
                </a:gridCol>
                <a:gridCol w="1089802">
                  <a:extLst>
                    <a:ext uri="{9D8B030D-6E8A-4147-A177-3AD203B41FA5}">
                      <a16:colId xmlns:a16="http://schemas.microsoft.com/office/drawing/2014/main" val="20001"/>
                    </a:ext>
                  </a:extLst>
                </a:gridCol>
                <a:gridCol w="1089802">
                  <a:extLst>
                    <a:ext uri="{9D8B030D-6E8A-4147-A177-3AD203B41FA5}">
                      <a16:colId xmlns:a16="http://schemas.microsoft.com/office/drawing/2014/main" val="20002"/>
                    </a:ext>
                  </a:extLst>
                </a:gridCol>
                <a:gridCol w="1089802">
                  <a:extLst>
                    <a:ext uri="{9D8B030D-6E8A-4147-A177-3AD203B41FA5}">
                      <a16:colId xmlns:a16="http://schemas.microsoft.com/office/drawing/2014/main" val="20003"/>
                    </a:ext>
                  </a:extLst>
                </a:gridCol>
                <a:gridCol w="1089802">
                  <a:extLst>
                    <a:ext uri="{9D8B030D-6E8A-4147-A177-3AD203B41FA5}">
                      <a16:colId xmlns:a16="http://schemas.microsoft.com/office/drawing/2014/main" val="20004"/>
                    </a:ext>
                  </a:extLst>
                </a:gridCol>
              </a:tblGrid>
              <a:tr h="370840">
                <a:tc>
                  <a:txBody>
                    <a:bodyPr/>
                    <a:lstStyle/>
                    <a:p>
                      <a:pPr algn="ctr"/>
                      <a:endParaRPr lang="en-US" sz="3400" dirty="0"/>
                    </a:p>
                  </a:txBody>
                  <a:tcPr/>
                </a:tc>
                <a:tc>
                  <a:txBody>
                    <a:bodyPr/>
                    <a:lstStyle/>
                    <a:p>
                      <a:pPr algn="ctr"/>
                      <a:endParaRPr lang="en-US" sz="3400"/>
                    </a:p>
                  </a:txBody>
                  <a:tcPr/>
                </a:tc>
                <a:tc>
                  <a:txBody>
                    <a:bodyPr/>
                    <a:lstStyle/>
                    <a:p>
                      <a:pPr algn="ctr"/>
                      <a:endParaRPr lang="en-US" sz="3400"/>
                    </a:p>
                  </a:txBody>
                  <a:tcPr/>
                </a:tc>
                <a:tc>
                  <a:txBody>
                    <a:bodyPr/>
                    <a:lstStyle/>
                    <a:p>
                      <a:pPr algn="ctr"/>
                      <a:endParaRPr lang="en-US" sz="3400" dirty="0"/>
                    </a:p>
                  </a:txBody>
                  <a:tcPr/>
                </a:tc>
                <a:tc>
                  <a:txBody>
                    <a:bodyPr/>
                    <a:lstStyle/>
                    <a:p>
                      <a:pPr algn="ctr"/>
                      <a:endParaRPr lang="en-US" sz="3400" dirty="0"/>
                    </a:p>
                  </a:txBody>
                  <a:tcPr/>
                </a:tc>
                <a:extLst>
                  <a:ext uri="{0D108BD9-81ED-4DB2-BD59-A6C34878D82A}">
                    <a16:rowId xmlns:a16="http://schemas.microsoft.com/office/drawing/2014/main" val="10000"/>
                  </a:ext>
                </a:extLst>
              </a:tr>
              <a:tr h="370840">
                <a:tc>
                  <a:txBody>
                    <a:bodyPr/>
                    <a:lstStyle/>
                    <a:p>
                      <a:pPr algn="ctr"/>
                      <a:endParaRPr lang="en-US" sz="3400"/>
                    </a:p>
                  </a:txBody>
                  <a:tcPr/>
                </a:tc>
                <a:tc>
                  <a:txBody>
                    <a:bodyPr/>
                    <a:lstStyle/>
                    <a:p>
                      <a:pPr algn="ctr"/>
                      <a:endParaRPr lang="en-US" sz="3400" dirty="0"/>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3400" dirty="0"/>
                        <a:t>0</a:t>
                      </a:r>
                    </a:p>
                  </a:txBody>
                  <a:tcPr>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ctr"/>
                      <a:r>
                        <a:rPr lang="en-US" sz="3400" dirty="0"/>
                        <a:t>2.5</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3400" dirty="0"/>
                        <a:t>p(y)?</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1"/>
                  </a:ext>
                </a:extLst>
              </a:tr>
              <a:tr h="370840">
                <a:tc>
                  <a:txBody>
                    <a:bodyPr/>
                    <a:lstStyle/>
                    <a:p>
                      <a:pPr algn="ctr"/>
                      <a:endParaRPr lang="en-US" sz="3400"/>
                    </a:p>
                  </a:txBody>
                  <a:tcPr/>
                </a:tc>
                <a:tc>
                  <a:txBody>
                    <a:bodyPr/>
                    <a:lstStyle/>
                    <a:p>
                      <a:pPr algn="ctr"/>
                      <a:r>
                        <a:rPr lang="en-US" sz="3400" dirty="0"/>
                        <a:t>-3</a:t>
                      </a:r>
                    </a:p>
                  </a:txBody>
                  <a:tcPr>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ctr"/>
                      <a:r>
                        <a:rPr lang="en-US" sz="3400" dirty="0"/>
                        <a:t>0</a:t>
                      </a:r>
                    </a:p>
                  </a:txBody>
                  <a:tcPr>
                    <a:lnL w="38100" cap="flat" cmpd="sng" algn="ctr">
                      <a:solidFill>
                        <a:scrgbClr r="0" g="0" b="0"/>
                      </a:solidFill>
                      <a:prstDash val="solid"/>
                      <a:round/>
                      <a:headEnd type="none" w="med" len="med"/>
                      <a:tailEnd type="none" w="med" len="med"/>
                    </a:lnL>
                    <a:lnT w="38100" cap="flat" cmpd="sng" algn="ctr">
                      <a:solidFill>
                        <a:scrgbClr r="0" g="0" b="0"/>
                      </a:solidFill>
                      <a:prstDash val="solid"/>
                      <a:round/>
                      <a:headEnd type="none" w="med" len="med"/>
                      <a:tailEnd type="none" w="med" len="med"/>
                    </a:lnT>
                  </a:tcPr>
                </a:tc>
                <a:tc>
                  <a:txBody>
                    <a:bodyPr/>
                    <a:lstStyle/>
                    <a:p>
                      <a:pPr algn="ctr"/>
                      <a:r>
                        <a:rPr lang="en-US" sz="3400" dirty="0"/>
                        <a:t>1/2</a:t>
                      </a:r>
                    </a:p>
                  </a:txBody>
                  <a:tcPr>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ctr"/>
                      <a:endParaRPr lang="en-US" sz="3400" dirty="0"/>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2"/>
                  </a:ext>
                </a:extLst>
              </a:tr>
              <a:tr h="370840">
                <a:tc>
                  <a:txBody>
                    <a:bodyPr/>
                    <a:lstStyle/>
                    <a:p>
                      <a:pPr algn="r"/>
                      <a:r>
                        <a:rPr lang="en-US" sz="3400" dirty="0"/>
                        <a:t>y</a:t>
                      </a:r>
                    </a:p>
                  </a:txBody>
                  <a:tcPr/>
                </a:tc>
                <a:tc>
                  <a:txBody>
                    <a:bodyPr/>
                    <a:lstStyle/>
                    <a:p>
                      <a:pPr algn="ctr"/>
                      <a:r>
                        <a:rPr lang="en-US" sz="3400" dirty="0"/>
                        <a:t>-1</a:t>
                      </a:r>
                    </a:p>
                  </a:txBody>
                  <a:tcPr>
                    <a:lnR w="38100" cap="flat" cmpd="sng" algn="ctr">
                      <a:solidFill>
                        <a:scrgbClr r="0" g="0" b="0"/>
                      </a:solidFill>
                      <a:prstDash val="solid"/>
                      <a:round/>
                      <a:headEnd type="none" w="med" len="med"/>
                      <a:tailEnd type="none" w="med" len="med"/>
                    </a:lnR>
                  </a:tcPr>
                </a:tc>
                <a:tc>
                  <a:txBody>
                    <a:bodyPr/>
                    <a:lstStyle/>
                    <a:p>
                      <a:pPr algn="ctr"/>
                      <a:r>
                        <a:rPr lang="en-US" sz="3400" dirty="0"/>
                        <a:t>1/8</a:t>
                      </a:r>
                    </a:p>
                  </a:txBody>
                  <a:tcPr>
                    <a:lnL w="38100" cap="flat" cmpd="sng" algn="ctr">
                      <a:solidFill>
                        <a:scrgbClr r="0" g="0" b="0"/>
                      </a:solidFill>
                      <a:prstDash val="solid"/>
                      <a:round/>
                      <a:headEnd type="none" w="med" len="med"/>
                      <a:tailEnd type="none" w="med" len="med"/>
                    </a:lnL>
                  </a:tcPr>
                </a:tc>
                <a:tc>
                  <a:txBody>
                    <a:bodyPr/>
                    <a:lstStyle/>
                    <a:p>
                      <a:pPr algn="ctr"/>
                      <a:r>
                        <a:rPr lang="en-US" sz="3400" dirty="0"/>
                        <a:t>1/4</a:t>
                      </a:r>
                    </a:p>
                  </a:txBody>
                  <a:tcPr>
                    <a:lnR w="38100" cap="flat" cmpd="sng" algn="ctr">
                      <a:solidFill>
                        <a:scrgbClr r="0" g="0" b="0"/>
                      </a:solidFill>
                      <a:prstDash val="solid"/>
                      <a:round/>
                      <a:headEnd type="none" w="med" len="med"/>
                      <a:tailEnd type="none" w="med" len="med"/>
                    </a:lnR>
                  </a:tcPr>
                </a:tc>
                <a:tc>
                  <a:txBody>
                    <a:bodyPr/>
                    <a:lstStyle/>
                    <a:p>
                      <a:pPr algn="ctr"/>
                      <a:endParaRPr lang="en-US" sz="3400" dirty="0"/>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3"/>
                  </a:ext>
                </a:extLst>
              </a:tr>
              <a:tr h="370840">
                <a:tc>
                  <a:txBody>
                    <a:bodyPr/>
                    <a:lstStyle/>
                    <a:p>
                      <a:pPr algn="ctr"/>
                      <a:endParaRPr lang="en-US" sz="3400"/>
                    </a:p>
                  </a:txBody>
                  <a:tcPr/>
                </a:tc>
                <a:tc>
                  <a:txBody>
                    <a:bodyPr/>
                    <a:lstStyle/>
                    <a:p>
                      <a:pPr algn="ctr"/>
                      <a:r>
                        <a:rPr lang="en-US" sz="3400" dirty="0"/>
                        <a:t>2</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3400" dirty="0"/>
                        <a:t>1/8</a:t>
                      </a:r>
                    </a:p>
                  </a:txBody>
                  <a:tcPr>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ctr"/>
                      <a:r>
                        <a:rPr lang="en-US" sz="3400" dirty="0"/>
                        <a:t>0</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endParaRPr lang="en-US" sz="3400" dirty="0"/>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4"/>
                  </a:ext>
                </a:extLst>
              </a:tr>
              <a:tr h="370840">
                <a:tc>
                  <a:txBody>
                    <a:bodyPr/>
                    <a:lstStyle/>
                    <a:p>
                      <a:pPr algn="ctr"/>
                      <a:endParaRPr lang="en-US" sz="34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400" dirty="0"/>
                        <a:t>p(x)?</a:t>
                      </a:r>
                    </a:p>
                  </a:txBody>
                  <a:tcPr>
                    <a:lnT w="38100" cap="flat" cmpd="sng" algn="ctr">
                      <a:solidFill>
                        <a:scrgbClr r="0" g="0" b="0"/>
                      </a:solidFill>
                      <a:prstDash val="solid"/>
                      <a:round/>
                      <a:headEnd type="none" w="med" len="med"/>
                      <a:tailEnd type="none" w="med" len="med"/>
                    </a:lnT>
                  </a:tcPr>
                </a:tc>
                <a:tc>
                  <a:txBody>
                    <a:bodyPr/>
                    <a:lstStyle/>
                    <a:p>
                      <a:pPr algn="ctr"/>
                      <a:endParaRPr lang="en-US" sz="3400" dirty="0"/>
                    </a:p>
                  </a:txBody>
                  <a:tcPr>
                    <a:lnT w="38100" cap="flat" cmpd="sng" algn="ctr">
                      <a:solidFill>
                        <a:scrgbClr r="0" g="0" b="0"/>
                      </a:solidFill>
                      <a:prstDash val="solid"/>
                      <a:round/>
                      <a:headEnd type="none" w="med" len="med"/>
                      <a:tailEnd type="none" w="med" len="med"/>
                    </a:lnT>
                  </a:tcPr>
                </a:tc>
                <a:tc>
                  <a:txBody>
                    <a:bodyPr/>
                    <a:lstStyle/>
                    <a:p>
                      <a:pPr algn="ctr"/>
                      <a:endParaRPr lang="en-US" sz="3400" dirty="0"/>
                    </a:p>
                  </a:txBody>
                  <a:tcPr>
                    <a:lnT w="38100" cap="flat" cmpd="sng" algn="ctr">
                      <a:solidFill>
                        <a:scrgbClr r="0" g="0" b="0"/>
                      </a:solidFill>
                      <a:prstDash val="solid"/>
                      <a:round/>
                      <a:headEnd type="none" w="med" len="med"/>
                      <a:tailEnd type="none" w="med" len="med"/>
                    </a:lnT>
                  </a:tcPr>
                </a:tc>
                <a:tc>
                  <a:txBody>
                    <a:bodyPr/>
                    <a:lstStyle/>
                    <a:p>
                      <a:pPr algn="ctr"/>
                      <a:endParaRPr lang="en-US" sz="3400" dirty="0"/>
                    </a:p>
                  </a:txBody>
                  <a:tcPr/>
                </a:tc>
                <a:extLst>
                  <a:ext uri="{0D108BD9-81ED-4DB2-BD59-A6C34878D82A}">
                    <a16:rowId xmlns:a16="http://schemas.microsoft.com/office/drawing/2014/main" val="10005"/>
                  </a:ext>
                </a:extLst>
              </a:tr>
            </a:tbl>
          </a:graphicData>
        </a:graphic>
      </p:graphicFrame>
      <p:sp>
        <p:nvSpPr>
          <p:cNvPr id="8" name="TextBox 7"/>
          <p:cNvSpPr txBox="1"/>
          <p:nvPr/>
        </p:nvSpPr>
        <p:spPr>
          <a:xfrm>
            <a:off x="479753" y="1630409"/>
            <a:ext cx="1271727" cy="615553"/>
          </a:xfrm>
          <a:prstGeom prst="rect">
            <a:avLst/>
          </a:prstGeom>
          <a:noFill/>
        </p:spPr>
        <p:txBody>
          <a:bodyPr wrap="none" rtlCol="0">
            <a:spAutoFit/>
          </a:bodyPr>
          <a:lstStyle/>
          <a:p>
            <a:r>
              <a:rPr lang="en-US" sz="3400" dirty="0"/>
              <a:t>p(x, y)</a:t>
            </a:r>
          </a:p>
        </p:txBody>
      </p:sp>
      <p:pic>
        <p:nvPicPr>
          <p:cNvPr id="9" name="Picture 8" descr="latex-image-1.pdf"/>
          <p:cNvPicPr>
            <a:picLocks noChangeAspect="1"/>
          </p:cNvPicPr>
          <p:nvPr/>
        </p:nvPicPr>
        <p:blipFill rotWithShape="1">
          <a:blip r:embed="rId3">
            <a:extLst>
              <a:ext uri="{28A0092B-C50C-407E-A947-70E740481C1C}">
                <a14:useLocalDpi xmlns:a14="http://schemas.microsoft.com/office/drawing/2010/main" val="0"/>
              </a:ext>
            </a:extLst>
          </a:blip>
          <a:srcRect b="49572"/>
          <a:stretch/>
        </p:blipFill>
        <p:spPr>
          <a:xfrm>
            <a:off x="265845" y="5716451"/>
            <a:ext cx="2727249" cy="900000"/>
          </a:xfrm>
          <a:prstGeom prst="rect">
            <a:avLst/>
          </a:prstGeom>
        </p:spPr>
      </p:pic>
      <p:pic>
        <p:nvPicPr>
          <p:cNvPr id="10" name="Picture 9" descr="latex-image-1.pdf"/>
          <p:cNvPicPr>
            <a:picLocks noChangeAspect="1"/>
          </p:cNvPicPr>
          <p:nvPr/>
        </p:nvPicPr>
        <p:blipFill rotWithShape="1">
          <a:blip r:embed="rId3">
            <a:extLst>
              <a:ext uri="{28A0092B-C50C-407E-A947-70E740481C1C}">
                <a14:useLocalDpi xmlns:a14="http://schemas.microsoft.com/office/drawing/2010/main" val="0"/>
              </a:ext>
            </a:extLst>
          </a:blip>
          <a:srcRect t="47879"/>
          <a:stretch/>
        </p:blipFill>
        <p:spPr>
          <a:xfrm>
            <a:off x="6006366" y="1184659"/>
            <a:ext cx="2638654" cy="900000"/>
          </a:xfrm>
          <a:prstGeom prst="rect">
            <a:avLst/>
          </a:prstGeom>
        </p:spPr>
      </p:pic>
      <p:cxnSp>
        <p:nvCxnSpPr>
          <p:cNvPr id="14" name="Straight Arrow Connector 13"/>
          <p:cNvCxnSpPr/>
          <p:nvPr/>
        </p:nvCxnSpPr>
        <p:spPr>
          <a:xfrm flipH="1">
            <a:off x="6535212" y="1910709"/>
            <a:ext cx="287837" cy="40283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1664500" y="5166332"/>
            <a:ext cx="457867" cy="43487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4118031" y="1643873"/>
            <a:ext cx="373507" cy="615553"/>
          </a:xfrm>
          <a:prstGeom prst="rect">
            <a:avLst/>
          </a:prstGeom>
          <a:noFill/>
        </p:spPr>
        <p:txBody>
          <a:bodyPr wrap="none" rtlCol="0">
            <a:spAutoFit/>
          </a:bodyPr>
          <a:lstStyle/>
          <a:p>
            <a:r>
              <a:rPr lang="en-US" sz="3400" dirty="0"/>
              <a:t>x</a:t>
            </a:r>
          </a:p>
        </p:txBody>
      </p:sp>
    </p:spTree>
    <p:extLst>
      <p:ext uri="{BB962C8B-B14F-4D97-AF65-F5344CB8AC3E}">
        <p14:creationId xmlns:p14="http://schemas.microsoft.com/office/powerpoint/2010/main" val="399910207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Marginalization Example</a:t>
            </a:r>
          </a:p>
        </p:txBody>
      </p:sp>
      <p:graphicFrame>
        <p:nvGraphicFramePr>
          <p:cNvPr id="9" name="Table 8"/>
          <p:cNvGraphicFramePr>
            <a:graphicFrameLocks noGrp="1"/>
          </p:cNvGraphicFramePr>
          <p:nvPr/>
        </p:nvGraphicFramePr>
        <p:xfrm>
          <a:off x="1046033" y="1652054"/>
          <a:ext cx="5449010" cy="3657600"/>
        </p:xfrm>
        <a:graphic>
          <a:graphicData uri="http://schemas.openxmlformats.org/drawingml/2006/table">
            <a:tbl>
              <a:tblPr firstRow="1" bandRow="1">
                <a:tableStyleId>{2D5ABB26-0587-4C30-8999-92F81FD0307C}</a:tableStyleId>
              </a:tblPr>
              <a:tblGrid>
                <a:gridCol w="1089802">
                  <a:extLst>
                    <a:ext uri="{9D8B030D-6E8A-4147-A177-3AD203B41FA5}">
                      <a16:colId xmlns:a16="http://schemas.microsoft.com/office/drawing/2014/main" val="20000"/>
                    </a:ext>
                  </a:extLst>
                </a:gridCol>
                <a:gridCol w="1089802">
                  <a:extLst>
                    <a:ext uri="{9D8B030D-6E8A-4147-A177-3AD203B41FA5}">
                      <a16:colId xmlns:a16="http://schemas.microsoft.com/office/drawing/2014/main" val="20001"/>
                    </a:ext>
                  </a:extLst>
                </a:gridCol>
                <a:gridCol w="1089802">
                  <a:extLst>
                    <a:ext uri="{9D8B030D-6E8A-4147-A177-3AD203B41FA5}">
                      <a16:colId xmlns:a16="http://schemas.microsoft.com/office/drawing/2014/main" val="20002"/>
                    </a:ext>
                  </a:extLst>
                </a:gridCol>
                <a:gridCol w="1089802">
                  <a:extLst>
                    <a:ext uri="{9D8B030D-6E8A-4147-A177-3AD203B41FA5}">
                      <a16:colId xmlns:a16="http://schemas.microsoft.com/office/drawing/2014/main" val="20003"/>
                    </a:ext>
                  </a:extLst>
                </a:gridCol>
                <a:gridCol w="1089802">
                  <a:extLst>
                    <a:ext uri="{9D8B030D-6E8A-4147-A177-3AD203B41FA5}">
                      <a16:colId xmlns:a16="http://schemas.microsoft.com/office/drawing/2014/main" val="20004"/>
                    </a:ext>
                  </a:extLst>
                </a:gridCol>
              </a:tblGrid>
              <a:tr h="370840">
                <a:tc>
                  <a:txBody>
                    <a:bodyPr/>
                    <a:lstStyle/>
                    <a:p>
                      <a:pPr algn="ctr"/>
                      <a:endParaRPr lang="en-US" sz="3400" dirty="0"/>
                    </a:p>
                  </a:txBody>
                  <a:tcPr/>
                </a:tc>
                <a:tc>
                  <a:txBody>
                    <a:bodyPr/>
                    <a:lstStyle/>
                    <a:p>
                      <a:pPr algn="ctr"/>
                      <a:endParaRPr lang="en-US" sz="3400"/>
                    </a:p>
                  </a:txBody>
                  <a:tcPr/>
                </a:tc>
                <a:tc>
                  <a:txBody>
                    <a:bodyPr/>
                    <a:lstStyle/>
                    <a:p>
                      <a:pPr algn="ctr"/>
                      <a:endParaRPr lang="en-US" sz="3400"/>
                    </a:p>
                  </a:txBody>
                  <a:tcPr/>
                </a:tc>
                <a:tc>
                  <a:txBody>
                    <a:bodyPr/>
                    <a:lstStyle/>
                    <a:p>
                      <a:pPr algn="ctr"/>
                      <a:endParaRPr lang="en-US" sz="3400" dirty="0"/>
                    </a:p>
                  </a:txBody>
                  <a:tcPr/>
                </a:tc>
                <a:tc>
                  <a:txBody>
                    <a:bodyPr/>
                    <a:lstStyle/>
                    <a:p>
                      <a:pPr algn="ctr"/>
                      <a:endParaRPr lang="en-US" sz="3400" dirty="0"/>
                    </a:p>
                  </a:txBody>
                  <a:tcPr/>
                </a:tc>
                <a:extLst>
                  <a:ext uri="{0D108BD9-81ED-4DB2-BD59-A6C34878D82A}">
                    <a16:rowId xmlns:a16="http://schemas.microsoft.com/office/drawing/2014/main" val="10000"/>
                  </a:ext>
                </a:extLst>
              </a:tr>
              <a:tr h="370840">
                <a:tc>
                  <a:txBody>
                    <a:bodyPr/>
                    <a:lstStyle/>
                    <a:p>
                      <a:pPr algn="ctr"/>
                      <a:endParaRPr lang="en-US" sz="3400"/>
                    </a:p>
                  </a:txBody>
                  <a:tcPr/>
                </a:tc>
                <a:tc>
                  <a:txBody>
                    <a:bodyPr/>
                    <a:lstStyle/>
                    <a:p>
                      <a:pPr algn="ctr"/>
                      <a:endParaRPr lang="en-US" sz="3400" dirty="0"/>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3400" dirty="0"/>
                        <a:t>0</a:t>
                      </a:r>
                    </a:p>
                  </a:txBody>
                  <a:tcPr>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ctr"/>
                      <a:r>
                        <a:rPr lang="en-US" sz="3400" dirty="0"/>
                        <a:t>2.5</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3400" dirty="0"/>
                        <a:t>p(y)?</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1"/>
                  </a:ext>
                </a:extLst>
              </a:tr>
              <a:tr h="370840">
                <a:tc>
                  <a:txBody>
                    <a:bodyPr/>
                    <a:lstStyle/>
                    <a:p>
                      <a:pPr algn="ctr"/>
                      <a:endParaRPr lang="en-US" sz="3400"/>
                    </a:p>
                  </a:txBody>
                  <a:tcPr/>
                </a:tc>
                <a:tc>
                  <a:txBody>
                    <a:bodyPr/>
                    <a:lstStyle/>
                    <a:p>
                      <a:pPr algn="ctr"/>
                      <a:r>
                        <a:rPr lang="en-US" sz="3400" dirty="0"/>
                        <a:t>-3</a:t>
                      </a:r>
                    </a:p>
                  </a:txBody>
                  <a:tcPr>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ctr"/>
                      <a:r>
                        <a:rPr lang="en-US" sz="3400" dirty="0"/>
                        <a:t>0</a:t>
                      </a:r>
                    </a:p>
                  </a:txBody>
                  <a:tcPr>
                    <a:lnL w="38100" cap="flat" cmpd="sng" algn="ctr">
                      <a:solidFill>
                        <a:scrgbClr r="0" g="0" b="0"/>
                      </a:solidFill>
                      <a:prstDash val="solid"/>
                      <a:round/>
                      <a:headEnd type="none" w="med" len="med"/>
                      <a:tailEnd type="none" w="med" len="med"/>
                    </a:lnL>
                    <a:lnT w="38100" cap="flat" cmpd="sng" algn="ctr">
                      <a:solidFill>
                        <a:scrgbClr r="0" g="0" b="0"/>
                      </a:solidFill>
                      <a:prstDash val="solid"/>
                      <a:round/>
                      <a:headEnd type="none" w="med" len="med"/>
                      <a:tailEnd type="none" w="med" len="med"/>
                    </a:lnT>
                  </a:tcPr>
                </a:tc>
                <a:tc>
                  <a:txBody>
                    <a:bodyPr/>
                    <a:lstStyle/>
                    <a:p>
                      <a:pPr algn="ctr"/>
                      <a:r>
                        <a:rPr lang="en-US" sz="3400" dirty="0"/>
                        <a:t>1/2</a:t>
                      </a:r>
                    </a:p>
                  </a:txBody>
                  <a:tcPr>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ctr"/>
                      <a:endParaRPr lang="en-US" sz="3400" dirty="0"/>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2"/>
                  </a:ext>
                </a:extLst>
              </a:tr>
              <a:tr h="370840">
                <a:tc>
                  <a:txBody>
                    <a:bodyPr/>
                    <a:lstStyle/>
                    <a:p>
                      <a:pPr algn="r"/>
                      <a:r>
                        <a:rPr lang="en-US" sz="3400" dirty="0"/>
                        <a:t>y</a:t>
                      </a:r>
                    </a:p>
                  </a:txBody>
                  <a:tcPr/>
                </a:tc>
                <a:tc>
                  <a:txBody>
                    <a:bodyPr/>
                    <a:lstStyle/>
                    <a:p>
                      <a:pPr algn="ctr"/>
                      <a:r>
                        <a:rPr lang="en-US" sz="3400" dirty="0"/>
                        <a:t>-1</a:t>
                      </a:r>
                    </a:p>
                  </a:txBody>
                  <a:tcPr>
                    <a:lnR w="38100" cap="flat" cmpd="sng" algn="ctr">
                      <a:solidFill>
                        <a:scrgbClr r="0" g="0" b="0"/>
                      </a:solidFill>
                      <a:prstDash val="solid"/>
                      <a:round/>
                      <a:headEnd type="none" w="med" len="med"/>
                      <a:tailEnd type="none" w="med" len="med"/>
                    </a:lnR>
                  </a:tcPr>
                </a:tc>
                <a:tc>
                  <a:txBody>
                    <a:bodyPr/>
                    <a:lstStyle/>
                    <a:p>
                      <a:pPr algn="ctr"/>
                      <a:r>
                        <a:rPr lang="en-US" sz="3400" dirty="0"/>
                        <a:t>1/8</a:t>
                      </a:r>
                    </a:p>
                  </a:txBody>
                  <a:tcPr>
                    <a:lnL w="38100" cap="flat" cmpd="sng" algn="ctr">
                      <a:solidFill>
                        <a:scrgbClr r="0" g="0" b="0"/>
                      </a:solidFill>
                      <a:prstDash val="solid"/>
                      <a:round/>
                      <a:headEnd type="none" w="med" len="med"/>
                      <a:tailEnd type="none" w="med" len="med"/>
                    </a:lnL>
                  </a:tcPr>
                </a:tc>
                <a:tc>
                  <a:txBody>
                    <a:bodyPr/>
                    <a:lstStyle/>
                    <a:p>
                      <a:pPr algn="ctr"/>
                      <a:r>
                        <a:rPr lang="en-US" sz="3400" dirty="0"/>
                        <a:t>1/4</a:t>
                      </a:r>
                    </a:p>
                  </a:txBody>
                  <a:tcPr>
                    <a:lnR w="38100" cap="flat" cmpd="sng" algn="ctr">
                      <a:solidFill>
                        <a:scrgbClr r="0" g="0" b="0"/>
                      </a:solidFill>
                      <a:prstDash val="solid"/>
                      <a:round/>
                      <a:headEnd type="none" w="med" len="med"/>
                      <a:tailEnd type="none" w="med" len="med"/>
                    </a:lnR>
                  </a:tcPr>
                </a:tc>
                <a:tc>
                  <a:txBody>
                    <a:bodyPr/>
                    <a:lstStyle/>
                    <a:p>
                      <a:pPr algn="ctr"/>
                      <a:endParaRPr lang="en-US" sz="3400" dirty="0"/>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3"/>
                  </a:ext>
                </a:extLst>
              </a:tr>
              <a:tr h="370840">
                <a:tc>
                  <a:txBody>
                    <a:bodyPr/>
                    <a:lstStyle/>
                    <a:p>
                      <a:pPr algn="ctr"/>
                      <a:endParaRPr lang="en-US" sz="3400"/>
                    </a:p>
                  </a:txBody>
                  <a:tcPr/>
                </a:tc>
                <a:tc>
                  <a:txBody>
                    <a:bodyPr/>
                    <a:lstStyle/>
                    <a:p>
                      <a:pPr algn="ctr"/>
                      <a:r>
                        <a:rPr lang="en-US" sz="3400" dirty="0"/>
                        <a:t>2</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3400" dirty="0"/>
                        <a:t>1/8</a:t>
                      </a:r>
                    </a:p>
                  </a:txBody>
                  <a:tcPr>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ctr"/>
                      <a:r>
                        <a:rPr lang="en-US" sz="3400" dirty="0"/>
                        <a:t>0</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endParaRPr lang="en-US" sz="3400" dirty="0"/>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4"/>
                  </a:ext>
                </a:extLst>
              </a:tr>
              <a:tr h="370840">
                <a:tc>
                  <a:txBody>
                    <a:bodyPr/>
                    <a:lstStyle/>
                    <a:p>
                      <a:pPr algn="ctr"/>
                      <a:endParaRPr lang="en-US" sz="34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400" dirty="0"/>
                        <a:t>p(x)?</a:t>
                      </a:r>
                    </a:p>
                  </a:txBody>
                  <a:tcPr>
                    <a:lnT w="38100" cap="flat" cmpd="sng" algn="ctr">
                      <a:solidFill>
                        <a:scrgbClr r="0" g="0" b="0"/>
                      </a:solidFill>
                      <a:prstDash val="solid"/>
                      <a:round/>
                      <a:headEnd type="none" w="med" len="med"/>
                      <a:tailEnd type="none" w="med" len="med"/>
                    </a:lnT>
                  </a:tcPr>
                </a:tc>
                <a:tc>
                  <a:txBody>
                    <a:bodyPr/>
                    <a:lstStyle/>
                    <a:p>
                      <a:pPr algn="ctr"/>
                      <a:r>
                        <a:rPr lang="en-US" sz="3400" dirty="0"/>
                        <a:t>1/4</a:t>
                      </a:r>
                    </a:p>
                  </a:txBody>
                  <a:tcPr>
                    <a:lnT w="38100" cap="flat" cmpd="sng" algn="ctr">
                      <a:solidFill>
                        <a:scrgbClr r="0" g="0" b="0"/>
                      </a:solidFill>
                      <a:prstDash val="solid"/>
                      <a:round/>
                      <a:headEnd type="none" w="med" len="med"/>
                      <a:tailEnd type="none" w="med" len="med"/>
                    </a:lnT>
                  </a:tcPr>
                </a:tc>
                <a:tc>
                  <a:txBody>
                    <a:bodyPr/>
                    <a:lstStyle/>
                    <a:p>
                      <a:pPr algn="ctr"/>
                      <a:r>
                        <a:rPr lang="en-US" sz="3400" dirty="0"/>
                        <a:t>3/4</a:t>
                      </a:r>
                    </a:p>
                  </a:txBody>
                  <a:tcPr>
                    <a:lnT w="38100" cap="flat" cmpd="sng" algn="ctr">
                      <a:solidFill>
                        <a:scrgbClr r="0" g="0" b="0"/>
                      </a:solidFill>
                      <a:prstDash val="solid"/>
                      <a:round/>
                      <a:headEnd type="none" w="med" len="med"/>
                      <a:tailEnd type="none" w="med" len="med"/>
                    </a:lnT>
                  </a:tcPr>
                </a:tc>
                <a:tc>
                  <a:txBody>
                    <a:bodyPr/>
                    <a:lstStyle/>
                    <a:p>
                      <a:pPr algn="ctr"/>
                      <a:endParaRPr lang="en-US" sz="3400" dirty="0"/>
                    </a:p>
                  </a:txBody>
                  <a:tcPr/>
                </a:tc>
                <a:extLst>
                  <a:ext uri="{0D108BD9-81ED-4DB2-BD59-A6C34878D82A}">
                    <a16:rowId xmlns:a16="http://schemas.microsoft.com/office/drawing/2014/main" val="10005"/>
                  </a:ext>
                </a:extLst>
              </a:tr>
            </a:tbl>
          </a:graphicData>
        </a:graphic>
      </p:graphicFrame>
      <p:sp>
        <p:nvSpPr>
          <p:cNvPr id="10" name="TextBox 9"/>
          <p:cNvSpPr txBox="1"/>
          <p:nvPr/>
        </p:nvSpPr>
        <p:spPr>
          <a:xfrm>
            <a:off x="479753" y="1630409"/>
            <a:ext cx="1271727" cy="615553"/>
          </a:xfrm>
          <a:prstGeom prst="rect">
            <a:avLst/>
          </a:prstGeom>
          <a:noFill/>
        </p:spPr>
        <p:txBody>
          <a:bodyPr wrap="none" rtlCol="0">
            <a:spAutoFit/>
          </a:bodyPr>
          <a:lstStyle/>
          <a:p>
            <a:r>
              <a:rPr lang="en-US" sz="3400" dirty="0"/>
              <a:t>p(x, y)</a:t>
            </a:r>
          </a:p>
        </p:txBody>
      </p:sp>
      <p:pic>
        <p:nvPicPr>
          <p:cNvPr id="15" name="Picture 14" descr="latex-image-1.pdf"/>
          <p:cNvPicPr>
            <a:picLocks noChangeAspect="1"/>
          </p:cNvPicPr>
          <p:nvPr/>
        </p:nvPicPr>
        <p:blipFill rotWithShape="1">
          <a:blip r:embed="rId3">
            <a:extLst>
              <a:ext uri="{28A0092B-C50C-407E-A947-70E740481C1C}">
                <a14:useLocalDpi xmlns:a14="http://schemas.microsoft.com/office/drawing/2010/main" val="0"/>
              </a:ext>
            </a:extLst>
          </a:blip>
          <a:srcRect b="49572"/>
          <a:stretch/>
        </p:blipFill>
        <p:spPr>
          <a:xfrm>
            <a:off x="265845" y="5716451"/>
            <a:ext cx="2727249" cy="900000"/>
          </a:xfrm>
          <a:prstGeom prst="rect">
            <a:avLst/>
          </a:prstGeom>
        </p:spPr>
      </p:pic>
      <p:pic>
        <p:nvPicPr>
          <p:cNvPr id="17" name="Picture 16" descr="latex-image-1.pdf"/>
          <p:cNvPicPr>
            <a:picLocks noChangeAspect="1"/>
          </p:cNvPicPr>
          <p:nvPr/>
        </p:nvPicPr>
        <p:blipFill rotWithShape="1">
          <a:blip r:embed="rId3">
            <a:extLst>
              <a:ext uri="{28A0092B-C50C-407E-A947-70E740481C1C}">
                <a14:useLocalDpi xmlns:a14="http://schemas.microsoft.com/office/drawing/2010/main" val="0"/>
              </a:ext>
            </a:extLst>
          </a:blip>
          <a:srcRect t="47879"/>
          <a:stretch/>
        </p:blipFill>
        <p:spPr>
          <a:xfrm>
            <a:off x="6006366" y="1184659"/>
            <a:ext cx="2638654" cy="900000"/>
          </a:xfrm>
          <a:prstGeom prst="rect">
            <a:avLst/>
          </a:prstGeom>
        </p:spPr>
      </p:pic>
      <p:cxnSp>
        <p:nvCxnSpPr>
          <p:cNvPr id="19" name="Straight Arrow Connector 18"/>
          <p:cNvCxnSpPr/>
          <p:nvPr/>
        </p:nvCxnSpPr>
        <p:spPr>
          <a:xfrm flipH="1">
            <a:off x="6535212" y="1910709"/>
            <a:ext cx="287837" cy="40283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V="1">
            <a:off x="1664500" y="5166332"/>
            <a:ext cx="457867" cy="43487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4118031" y="1643873"/>
            <a:ext cx="373507" cy="615553"/>
          </a:xfrm>
          <a:prstGeom prst="rect">
            <a:avLst/>
          </a:prstGeom>
          <a:noFill/>
        </p:spPr>
        <p:txBody>
          <a:bodyPr wrap="none" rtlCol="0">
            <a:spAutoFit/>
          </a:bodyPr>
          <a:lstStyle/>
          <a:p>
            <a:r>
              <a:rPr lang="en-US" sz="3400" dirty="0"/>
              <a:t>x</a:t>
            </a:r>
          </a:p>
        </p:txBody>
      </p:sp>
    </p:spTree>
    <p:extLst>
      <p:ext uri="{BB962C8B-B14F-4D97-AF65-F5344CB8AC3E}">
        <p14:creationId xmlns:p14="http://schemas.microsoft.com/office/powerpoint/2010/main" val="414618602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Marginalization Example</a:t>
            </a:r>
          </a:p>
        </p:txBody>
      </p:sp>
      <p:graphicFrame>
        <p:nvGraphicFramePr>
          <p:cNvPr id="11" name="Table 10"/>
          <p:cNvGraphicFramePr>
            <a:graphicFrameLocks noGrp="1"/>
          </p:cNvGraphicFramePr>
          <p:nvPr/>
        </p:nvGraphicFramePr>
        <p:xfrm>
          <a:off x="1046033" y="1652054"/>
          <a:ext cx="5449010" cy="3657600"/>
        </p:xfrm>
        <a:graphic>
          <a:graphicData uri="http://schemas.openxmlformats.org/drawingml/2006/table">
            <a:tbl>
              <a:tblPr firstRow="1" bandRow="1">
                <a:tableStyleId>{2D5ABB26-0587-4C30-8999-92F81FD0307C}</a:tableStyleId>
              </a:tblPr>
              <a:tblGrid>
                <a:gridCol w="1089802">
                  <a:extLst>
                    <a:ext uri="{9D8B030D-6E8A-4147-A177-3AD203B41FA5}">
                      <a16:colId xmlns:a16="http://schemas.microsoft.com/office/drawing/2014/main" val="20000"/>
                    </a:ext>
                  </a:extLst>
                </a:gridCol>
                <a:gridCol w="1089802">
                  <a:extLst>
                    <a:ext uri="{9D8B030D-6E8A-4147-A177-3AD203B41FA5}">
                      <a16:colId xmlns:a16="http://schemas.microsoft.com/office/drawing/2014/main" val="20001"/>
                    </a:ext>
                  </a:extLst>
                </a:gridCol>
                <a:gridCol w="1089802">
                  <a:extLst>
                    <a:ext uri="{9D8B030D-6E8A-4147-A177-3AD203B41FA5}">
                      <a16:colId xmlns:a16="http://schemas.microsoft.com/office/drawing/2014/main" val="20002"/>
                    </a:ext>
                  </a:extLst>
                </a:gridCol>
                <a:gridCol w="1089802">
                  <a:extLst>
                    <a:ext uri="{9D8B030D-6E8A-4147-A177-3AD203B41FA5}">
                      <a16:colId xmlns:a16="http://schemas.microsoft.com/office/drawing/2014/main" val="20003"/>
                    </a:ext>
                  </a:extLst>
                </a:gridCol>
                <a:gridCol w="1089802">
                  <a:extLst>
                    <a:ext uri="{9D8B030D-6E8A-4147-A177-3AD203B41FA5}">
                      <a16:colId xmlns:a16="http://schemas.microsoft.com/office/drawing/2014/main" val="20004"/>
                    </a:ext>
                  </a:extLst>
                </a:gridCol>
              </a:tblGrid>
              <a:tr h="370840">
                <a:tc>
                  <a:txBody>
                    <a:bodyPr/>
                    <a:lstStyle/>
                    <a:p>
                      <a:pPr algn="ctr"/>
                      <a:endParaRPr lang="en-US" sz="3400" dirty="0"/>
                    </a:p>
                  </a:txBody>
                  <a:tcPr/>
                </a:tc>
                <a:tc>
                  <a:txBody>
                    <a:bodyPr/>
                    <a:lstStyle/>
                    <a:p>
                      <a:pPr algn="ctr"/>
                      <a:endParaRPr lang="en-US" sz="3400"/>
                    </a:p>
                  </a:txBody>
                  <a:tcPr/>
                </a:tc>
                <a:tc>
                  <a:txBody>
                    <a:bodyPr/>
                    <a:lstStyle/>
                    <a:p>
                      <a:pPr algn="ctr"/>
                      <a:endParaRPr lang="en-US" sz="3400"/>
                    </a:p>
                  </a:txBody>
                  <a:tcPr/>
                </a:tc>
                <a:tc>
                  <a:txBody>
                    <a:bodyPr/>
                    <a:lstStyle/>
                    <a:p>
                      <a:pPr algn="ctr"/>
                      <a:endParaRPr lang="en-US" sz="3400" dirty="0"/>
                    </a:p>
                  </a:txBody>
                  <a:tcPr/>
                </a:tc>
                <a:tc>
                  <a:txBody>
                    <a:bodyPr/>
                    <a:lstStyle/>
                    <a:p>
                      <a:pPr algn="ctr"/>
                      <a:endParaRPr lang="en-US" sz="3400" dirty="0"/>
                    </a:p>
                  </a:txBody>
                  <a:tcPr/>
                </a:tc>
                <a:extLst>
                  <a:ext uri="{0D108BD9-81ED-4DB2-BD59-A6C34878D82A}">
                    <a16:rowId xmlns:a16="http://schemas.microsoft.com/office/drawing/2014/main" val="10000"/>
                  </a:ext>
                </a:extLst>
              </a:tr>
              <a:tr h="370840">
                <a:tc>
                  <a:txBody>
                    <a:bodyPr/>
                    <a:lstStyle/>
                    <a:p>
                      <a:pPr algn="ctr"/>
                      <a:endParaRPr lang="en-US" sz="3400"/>
                    </a:p>
                  </a:txBody>
                  <a:tcPr/>
                </a:tc>
                <a:tc>
                  <a:txBody>
                    <a:bodyPr/>
                    <a:lstStyle/>
                    <a:p>
                      <a:pPr algn="ctr"/>
                      <a:endParaRPr lang="en-US" sz="3400" dirty="0"/>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3400" dirty="0"/>
                        <a:t>0</a:t>
                      </a:r>
                    </a:p>
                  </a:txBody>
                  <a:tcPr>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ctr"/>
                      <a:r>
                        <a:rPr lang="en-US" sz="3400" dirty="0"/>
                        <a:t>2.5</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3400" dirty="0"/>
                        <a:t>p(y)?</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1"/>
                  </a:ext>
                </a:extLst>
              </a:tr>
              <a:tr h="370840">
                <a:tc>
                  <a:txBody>
                    <a:bodyPr/>
                    <a:lstStyle/>
                    <a:p>
                      <a:pPr algn="ctr"/>
                      <a:endParaRPr lang="en-US" sz="3400"/>
                    </a:p>
                  </a:txBody>
                  <a:tcPr/>
                </a:tc>
                <a:tc>
                  <a:txBody>
                    <a:bodyPr/>
                    <a:lstStyle/>
                    <a:p>
                      <a:pPr algn="ctr"/>
                      <a:r>
                        <a:rPr lang="en-US" sz="3400" dirty="0"/>
                        <a:t>-3</a:t>
                      </a:r>
                    </a:p>
                  </a:txBody>
                  <a:tcPr>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ctr"/>
                      <a:r>
                        <a:rPr lang="en-US" sz="3400" dirty="0"/>
                        <a:t>0</a:t>
                      </a:r>
                    </a:p>
                  </a:txBody>
                  <a:tcPr>
                    <a:lnL w="38100" cap="flat" cmpd="sng" algn="ctr">
                      <a:solidFill>
                        <a:scrgbClr r="0" g="0" b="0"/>
                      </a:solidFill>
                      <a:prstDash val="solid"/>
                      <a:round/>
                      <a:headEnd type="none" w="med" len="med"/>
                      <a:tailEnd type="none" w="med" len="med"/>
                    </a:lnL>
                    <a:lnT w="38100" cap="flat" cmpd="sng" algn="ctr">
                      <a:solidFill>
                        <a:scrgbClr r="0" g="0" b="0"/>
                      </a:solidFill>
                      <a:prstDash val="solid"/>
                      <a:round/>
                      <a:headEnd type="none" w="med" len="med"/>
                      <a:tailEnd type="none" w="med" len="med"/>
                    </a:lnT>
                  </a:tcPr>
                </a:tc>
                <a:tc>
                  <a:txBody>
                    <a:bodyPr/>
                    <a:lstStyle/>
                    <a:p>
                      <a:pPr algn="ctr"/>
                      <a:r>
                        <a:rPr lang="en-US" sz="3400" dirty="0"/>
                        <a:t>1/2</a:t>
                      </a:r>
                    </a:p>
                  </a:txBody>
                  <a:tcPr>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ctr"/>
                      <a:r>
                        <a:rPr lang="en-US" sz="3400" dirty="0"/>
                        <a:t>1/2</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2"/>
                  </a:ext>
                </a:extLst>
              </a:tr>
              <a:tr h="370840">
                <a:tc>
                  <a:txBody>
                    <a:bodyPr/>
                    <a:lstStyle/>
                    <a:p>
                      <a:pPr algn="r"/>
                      <a:r>
                        <a:rPr lang="en-US" sz="3400" dirty="0"/>
                        <a:t>y</a:t>
                      </a:r>
                    </a:p>
                  </a:txBody>
                  <a:tcPr/>
                </a:tc>
                <a:tc>
                  <a:txBody>
                    <a:bodyPr/>
                    <a:lstStyle/>
                    <a:p>
                      <a:pPr algn="ctr"/>
                      <a:r>
                        <a:rPr lang="en-US" sz="3400" dirty="0"/>
                        <a:t>-1</a:t>
                      </a:r>
                    </a:p>
                  </a:txBody>
                  <a:tcPr>
                    <a:lnR w="38100" cap="flat" cmpd="sng" algn="ctr">
                      <a:solidFill>
                        <a:scrgbClr r="0" g="0" b="0"/>
                      </a:solidFill>
                      <a:prstDash val="solid"/>
                      <a:round/>
                      <a:headEnd type="none" w="med" len="med"/>
                      <a:tailEnd type="none" w="med" len="med"/>
                    </a:lnR>
                  </a:tcPr>
                </a:tc>
                <a:tc>
                  <a:txBody>
                    <a:bodyPr/>
                    <a:lstStyle/>
                    <a:p>
                      <a:pPr algn="ctr"/>
                      <a:r>
                        <a:rPr lang="en-US" sz="3400" dirty="0"/>
                        <a:t>1/8</a:t>
                      </a:r>
                    </a:p>
                  </a:txBody>
                  <a:tcPr>
                    <a:lnL w="38100" cap="flat" cmpd="sng" algn="ctr">
                      <a:solidFill>
                        <a:scrgbClr r="0" g="0" b="0"/>
                      </a:solidFill>
                      <a:prstDash val="solid"/>
                      <a:round/>
                      <a:headEnd type="none" w="med" len="med"/>
                      <a:tailEnd type="none" w="med" len="med"/>
                    </a:lnL>
                  </a:tcPr>
                </a:tc>
                <a:tc>
                  <a:txBody>
                    <a:bodyPr/>
                    <a:lstStyle/>
                    <a:p>
                      <a:pPr algn="ctr"/>
                      <a:r>
                        <a:rPr lang="en-US" sz="3400" dirty="0"/>
                        <a:t>1/4</a:t>
                      </a:r>
                    </a:p>
                  </a:txBody>
                  <a:tcPr>
                    <a:lnR w="38100" cap="flat" cmpd="sng" algn="ctr">
                      <a:solidFill>
                        <a:scrgbClr r="0" g="0" b="0"/>
                      </a:solidFill>
                      <a:prstDash val="solid"/>
                      <a:round/>
                      <a:headEnd type="none" w="med" len="med"/>
                      <a:tailEnd type="none" w="med" len="med"/>
                    </a:lnR>
                  </a:tcPr>
                </a:tc>
                <a:tc>
                  <a:txBody>
                    <a:bodyPr/>
                    <a:lstStyle/>
                    <a:p>
                      <a:pPr algn="ctr"/>
                      <a:r>
                        <a:rPr lang="en-US" sz="3400" dirty="0"/>
                        <a:t>3/8</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3"/>
                  </a:ext>
                </a:extLst>
              </a:tr>
              <a:tr h="370840">
                <a:tc>
                  <a:txBody>
                    <a:bodyPr/>
                    <a:lstStyle/>
                    <a:p>
                      <a:pPr algn="ctr"/>
                      <a:endParaRPr lang="en-US" sz="3400"/>
                    </a:p>
                  </a:txBody>
                  <a:tcPr/>
                </a:tc>
                <a:tc>
                  <a:txBody>
                    <a:bodyPr/>
                    <a:lstStyle/>
                    <a:p>
                      <a:pPr algn="ctr"/>
                      <a:r>
                        <a:rPr lang="en-US" sz="3400" dirty="0"/>
                        <a:t>2</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3400" dirty="0"/>
                        <a:t>1/8</a:t>
                      </a:r>
                    </a:p>
                  </a:txBody>
                  <a:tcPr>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ctr"/>
                      <a:r>
                        <a:rPr lang="en-US" sz="3400" dirty="0"/>
                        <a:t>0</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3400" dirty="0"/>
                        <a:t>1/8</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4"/>
                  </a:ext>
                </a:extLst>
              </a:tr>
              <a:tr h="370840">
                <a:tc>
                  <a:txBody>
                    <a:bodyPr/>
                    <a:lstStyle/>
                    <a:p>
                      <a:pPr algn="ctr"/>
                      <a:endParaRPr lang="en-US" sz="34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400" dirty="0"/>
                        <a:t>p(x)?</a:t>
                      </a:r>
                    </a:p>
                  </a:txBody>
                  <a:tcPr>
                    <a:lnT w="38100" cap="flat" cmpd="sng" algn="ctr">
                      <a:solidFill>
                        <a:scrgbClr r="0" g="0" b="0"/>
                      </a:solidFill>
                      <a:prstDash val="solid"/>
                      <a:round/>
                      <a:headEnd type="none" w="med" len="med"/>
                      <a:tailEnd type="none" w="med" len="med"/>
                    </a:lnT>
                  </a:tcPr>
                </a:tc>
                <a:tc>
                  <a:txBody>
                    <a:bodyPr/>
                    <a:lstStyle/>
                    <a:p>
                      <a:pPr algn="ctr"/>
                      <a:r>
                        <a:rPr lang="en-US" sz="3400" dirty="0"/>
                        <a:t>1/4</a:t>
                      </a:r>
                    </a:p>
                  </a:txBody>
                  <a:tcPr>
                    <a:lnT w="38100" cap="flat" cmpd="sng" algn="ctr">
                      <a:solidFill>
                        <a:scrgbClr r="0" g="0" b="0"/>
                      </a:solidFill>
                      <a:prstDash val="solid"/>
                      <a:round/>
                      <a:headEnd type="none" w="med" len="med"/>
                      <a:tailEnd type="none" w="med" len="med"/>
                    </a:lnT>
                  </a:tcPr>
                </a:tc>
                <a:tc>
                  <a:txBody>
                    <a:bodyPr/>
                    <a:lstStyle/>
                    <a:p>
                      <a:pPr algn="ctr"/>
                      <a:r>
                        <a:rPr lang="en-US" sz="3400" dirty="0"/>
                        <a:t>3/4</a:t>
                      </a:r>
                    </a:p>
                  </a:txBody>
                  <a:tcPr>
                    <a:lnT w="38100" cap="flat" cmpd="sng" algn="ctr">
                      <a:solidFill>
                        <a:scrgbClr r="0" g="0" b="0"/>
                      </a:solidFill>
                      <a:prstDash val="solid"/>
                      <a:round/>
                      <a:headEnd type="none" w="med" len="med"/>
                      <a:tailEnd type="none" w="med" len="med"/>
                    </a:lnT>
                  </a:tcPr>
                </a:tc>
                <a:tc>
                  <a:txBody>
                    <a:bodyPr/>
                    <a:lstStyle/>
                    <a:p>
                      <a:pPr algn="ctr"/>
                      <a:endParaRPr lang="en-US" sz="3400" dirty="0"/>
                    </a:p>
                  </a:txBody>
                  <a:tcPr/>
                </a:tc>
                <a:extLst>
                  <a:ext uri="{0D108BD9-81ED-4DB2-BD59-A6C34878D82A}">
                    <a16:rowId xmlns:a16="http://schemas.microsoft.com/office/drawing/2014/main" val="10005"/>
                  </a:ext>
                </a:extLst>
              </a:tr>
            </a:tbl>
          </a:graphicData>
        </a:graphic>
      </p:graphicFrame>
      <p:sp>
        <p:nvSpPr>
          <p:cNvPr id="12" name="TextBox 11"/>
          <p:cNvSpPr txBox="1"/>
          <p:nvPr/>
        </p:nvSpPr>
        <p:spPr>
          <a:xfrm>
            <a:off x="479753" y="1630409"/>
            <a:ext cx="1271727" cy="615553"/>
          </a:xfrm>
          <a:prstGeom prst="rect">
            <a:avLst/>
          </a:prstGeom>
          <a:noFill/>
        </p:spPr>
        <p:txBody>
          <a:bodyPr wrap="none" rtlCol="0">
            <a:spAutoFit/>
          </a:bodyPr>
          <a:lstStyle/>
          <a:p>
            <a:r>
              <a:rPr lang="en-US" sz="3400" dirty="0"/>
              <a:t>p(x, y)</a:t>
            </a:r>
          </a:p>
        </p:txBody>
      </p:sp>
      <p:pic>
        <p:nvPicPr>
          <p:cNvPr id="13" name="Picture 12" descr="latex-image-1.pdf"/>
          <p:cNvPicPr>
            <a:picLocks noChangeAspect="1"/>
          </p:cNvPicPr>
          <p:nvPr/>
        </p:nvPicPr>
        <p:blipFill rotWithShape="1">
          <a:blip r:embed="rId3">
            <a:extLst>
              <a:ext uri="{28A0092B-C50C-407E-A947-70E740481C1C}">
                <a14:useLocalDpi xmlns:a14="http://schemas.microsoft.com/office/drawing/2010/main" val="0"/>
              </a:ext>
            </a:extLst>
          </a:blip>
          <a:srcRect b="49572"/>
          <a:stretch/>
        </p:blipFill>
        <p:spPr>
          <a:xfrm>
            <a:off x="265845" y="5716451"/>
            <a:ext cx="2727249" cy="900000"/>
          </a:xfrm>
          <a:prstGeom prst="rect">
            <a:avLst/>
          </a:prstGeom>
        </p:spPr>
      </p:pic>
      <p:pic>
        <p:nvPicPr>
          <p:cNvPr id="14" name="Picture 13" descr="latex-image-1.pdf"/>
          <p:cNvPicPr>
            <a:picLocks noChangeAspect="1"/>
          </p:cNvPicPr>
          <p:nvPr/>
        </p:nvPicPr>
        <p:blipFill rotWithShape="1">
          <a:blip r:embed="rId3">
            <a:extLst>
              <a:ext uri="{28A0092B-C50C-407E-A947-70E740481C1C}">
                <a14:useLocalDpi xmlns:a14="http://schemas.microsoft.com/office/drawing/2010/main" val="0"/>
              </a:ext>
            </a:extLst>
          </a:blip>
          <a:srcRect t="47879"/>
          <a:stretch/>
        </p:blipFill>
        <p:spPr>
          <a:xfrm>
            <a:off x="6006366" y="1184659"/>
            <a:ext cx="2638654" cy="900000"/>
          </a:xfrm>
          <a:prstGeom prst="rect">
            <a:avLst/>
          </a:prstGeom>
        </p:spPr>
      </p:pic>
      <p:cxnSp>
        <p:nvCxnSpPr>
          <p:cNvPr id="16" name="Straight Arrow Connector 15"/>
          <p:cNvCxnSpPr/>
          <p:nvPr/>
        </p:nvCxnSpPr>
        <p:spPr>
          <a:xfrm flipH="1">
            <a:off x="6535212" y="1910709"/>
            <a:ext cx="287837" cy="40283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1664500" y="5166332"/>
            <a:ext cx="457867" cy="43487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4118031" y="1643873"/>
            <a:ext cx="373507" cy="615553"/>
          </a:xfrm>
          <a:prstGeom prst="rect">
            <a:avLst/>
          </a:prstGeom>
          <a:noFill/>
        </p:spPr>
        <p:txBody>
          <a:bodyPr wrap="none" rtlCol="0">
            <a:spAutoFit/>
          </a:bodyPr>
          <a:lstStyle/>
          <a:p>
            <a:r>
              <a:rPr lang="en-US" sz="3400" dirty="0"/>
              <a:t>x</a:t>
            </a:r>
          </a:p>
        </p:txBody>
      </p:sp>
    </p:spTree>
    <p:extLst>
      <p:ext uri="{BB962C8B-B14F-4D97-AF65-F5344CB8AC3E}">
        <p14:creationId xmlns:p14="http://schemas.microsoft.com/office/powerpoint/2010/main" val="4978292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93762"/>
            <a:ext cx="8229600" cy="1143000"/>
          </a:xfrm>
        </p:spPr>
        <p:txBody>
          <a:bodyPr/>
          <a:lstStyle/>
          <a:p>
            <a:r>
              <a:rPr lang="en-US" dirty="0"/>
              <a:t>Questions?</a:t>
            </a:r>
          </a:p>
        </p:txBody>
      </p:sp>
    </p:spTree>
    <p:extLst>
      <p:ext uri="{BB962C8B-B14F-4D97-AF65-F5344CB8AC3E}">
        <p14:creationId xmlns:p14="http://schemas.microsoft.com/office/powerpoint/2010/main" val="265408331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20729"/>
            <a:ext cx="8229600" cy="1143000"/>
          </a:xfrm>
        </p:spPr>
        <p:txBody>
          <a:bodyPr/>
          <a:lstStyle/>
          <a:p>
            <a:r>
              <a:rPr lang="en-US" dirty="0"/>
              <a:t>Conditional Probability</a:t>
            </a:r>
          </a:p>
        </p:txBody>
      </p:sp>
    </p:spTree>
    <p:extLst>
      <p:ext uri="{BB962C8B-B14F-4D97-AF65-F5344CB8AC3E}">
        <p14:creationId xmlns:p14="http://schemas.microsoft.com/office/powerpoint/2010/main" val="58685064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Conditional Probability</a:t>
            </a:r>
          </a:p>
        </p:txBody>
      </p:sp>
      <p:sp>
        <p:nvSpPr>
          <p:cNvPr id="3" name="Content Placeholder 2"/>
          <p:cNvSpPr>
            <a:spLocks noGrp="1"/>
          </p:cNvSpPr>
          <p:nvPr>
            <p:ph idx="1"/>
          </p:nvPr>
        </p:nvSpPr>
        <p:spPr>
          <a:xfrm>
            <a:off x="451907" y="1445631"/>
            <a:ext cx="8229600" cy="4525963"/>
          </a:xfrm>
        </p:spPr>
        <p:txBody>
          <a:bodyPr>
            <a:normAutofit/>
          </a:bodyPr>
          <a:lstStyle/>
          <a:p>
            <a:r>
              <a:rPr lang="en-US" sz="2400" dirty="0"/>
              <a:t>Suppose we observe y to be y</a:t>
            </a:r>
            <a:r>
              <a:rPr lang="en-US" sz="2400" baseline="-25000" dirty="0"/>
              <a:t>1</a:t>
            </a:r>
            <a:r>
              <a:rPr lang="en-US" sz="2400" dirty="0"/>
              <a:t>, then p(x | y = y</a:t>
            </a:r>
            <a:r>
              <a:rPr lang="en-US" sz="2400" baseline="-25000" dirty="0"/>
              <a:t>1</a:t>
            </a:r>
            <a:r>
              <a:rPr lang="en-US" sz="2400" dirty="0"/>
              <a:t>) is how likely x will take on various values given this observation</a:t>
            </a:r>
          </a:p>
          <a:p>
            <a:r>
              <a:rPr lang="en-US" sz="2400" dirty="0"/>
              <a:t>p(x | y = y</a:t>
            </a:r>
            <a:r>
              <a:rPr lang="en-US" sz="2400" baseline="-25000" dirty="0"/>
              <a:t>1</a:t>
            </a:r>
            <a:r>
              <a:rPr lang="en-US" sz="2400" dirty="0"/>
              <a:t>) read as “conditional probability of X given Y is equal to y</a:t>
            </a:r>
            <a:r>
              <a:rPr lang="en-US" sz="2400" baseline="-25000" dirty="0"/>
              <a:t>1</a:t>
            </a:r>
            <a:r>
              <a:rPr lang="en-US" sz="2400" dirty="0"/>
              <a:t>”</a:t>
            </a:r>
          </a:p>
        </p:txBody>
      </p:sp>
      <p:pic>
        <p:nvPicPr>
          <p:cNvPr id="4" name="Picture 3"/>
          <p:cNvPicPr>
            <a:picLocks noChangeAspect="1" noChangeArrowheads="1"/>
          </p:cNvPicPr>
          <p:nvPr/>
        </p:nvPicPr>
        <p:blipFill>
          <a:blip r:embed="rId3" cstate="print"/>
          <a:srcRect/>
          <a:stretch>
            <a:fillRect/>
          </a:stretch>
        </p:blipFill>
        <p:spPr bwMode="auto">
          <a:xfrm>
            <a:off x="148490" y="3684251"/>
            <a:ext cx="5904656" cy="2893611"/>
          </a:xfrm>
          <a:prstGeom prst="rect">
            <a:avLst/>
          </a:prstGeom>
          <a:noFill/>
          <a:ln w="9525">
            <a:noFill/>
            <a:miter lim="800000"/>
            <a:headEnd/>
            <a:tailEnd/>
          </a:ln>
        </p:spPr>
      </p:pic>
      <p:cxnSp>
        <p:nvCxnSpPr>
          <p:cNvPr id="6" name="Straight Arrow Connector 5"/>
          <p:cNvCxnSpPr/>
          <p:nvPr/>
        </p:nvCxnSpPr>
        <p:spPr>
          <a:xfrm>
            <a:off x="3007563" y="4738622"/>
            <a:ext cx="53839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3007563" y="5595115"/>
            <a:ext cx="53839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794829" y="6405861"/>
            <a:ext cx="2349171" cy="369332"/>
          </a:xfrm>
          <a:prstGeom prst="rect">
            <a:avLst/>
          </a:prstGeom>
          <a:noFill/>
        </p:spPr>
        <p:txBody>
          <a:bodyPr wrap="none" rtlCol="0">
            <a:spAutoFit/>
          </a:bodyPr>
          <a:lstStyle/>
          <a:p>
            <a:r>
              <a:rPr lang="en-US" dirty="0"/>
              <a:t>Adapted from S. Prince</a:t>
            </a:r>
          </a:p>
        </p:txBody>
      </p:sp>
      <p:pic>
        <p:nvPicPr>
          <p:cNvPr id="5" name="Picture 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0366" y="4404295"/>
            <a:ext cx="2765212" cy="712772"/>
          </a:xfrm>
          <a:prstGeom prst="rect">
            <a:avLst/>
          </a:prstGeom>
        </p:spPr>
      </p:pic>
      <p:pic>
        <p:nvPicPr>
          <p:cNvPr id="9" name="Picture 8"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0366" y="5297720"/>
            <a:ext cx="2793253" cy="720000"/>
          </a:xfrm>
          <a:prstGeom prst="rect">
            <a:avLst/>
          </a:prstGeom>
        </p:spPr>
      </p:pic>
    </p:spTree>
    <p:extLst>
      <p:ext uri="{BB962C8B-B14F-4D97-AF65-F5344CB8AC3E}">
        <p14:creationId xmlns:p14="http://schemas.microsoft.com/office/powerpoint/2010/main" val="85875832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noChangeArrowheads="1"/>
          </p:cNvPicPr>
          <p:nvPr/>
        </p:nvPicPr>
        <p:blipFill>
          <a:blip r:embed="rId3" cstate="print"/>
          <a:srcRect/>
          <a:stretch>
            <a:fillRect/>
          </a:stretch>
        </p:blipFill>
        <p:spPr bwMode="auto">
          <a:xfrm>
            <a:off x="148490" y="3684251"/>
            <a:ext cx="5904656" cy="2893611"/>
          </a:xfrm>
          <a:prstGeom prst="rect">
            <a:avLst/>
          </a:prstGeom>
          <a:noFill/>
          <a:ln w="9525">
            <a:noFill/>
            <a:miter lim="800000"/>
            <a:headEnd/>
            <a:tailEnd/>
          </a:ln>
        </p:spPr>
      </p:pic>
      <p:cxnSp>
        <p:nvCxnSpPr>
          <p:cNvPr id="19" name="Straight Arrow Connector 18"/>
          <p:cNvCxnSpPr/>
          <p:nvPr/>
        </p:nvCxnSpPr>
        <p:spPr>
          <a:xfrm>
            <a:off x="3007563" y="4738622"/>
            <a:ext cx="53839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007563" y="5595115"/>
            <a:ext cx="53839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21" name="Picture 20"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0366" y="4404295"/>
            <a:ext cx="2765212" cy="712772"/>
          </a:xfrm>
          <a:prstGeom prst="rect">
            <a:avLst/>
          </a:prstGeom>
        </p:spPr>
      </p:pic>
      <p:pic>
        <p:nvPicPr>
          <p:cNvPr id="22" name="Picture 2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0366" y="5297720"/>
            <a:ext cx="2793253" cy="720000"/>
          </a:xfrm>
          <a:prstGeom prst="rect">
            <a:avLst/>
          </a:prstGeom>
        </p:spPr>
      </p:pic>
      <p:sp>
        <p:nvSpPr>
          <p:cNvPr id="2" name="Title 1"/>
          <p:cNvSpPr>
            <a:spLocks noGrp="1"/>
          </p:cNvSpPr>
          <p:nvPr>
            <p:ph type="title"/>
          </p:nvPr>
        </p:nvSpPr>
        <p:spPr/>
        <p:txBody>
          <a:bodyPr>
            <a:normAutofit/>
          </a:bodyPr>
          <a:lstStyle/>
          <a:p>
            <a:r>
              <a:rPr lang="en-US" sz="3400" dirty="0"/>
              <a:t>Conditional Probability</a:t>
            </a:r>
          </a:p>
        </p:txBody>
      </p:sp>
      <p:sp>
        <p:nvSpPr>
          <p:cNvPr id="8" name="TextBox 7"/>
          <p:cNvSpPr txBox="1"/>
          <p:nvPr/>
        </p:nvSpPr>
        <p:spPr>
          <a:xfrm>
            <a:off x="6794829" y="6405861"/>
            <a:ext cx="2349171" cy="369332"/>
          </a:xfrm>
          <a:prstGeom prst="rect">
            <a:avLst/>
          </a:prstGeom>
          <a:noFill/>
        </p:spPr>
        <p:txBody>
          <a:bodyPr wrap="none" rtlCol="0">
            <a:spAutoFit/>
          </a:bodyPr>
          <a:lstStyle/>
          <a:p>
            <a:r>
              <a:rPr lang="en-US" dirty="0"/>
              <a:t>Adapted from S. Prince</a:t>
            </a:r>
          </a:p>
        </p:txBody>
      </p:sp>
      <p:sp>
        <p:nvSpPr>
          <p:cNvPr id="9" name="Content Placeholder 2"/>
          <p:cNvSpPr>
            <a:spLocks noGrp="1"/>
          </p:cNvSpPr>
          <p:nvPr>
            <p:ph idx="1"/>
          </p:nvPr>
        </p:nvSpPr>
        <p:spPr>
          <a:xfrm>
            <a:off x="330531" y="1236354"/>
            <a:ext cx="8451291" cy="4525963"/>
          </a:xfrm>
        </p:spPr>
        <p:txBody>
          <a:bodyPr>
            <a:normAutofit/>
          </a:bodyPr>
          <a:lstStyle/>
          <a:p>
            <a:r>
              <a:rPr lang="en-GB" sz="2400" dirty="0"/>
              <a:t>Conditional probability can be computed from joint probability</a:t>
            </a:r>
          </a:p>
        </p:txBody>
      </p:sp>
      <p:sp>
        <p:nvSpPr>
          <p:cNvPr id="4" name="TextBox 3"/>
          <p:cNvSpPr txBox="1"/>
          <p:nvPr/>
        </p:nvSpPr>
        <p:spPr>
          <a:xfrm>
            <a:off x="4557654" y="1701863"/>
            <a:ext cx="2460079" cy="369332"/>
          </a:xfrm>
          <a:prstGeom prst="rect">
            <a:avLst/>
          </a:prstGeom>
          <a:noFill/>
        </p:spPr>
        <p:txBody>
          <a:bodyPr wrap="none" rtlCol="0">
            <a:spAutoFit/>
          </a:bodyPr>
          <a:lstStyle/>
          <a:p>
            <a:r>
              <a:rPr lang="en-US" dirty="0">
                <a:solidFill>
                  <a:srgbClr val="FF0000"/>
                </a:solidFill>
              </a:rPr>
              <a:t>slice of joint distribution</a:t>
            </a:r>
          </a:p>
        </p:txBody>
      </p:sp>
      <p:sp>
        <p:nvSpPr>
          <p:cNvPr id="17" name="TextBox 16"/>
          <p:cNvSpPr txBox="1"/>
          <p:nvPr/>
        </p:nvSpPr>
        <p:spPr>
          <a:xfrm>
            <a:off x="3771320" y="3440573"/>
            <a:ext cx="4141391" cy="646331"/>
          </a:xfrm>
          <a:prstGeom prst="rect">
            <a:avLst/>
          </a:prstGeom>
          <a:noFill/>
        </p:spPr>
        <p:txBody>
          <a:bodyPr wrap="none" rtlCol="0">
            <a:spAutoFit/>
          </a:bodyPr>
          <a:lstStyle/>
          <a:p>
            <a:pPr algn="ctr"/>
            <a:r>
              <a:rPr lang="en-US" dirty="0">
                <a:solidFill>
                  <a:srgbClr val="FF0000"/>
                </a:solidFill>
              </a:rPr>
              <a:t>normalization factor to ensure conditional </a:t>
            </a:r>
          </a:p>
          <a:p>
            <a:pPr algn="ctr"/>
            <a:r>
              <a:rPr lang="en-US" dirty="0">
                <a:solidFill>
                  <a:srgbClr val="FF0000"/>
                </a:solidFill>
              </a:rPr>
              <a:t>probability is a proper distribution</a:t>
            </a:r>
          </a:p>
        </p:txBody>
      </p:sp>
      <p:cxnSp>
        <p:nvCxnSpPr>
          <p:cNvPr id="6" name="Straight Arrow Connector 5"/>
          <p:cNvCxnSpPr/>
          <p:nvPr/>
        </p:nvCxnSpPr>
        <p:spPr>
          <a:xfrm flipH="1">
            <a:off x="4717533" y="2071195"/>
            <a:ext cx="317526" cy="29133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flipV="1">
            <a:off x="5035059" y="3174825"/>
            <a:ext cx="158763" cy="29598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5" name="Picture 14" descr="latex-image-1.pdf"/>
          <p:cNvPicPr>
            <a:picLocks noChangeAspect="1"/>
          </p:cNvPicPr>
          <p:nvPr/>
        </p:nvPicPr>
        <p:blipFill rotWithShape="1">
          <a:blip r:embed="rId6">
            <a:extLst>
              <a:ext uri="{28A0092B-C50C-407E-A947-70E740481C1C}">
                <a14:useLocalDpi xmlns:a14="http://schemas.microsoft.com/office/drawing/2010/main" val="0"/>
              </a:ext>
            </a:extLst>
          </a:blip>
          <a:srcRect r="40757"/>
          <a:stretch/>
        </p:blipFill>
        <p:spPr>
          <a:xfrm>
            <a:off x="1149309" y="2296313"/>
            <a:ext cx="4404859" cy="900000"/>
          </a:xfrm>
          <a:prstGeom prst="rect">
            <a:avLst/>
          </a:prstGeom>
        </p:spPr>
      </p:pic>
    </p:spTree>
    <p:extLst>
      <p:ext uri="{BB962C8B-B14F-4D97-AF65-F5344CB8AC3E}">
        <p14:creationId xmlns:p14="http://schemas.microsoft.com/office/powerpoint/2010/main" val="1554273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6908"/>
            <a:ext cx="8229600" cy="1143000"/>
          </a:xfrm>
        </p:spPr>
        <p:txBody>
          <a:bodyPr/>
          <a:lstStyle/>
          <a:p>
            <a:r>
              <a:rPr lang="en-US" dirty="0"/>
              <a:t>CA1 (EE5907 + EE5027)</a:t>
            </a:r>
          </a:p>
        </p:txBody>
      </p:sp>
      <p:sp>
        <p:nvSpPr>
          <p:cNvPr id="3" name="Content Placeholder 2"/>
          <p:cNvSpPr>
            <a:spLocks noGrp="1"/>
          </p:cNvSpPr>
          <p:nvPr>
            <p:ph idx="1"/>
          </p:nvPr>
        </p:nvSpPr>
        <p:spPr>
          <a:xfrm>
            <a:off x="457200" y="1115021"/>
            <a:ext cx="8229600" cy="5272956"/>
          </a:xfrm>
        </p:spPr>
        <p:txBody>
          <a:bodyPr>
            <a:normAutofit fontScale="92500" lnSpcReduction="20000"/>
          </a:bodyPr>
          <a:lstStyle/>
          <a:p>
            <a:r>
              <a:rPr lang="en-US" dirty="0"/>
              <a:t>CA1 handed out on week 3</a:t>
            </a:r>
          </a:p>
          <a:p>
            <a:r>
              <a:rPr lang="en-US" dirty="0"/>
              <a:t>Due Monday after recess week</a:t>
            </a:r>
          </a:p>
          <a:p>
            <a:r>
              <a:rPr lang="en-US" dirty="0"/>
              <a:t>Worth 20% of your grades for EE5907 &amp; 40% of your grades for EE5027</a:t>
            </a:r>
          </a:p>
          <a:p>
            <a:r>
              <a:rPr lang="en-US" dirty="0"/>
              <a:t>Four sections following lectures 3 to 5.</a:t>
            </a:r>
          </a:p>
          <a:p>
            <a:pPr lvl="1"/>
            <a:r>
              <a:rPr lang="en-US" dirty="0"/>
              <a:t>Lectures teach theoretical concepts</a:t>
            </a:r>
          </a:p>
          <a:p>
            <a:pPr lvl="1"/>
            <a:r>
              <a:rPr lang="en-US" dirty="0"/>
              <a:t>Ungraded homework helps you understand theoretical concepts</a:t>
            </a:r>
          </a:p>
          <a:p>
            <a:pPr lvl="1"/>
            <a:r>
              <a:rPr lang="en-US" dirty="0"/>
              <a:t>CA1 lets you implement these theoretical concepts</a:t>
            </a:r>
          </a:p>
          <a:p>
            <a:r>
              <a:rPr lang="en-US" dirty="0"/>
              <a:t>Please do NOT wait till last minute</a:t>
            </a:r>
          </a:p>
          <a:p>
            <a:pPr lvl="1"/>
            <a:r>
              <a:rPr lang="en-US" dirty="0"/>
              <a:t>According to students from previous years: average = 34 hours (min = 5 hours, max = 120 hours)</a:t>
            </a:r>
          </a:p>
          <a:p>
            <a:endParaRPr lang="en-US" dirty="0"/>
          </a:p>
          <a:p>
            <a:endParaRPr lang="en-US" dirty="0"/>
          </a:p>
        </p:txBody>
      </p:sp>
    </p:spTree>
    <p:extLst>
      <p:ext uri="{BB962C8B-B14F-4D97-AF65-F5344CB8AC3E}">
        <p14:creationId xmlns:p14="http://schemas.microsoft.com/office/powerpoint/2010/main" val="3025435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309" y="2296313"/>
            <a:ext cx="7435228" cy="900000"/>
          </a:xfrm>
          <a:prstGeom prst="rect">
            <a:avLst/>
          </a:prstGeom>
        </p:spPr>
      </p:pic>
      <p:pic>
        <p:nvPicPr>
          <p:cNvPr id="18" name="Picture 17"/>
          <p:cNvPicPr>
            <a:picLocks noChangeAspect="1" noChangeArrowheads="1"/>
          </p:cNvPicPr>
          <p:nvPr/>
        </p:nvPicPr>
        <p:blipFill>
          <a:blip r:embed="rId4" cstate="print"/>
          <a:srcRect/>
          <a:stretch>
            <a:fillRect/>
          </a:stretch>
        </p:blipFill>
        <p:spPr bwMode="auto">
          <a:xfrm>
            <a:off x="148490" y="3684251"/>
            <a:ext cx="5904656" cy="2893611"/>
          </a:xfrm>
          <a:prstGeom prst="rect">
            <a:avLst/>
          </a:prstGeom>
          <a:noFill/>
          <a:ln w="9525">
            <a:noFill/>
            <a:miter lim="800000"/>
            <a:headEnd/>
            <a:tailEnd/>
          </a:ln>
        </p:spPr>
      </p:pic>
      <p:cxnSp>
        <p:nvCxnSpPr>
          <p:cNvPr id="19" name="Straight Arrow Connector 18"/>
          <p:cNvCxnSpPr/>
          <p:nvPr/>
        </p:nvCxnSpPr>
        <p:spPr>
          <a:xfrm>
            <a:off x="3007563" y="4738622"/>
            <a:ext cx="53839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007563" y="5595115"/>
            <a:ext cx="53839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21" name="Picture 20"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0366" y="4404295"/>
            <a:ext cx="2765212" cy="712772"/>
          </a:xfrm>
          <a:prstGeom prst="rect">
            <a:avLst/>
          </a:prstGeom>
        </p:spPr>
      </p:pic>
      <p:pic>
        <p:nvPicPr>
          <p:cNvPr id="22" name="Picture 21"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00366" y="5297720"/>
            <a:ext cx="2793253" cy="720000"/>
          </a:xfrm>
          <a:prstGeom prst="rect">
            <a:avLst/>
          </a:prstGeom>
        </p:spPr>
      </p:pic>
      <p:sp>
        <p:nvSpPr>
          <p:cNvPr id="2" name="Title 1"/>
          <p:cNvSpPr>
            <a:spLocks noGrp="1"/>
          </p:cNvSpPr>
          <p:nvPr>
            <p:ph type="title"/>
          </p:nvPr>
        </p:nvSpPr>
        <p:spPr/>
        <p:txBody>
          <a:bodyPr>
            <a:normAutofit/>
          </a:bodyPr>
          <a:lstStyle/>
          <a:p>
            <a:r>
              <a:rPr lang="en-US" sz="3400" dirty="0"/>
              <a:t>Conditional Probability</a:t>
            </a:r>
          </a:p>
        </p:txBody>
      </p:sp>
      <p:sp>
        <p:nvSpPr>
          <p:cNvPr id="8" name="TextBox 7"/>
          <p:cNvSpPr txBox="1"/>
          <p:nvPr/>
        </p:nvSpPr>
        <p:spPr>
          <a:xfrm>
            <a:off x="6794829" y="6405861"/>
            <a:ext cx="2349171" cy="369332"/>
          </a:xfrm>
          <a:prstGeom prst="rect">
            <a:avLst/>
          </a:prstGeom>
          <a:noFill/>
        </p:spPr>
        <p:txBody>
          <a:bodyPr wrap="none" rtlCol="0">
            <a:spAutoFit/>
          </a:bodyPr>
          <a:lstStyle/>
          <a:p>
            <a:r>
              <a:rPr lang="en-US" dirty="0"/>
              <a:t>Adapted from S. Prince</a:t>
            </a:r>
          </a:p>
        </p:txBody>
      </p:sp>
      <p:sp>
        <p:nvSpPr>
          <p:cNvPr id="9" name="Content Placeholder 2"/>
          <p:cNvSpPr>
            <a:spLocks noGrp="1"/>
          </p:cNvSpPr>
          <p:nvPr>
            <p:ph idx="1"/>
          </p:nvPr>
        </p:nvSpPr>
        <p:spPr>
          <a:xfrm>
            <a:off x="330531" y="1236354"/>
            <a:ext cx="8451291" cy="4525963"/>
          </a:xfrm>
        </p:spPr>
        <p:txBody>
          <a:bodyPr>
            <a:normAutofit/>
          </a:bodyPr>
          <a:lstStyle/>
          <a:p>
            <a:r>
              <a:rPr lang="en-GB" sz="2400" dirty="0"/>
              <a:t>Conditional probability can be computed from joint probability</a:t>
            </a:r>
          </a:p>
        </p:txBody>
      </p:sp>
      <p:sp>
        <p:nvSpPr>
          <p:cNvPr id="4" name="TextBox 3"/>
          <p:cNvSpPr txBox="1"/>
          <p:nvPr/>
        </p:nvSpPr>
        <p:spPr>
          <a:xfrm>
            <a:off x="4557654" y="1701863"/>
            <a:ext cx="2460079" cy="369332"/>
          </a:xfrm>
          <a:prstGeom prst="rect">
            <a:avLst/>
          </a:prstGeom>
          <a:noFill/>
        </p:spPr>
        <p:txBody>
          <a:bodyPr wrap="none" rtlCol="0">
            <a:spAutoFit/>
          </a:bodyPr>
          <a:lstStyle/>
          <a:p>
            <a:r>
              <a:rPr lang="en-US" dirty="0">
                <a:solidFill>
                  <a:srgbClr val="FF0000"/>
                </a:solidFill>
              </a:rPr>
              <a:t>slice of joint distribution</a:t>
            </a:r>
          </a:p>
        </p:txBody>
      </p:sp>
      <p:sp>
        <p:nvSpPr>
          <p:cNvPr id="17" name="TextBox 16"/>
          <p:cNvSpPr txBox="1"/>
          <p:nvPr/>
        </p:nvSpPr>
        <p:spPr>
          <a:xfrm>
            <a:off x="3771320" y="3440573"/>
            <a:ext cx="4141391" cy="646331"/>
          </a:xfrm>
          <a:prstGeom prst="rect">
            <a:avLst/>
          </a:prstGeom>
          <a:noFill/>
        </p:spPr>
        <p:txBody>
          <a:bodyPr wrap="none" rtlCol="0">
            <a:spAutoFit/>
          </a:bodyPr>
          <a:lstStyle/>
          <a:p>
            <a:pPr algn="ctr"/>
            <a:r>
              <a:rPr lang="en-US" dirty="0">
                <a:solidFill>
                  <a:srgbClr val="FF0000"/>
                </a:solidFill>
              </a:rPr>
              <a:t>normalization factor to ensure conditional </a:t>
            </a:r>
          </a:p>
          <a:p>
            <a:pPr algn="ctr"/>
            <a:r>
              <a:rPr lang="en-US" dirty="0">
                <a:solidFill>
                  <a:srgbClr val="FF0000"/>
                </a:solidFill>
              </a:rPr>
              <a:t>probability is a proper distribution</a:t>
            </a:r>
          </a:p>
        </p:txBody>
      </p:sp>
      <p:cxnSp>
        <p:nvCxnSpPr>
          <p:cNvPr id="6" name="Straight Arrow Connector 5"/>
          <p:cNvCxnSpPr/>
          <p:nvPr/>
        </p:nvCxnSpPr>
        <p:spPr>
          <a:xfrm flipH="1">
            <a:off x="4717533" y="2071195"/>
            <a:ext cx="317526" cy="29133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flipV="1">
            <a:off x="5035059" y="3174825"/>
            <a:ext cx="158763" cy="29598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6257272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400" dirty="0"/>
              <a:t>Conditional Probability</a:t>
            </a:r>
            <a:endParaRPr lang="en-US" sz="3400" dirty="0"/>
          </a:p>
        </p:txBody>
      </p:sp>
      <p:sp>
        <p:nvSpPr>
          <p:cNvPr id="6" name="Content Placeholder 2"/>
          <p:cNvSpPr txBox="1">
            <a:spLocks/>
          </p:cNvSpPr>
          <p:nvPr/>
        </p:nvSpPr>
        <p:spPr>
          <a:xfrm>
            <a:off x="500034" y="4214818"/>
            <a:ext cx="8229600" cy="2428892"/>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GB" sz="2800" b="0" i="0" u="none" strike="noStrike" kern="1200" cap="none" spc="0" normalizeH="0" baseline="0" noProof="0" dirty="0">
                <a:ln>
                  <a:noFill/>
                </a:ln>
                <a:solidFill>
                  <a:srgbClr val="FFFFFF"/>
                </a:solidFill>
                <a:effectLst/>
                <a:uLnTx/>
                <a:uFillTx/>
              </a:rPr>
              <a:t>Can be re-arranged</a:t>
            </a:r>
            <a:r>
              <a:rPr kumimoji="0" lang="en-GB" sz="2800" b="0" i="0" u="none" strike="noStrike" kern="1200" cap="none" spc="0" normalizeH="0" noProof="0" dirty="0">
                <a:ln>
                  <a:noFill/>
                </a:ln>
                <a:solidFill>
                  <a:srgbClr val="FFFFFF"/>
                </a:solidFill>
                <a:effectLst/>
                <a:uLnTx/>
                <a:uFillTx/>
              </a:rPr>
              <a:t> to give</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lang="en-GB" sz="2800" baseline="0" dirty="0"/>
          </a:p>
          <a:p>
            <a:pPr marL="342900" marR="0" lvl="0" indent="-342900" algn="l" defTabSz="914400" rtl="0" eaLnBrk="1" fontAlgn="auto" latinLnBrk="0" hangingPunct="1">
              <a:lnSpc>
                <a:spcPct val="100000"/>
              </a:lnSpc>
              <a:spcBef>
                <a:spcPct val="20000"/>
              </a:spcBef>
              <a:spcAft>
                <a:spcPts val="0"/>
              </a:spcAft>
              <a:buClrTx/>
              <a:buSzTx/>
              <a:tabLst/>
              <a:defRPr/>
            </a:pPr>
            <a:endParaRPr kumimoji="0" lang="en-US" sz="2800" b="0" i="0" u="none" strike="noStrike" kern="1200" cap="none" spc="0" normalizeH="0" baseline="0" noProof="0" dirty="0">
              <a:ln>
                <a:noFill/>
              </a:ln>
              <a:solidFill>
                <a:schemeClr val="tx1"/>
              </a:solidFill>
              <a:effectLst/>
              <a:uLnTx/>
              <a:uFillTx/>
            </a:endParaRPr>
          </a:p>
        </p:txBody>
      </p:sp>
      <p:sp>
        <p:nvSpPr>
          <p:cNvPr id="12" name="TextBox 11"/>
          <p:cNvSpPr txBox="1"/>
          <p:nvPr/>
        </p:nvSpPr>
        <p:spPr>
          <a:xfrm>
            <a:off x="6794829" y="6405861"/>
            <a:ext cx="2349171" cy="369332"/>
          </a:xfrm>
          <a:prstGeom prst="rect">
            <a:avLst/>
          </a:prstGeom>
          <a:noFill/>
        </p:spPr>
        <p:txBody>
          <a:bodyPr wrap="none" rtlCol="0">
            <a:spAutoFit/>
          </a:bodyPr>
          <a:lstStyle/>
          <a:p>
            <a:r>
              <a:rPr lang="en-US" dirty="0"/>
              <a:t>Adapted from S. Prince</a:t>
            </a:r>
          </a:p>
        </p:txBody>
      </p:sp>
      <p:pic>
        <p:nvPicPr>
          <p:cNvPr id="9" name="Picture 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309" y="2296313"/>
            <a:ext cx="7435228" cy="900000"/>
          </a:xfrm>
          <a:prstGeom prst="rect">
            <a:avLst/>
          </a:prstGeom>
        </p:spPr>
      </p:pic>
      <p:sp>
        <p:nvSpPr>
          <p:cNvPr id="7" name="Content Placeholder 2"/>
          <p:cNvSpPr>
            <a:spLocks noGrp="1"/>
          </p:cNvSpPr>
          <p:nvPr>
            <p:ph idx="1"/>
          </p:nvPr>
        </p:nvSpPr>
        <p:spPr>
          <a:xfrm>
            <a:off x="428596" y="3309932"/>
            <a:ext cx="8229600" cy="642942"/>
          </a:xfrm>
        </p:spPr>
        <p:txBody>
          <a:bodyPr/>
          <a:lstStyle/>
          <a:p>
            <a:r>
              <a:rPr lang="en-GB" sz="2800" dirty="0"/>
              <a:t>More usually written in compact form</a:t>
            </a:r>
            <a:endParaRPr lang="en-US" sz="2800" dirty="0"/>
          </a:p>
        </p:txBody>
      </p:sp>
      <p:pic>
        <p:nvPicPr>
          <p:cNvPr id="8" name="Picture 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9044" y="3952874"/>
            <a:ext cx="2626740" cy="899999"/>
          </a:xfrm>
          <a:prstGeom prst="rect">
            <a:avLst/>
          </a:prstGeom>
        </p:spPr>
      </p:pic>
    </p:spTree>
    <p:extLst>
      <p:ext uri="{BB962C8B-B14F-4D97-AF65-F5344CB8AC3E}">
        <p14:creationId xmlns:p14="http://schemas.microsoft.com/office/powerpoint/2010/main" val="366126011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400" dirty="0"/>
              <a:t>Conditional Probability</a:t>
            </a:r>
            <a:endParaRPr lang="en-US" sz="3400" dirty="0"/>
          </a:p>
        </p:txBody>
      </p:sp>
      <p:sp>
        <p:nvSpPr>
          <p:cNvPr id="6" name="Content Placeholder 2"/>
          <p:cNvSpPr txBox="1">
            <a:spLocks/>
          </p:cNvSpPr>
          <p:nvPr/>
        </p:nvSpPr>
        <p:spPr>
          <a:xfrm>
            <a:off x="500034" y="4214818"/>
            <a:ext cx="8229600" cy="2428892"/>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GB" sz="2800" b="0" i="0" u="none" strike="noStrike" kern="1200" cap="none" spc="0" normalizeH="0" baseline="0" noProof="0" dirty="0">
                <a:ln>
                  <a:noFill/>
                </a:ln>
                <a:solidFill>
                  <a:srgbClr val="FFFFFF"/>
                </a:solidFill>
                <a:effectLst/>
                <a:uLnTx/>
                <a:uFillTx/>
              </a:rPr>
              <a:t>Can be re-arranged</a:t>
            </a:r>
            <a:r>
              <a:rPr kumimoji="0" lang="en-GB" sz="2800" b="0" i="0" u="none" strike="noStrike" kern="1200" cap="none" spc="0" normalizeH="0" noProof="0" dirty="0">
                <a:ln>
                  <a:noFill/>
                </a:ln>
                <a:solidFill>
                  <a:srgbClr val="FFFFFF"/>
                </a:solidFill>
                <a:effectLst/>
                <a:uLnTx/>
                <a:uFillTx/>
              </a:rPr>
              <a:t> to give</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lang="en-GB" sz="2800" baseline="0" dirty="0"/>
          </a:p>
          <a:p>
            <a:pPr marL="342900" marR="0" lvl="0" indent="-342900" algn="l" defTabSz="914400" rtl="0" eaLnBrk="1" fontAlgn="auto" latinLnBrk="0" hangingPunct="1">
              <a:lnSpc>
                <a:spcPct val="100000"/>
              </a:lnSpc>
              <a:spcBef>
                <a:spcPct val="20000"/>
              </a:spcBef>
              <a:spcAft>
                <a:spcPts val="0"/>
              </a:spcAft>
              <a:buClrTx/>
              <a:buSzTx/>
              <a:tabLst/>
              <a:defRPr/>
            </a:pPr>
            <a:endParaRPr kumimoji="0" lang="en-US" sz="2800" b="0" i="0" u="none" strike="noStrike" kern="1200" cap="none" spc="0" normalizeH="0" baseline="0" noProof="0" dirty="0">
              <a:ln>
                <a:noFill/>
              </a:ln>
              <a:solidFill>
                <a:schemeClr val="tx1"/>
              </a:solidFill>
              <a:effectLst/>
              <a:uLnTx/>
              <a:uFillTx/>
            </a:endParaRPr>
          </a:p>
        </p:txBody>
      </p:sp>
      <p:sp>
        <p:nvSpPr>
          <p:cNvPr id="12" name="TextBox 11"/>
          <p:cNvSpPr txBox="1"/>
          <p:nvPr/>
        </p:nvSpPr>
        <p:spPr>
          <a:xfrm>
            <a:off x="6794829" y="6405861"/>
            <a:ext cx="2349171" cy="369332"/>
          </a:xfrm>
          <a:prstGeom prst="rect">
            <a:avLst/>
          </a:prstGeom>
          <a:noFill/>
        </p:spPr>
        <p:txBody>
          <a:bodyPr wrap="none" rtlCol="0">
            <a:spAutoFit/>
          </a:bodyPr>
          <a:lstStyle/>
          <a:p>
            <a:r>
              <a:rPr lang="en-US" dirty="0"/>
              <a:t>Adapted from S. Prince</a:t>
            </a:r>
          </a:p>
        </p:txBody>
      </p:sp>
      <p:pic>
        <p:nvPicPr>
          <p:cNvPr id="9" name="Picture 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309" y="2296313"/>
            <a:ext cx="7435228" cy="900000"/>
          </a:xfrm>
          <a:prstGeom prst="rect">
            <a:avLst/>
          </a:prstGeom>
        </p:spPr>
      </p:pic>
      <p:sp>
        <p:nvSpPr>
          <p:cNvPr id="10" name="Content Placeholder 2"/>
          <p:cNvSpPr>
            <a:spLocks noGrp="1"/>
          </p:cNvSpPr>
          <p:nvPr>
            <p:ph idx="1"/>
          </p:nvPr>
        </p:nvSpPr>
        <p:spPr>
          <a:xfrm>
            <a:off x="428596" y="3309932"/>
            <a:ext cx="8229600" cy="642942"/>
          </a:xfrm>
        </p:spPr>
        <p:txBody>
          <a:bodyPr/>
          <a:lstStyle/>
          <a:p>
            <a:r>
              <a:rPr lang="en-GB" sz="2800" dirty="0"/>
              <a:t>More usually written in compact form</a:t>
            </a:r>
            <a:endParaRPr lang="en-US" sz="2800" dirty="0"/>
          </a:p>
        </p:txBody>
      </p:sp>
      <p:sp>
        <p:nvSpPr>
          <p:cNvPr id="11" name="Content Placeholder 2"/>
          <p:cNvSpPr txBox="1">
            <a:spLocks/>
          </p:cNvSpPr>
          <p:nvPr/>
        </p:nvSpPr>
        <p:spPr>
          <a:xfrm>
            <a:off x="500034" y="4897443"/>
            <a:ext cx="8229600" cy="175075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GB" sz="2800" b="0" i="0" u="none" strike="noStrike" kern="1200" cap="none" spc="0" normalizeH="0" baseline="0" noProof="0" dirty="0">
                <a:ln>
                  <a:noFill/>
                </a:ln>
                <a:solidFill>
                  <a:schemeClr val="tx1"/>
                </a:solidFill>
                <a:effectLst/>
                <a:uLnTx/>
                <a:uFillTx/>
              </a:rPr>
              <a:t>Can be re-arranged</a:t>
            </a:r>
            <a:r>
              <a:rPr kumimoji="0" lang="en-GB" sz="2800" b="0" i="0" u="none" strike="noStrike" kern="1200" cap="none" spc="0" normalizeH="0" noProof="0" dirty="0">
                <a:ln>
                  <a:noFill/>
                </a:ln>
                <a:solidFill>
                  <a:schemeClr val="tx1"/>
                </a:solidFill>
                <a:effectLst/>
                <a:uLnTx/>
                <a:uFillTx/>
              </a:rPr>
              <a:t> to give</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lang="en-GB" sz="2800" baseline="0" dirty="0"/>
          </a:p>
          <a:p>
            <a:pPr marL="342900" marR="0" lvl="0" indent="-342900" algn="l" defTabSz="914400" rtl="0" eaLnBrk="1" fontAlgn="auto" latinLnBrk="0" hangingPunct="1">
              <a:lnSpc>
                <a:spcPct val="100000"/>
              </a:lnSpc>
              <a:spcBef>
                <a:spcPct val="20000"/>
              </a:spcBef>
              <a:spcAft>
                <a:spcPts val="0"/>
              </a:spcAft>
              <a:buClrTx/>
              <a:buSzTx/>
              <a:tabLst/>
              <a:defRPr/>
            </a:pPr>
            <a:endParaRPr kumimoji="0" lang="en-US" sz="2800" b="0" i="0" u="none" strike="noStrike" kern="1200" cap="none" spc="0" normalizeH="0" baseline="0" noProof="0" dirty="0">
              <a:ln>
                <a:noFill/>
              </a:ln>
              <a:solidFill>
                <a:schemeClr val="tx1"/>
              </a:solidFill>
              <a:effectLst/>
              <a:uLnTx/>
              <a:uFillTx/>
            </a:endParaRPr>
          </a:p>
        </p:txBody>
      </p:sp>
      <p:pic>
        <p:nvPicPr>
          <p:cNvPr id="14" name="Picture 1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9044" y="3952874"/>
            <a:ext cx="2626740" cy="899999"/>
          </a:xfrm>
          <a:prstGeom prst="rect">
            <a:avLst/>
          </a:prstGeom>
        </p:spPr>
      </p:pic>
      <p:pic>
        <p:nvPicPr>
          <p:cNvPr id="15" name="Picture 1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06613" y="5592687"/>
            <a:ext cx="3422757" cy="1007997"/>
          </a:xfrm>
          <a:prstGeom prst="rect">
            <a:avLst/>
          </a:prstGeom>
        </p:spPr>
      </p:pic>
    </p:spTree>
    <p:extLst>
      <p:ext uri="{BB962C8B-B14F-4D97-AF65-F5344CB8AC3E}">
        <p14:creationId xmlns:p14="http://schemas.microsoft.com/office/powerpoint/2010/main" val="46382405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Conditional Probability Example</a:t>
            </a:r>
          </a:p>
        </p:txBody>
      </p:sp>
      <p:graphicFrame>
        <p:nvGraphicFramePr>
          <p:cNvPr id="4" name="Table 3"/>
          <p:cNvGraphicFramePr>
            <a:graphicFrameLocks noGrp="1"/>
          </p:cNvGraphicFramePr>
          <p:nvPr/>
        </p:nvGraphicFramePr>
        <p:xfrm>
          <a:off x="-302414" y="1258277"/>
          <a:ext cx="3800500" cy="2743200"/>
        </p:xfrm>
        <a:graphic>
          <a:graphicData uri="http://schemas.openxmlformats.org/drawingml/2006/table">
            <a:tbl>
              <a:tblPr firstRow="1" bandRow="1">
                <a:tableStyleId>{2D5ABB26-0587-4C30-8999-92F81FD0307C}</a:tableStyleId>
              </a:tblPr>
              <a:tblGrid>
                <a:gridCol w="760100">
                  <a:extLst>
                    <a:ext uri="{9D8B030D-6E8A-4147-A177-3AD203B41FA5}">
                      <a16:colId xmlns:a16="http://schemas.microsoft.com/office/drawing/2014/main" val="20000"/>
                    </a:ext>
                  </a:extLst>
                </a:gridCol>
                <a:gridCol w="760100">
                  <a:extLst>
                    <a:ext uri="{9D8B030D-6E8A-4147-A177-3AD203B41FA5}">
                      <a16:colId xmlns:a16="http://schemas.microsoft.com/office/drawing/2014/main" val="20001"/>
                    </a:ext>
                  </a:extLst>
                </a:gridCol>
                <a:gridCol w="760100">
                  <a:extLst>
                    <a:ext uri="{9D8B030D-6E8A-4147-A177-3AD203B41FA5}">
                      <a16:colId xmlns:a16="http://schemas.microsoft.com/office/drawing/2014/main" val="20002"/>
                    </a:ext>
                  </a:extLst>
                </a:gridCol>
                <a:gridCol w="760100">
                  <a:extLst>
                    <a:ext uri="{9D8B030D-6E8A-4147-A177-3AD203B41FA5}">
                      <a16:colId xmlns:a16="http://schemas.microsoft.com/office/drawing/2014/main" val="20003"/>
                    </a:ext>
                  </a:extLst>
                </a:gridCol>
                <a:gridCol w="760100">
                  <a:extLst>
                    <a:ext uri="{9D8B030D-6E8A-4147-A177-3AD203B41FA5}">
                      <a16:colId xmlns:a16="http://schemas.microsoft.com/office/drawing/2014/main" val="20004"/>
                    </a:ext>
                  </a:extLst>
                </a:gridCol>
              </a:tblGrid>
              <a:tr h="370840">
                <a:tc>
                  <a:txBody>
                    <a:bodyPr/>
                    <a:lstStyle/>
                    <a:p>
                      <a:pPr algn="ctr"/>
                      <a:endParaRPr lang="en-US" sz="2400" dirty="0"/>
                    </a:p>
                  </a:txBody>
                  <a:tcPr/>
                </a:tc>
                <a:tc>
                  <a:txBody>
                    <a:bodyPr/>
                    <a:lstStyle/>
                    <a:p>
                      <a:pPr algn="ctr"/>
                      <a:endParaRPr lang="en-US" sz="2400"/>
                    </a:p>
                  </a:txBody>
                  <a:tcPr/>
                </a:tc>
                <a:tc>
                  <a:txBody>
                    <a:bodyPr/>
                    <a:lstStyle/>
                    <a:p>
                      <a:pPr algn="ctr"/>
                      <a:endParaRPr lang="en-US" sz="240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10000"/>
                  </a:ext>
                </a:extLst>
              </a:tr>
              <a:tr h="370840">
                <a:tc>
                  <a:txBody>
                    <a:bodyPr/>
                    <a:lstStyle/>
                    <a:p>
                      <a:pPr algn="ctr"/>
                      <a:endParaRPr lang="en-US" sz="2400"/>
                    </a:p>
                  </a:txBody>
                  <a:tcPr/>
                </a:tc>
                <a:tc>
                  <a:txBody>
                    <a:bodyPr/>
                    <a:lstStyle/>
                    <a:p>
                      <a:pPr algn="ctr"/>
                      <a:endParaRPr lang="en-US" sz="2400" dirty="0"/>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0</a:t>
                      </a:r>
                    </a:p>
                  </a:txBody>
                  <a:tcPr>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ctr"/>
                      <a:r>
                        <a:rPr lang="en-US" sz="2400" dirty="0"/>
                        <a:t>2.5</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p(y)</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1"/>
                  </a:ext>
                </a:extLst>
              </a:tr>
              <a:tr h="370840">
                <a:tc>
                  <a:txBody>
                    <a:bodyPr/>
                    <a:lstStyle/>
                    <a:p>
                      <a:pPr algn="ctr"/>
                      <a:endParaRPr lang="en-US" sz="2400"/>
                    </a:p>
                  </a:txBody>
                  <a:tcPr/>
                </a:tc>
                <a:tc>
                  <a:txBody>
                    <a:bodyPr/>
                    <a:lstStyle/>
                    <a:p>
                      <a:pPr algn="ctr"/>
                      <a:r>
                        <a:rPr lang="en-US" sz="2400" dirty="0"/>
                        <a:t>-3</a:t>
                      </a:r>
                    </a:p>
                  </a:txBody>
                  <a:tcPr>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ctr"/>
                      <a:r>
                        <a:rPr lang="en-US" sz="2400" dirty="0"/>
                        <a:t>0</a:t>
                      </a:r>
                    </a:p>
                  </a:txBody>
                  <a:tcPr>
                    <a:lnL w="38100" cap="flat" cmpd="sng" algn="ctr">
                      <a:solidFill>
                        <a:scrgbClr r="0" g="0" b="0"/>
                      </a:solidFill>
                      <a:prstDash val="solid"/>
                      <a:round/>
                      <a:headEnd type="none" w="med" len="med"/>
                      <a:tailEnd type="none" w="med" len="med"/>
                    </a:lnL>
                    <a:lnT w="38100" cap="flat" cmpd="sng" algn="ctr">
                      <a:solidFill>
                        <a:scrgbClr r="0" g="0" b="0"/>
                      </a:solidFill>
                      <a:prstDash val="solid"/>
                      <a:round/>
                      <a:headEnd type="none" w="med" len="med"/>
                      <a:tailEnd type="none" w="med" len="med"/>
                    </a:lnT>
                  </a:tcPr>
                </a:tc>
                <a:tc>
                  <a:txBody>
                    <a:bodyPr/>
                    <a:lstStyle/>
                    <a:p>
                      <a:pPr algn="ctr"/>
                      <a:r>
                        <a:rPr lang="en-US" sz="2400" dirty="0"/>
                        <a:t>1/2</a:t>
                      </a:r>
                    </a:p>
                  </a:txBody>
                  <a:tcPr>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ctr"/>
                      <a:r>
                        <a:rPr lang="en-US" sz="2400" dirty="0"/>
                        <a:t>1/2</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2"/>
                  </a:ext>
                </a:extLst>
              </a:tr>
              <a:tr h="370840">
                <a:tc>
                  <a:txBody>
                    <a:bodyPr/>
                    <a:lstStyle/>
                    <a:p>
                      <a:pPr algn="r"/>
                      <a:r>
                        <a:rPr lang="en-US" sz="2400" dirty="0"/>
                        <a:t>y</a:t>
                      </a:r>
                    </a:p>
                  </a:txBody>
                  <a:tcPr/>
                </a:tc>
                <a:tc>
                  <a:txBody>
                    <a:bodyPr/>
                    <a:lstStyle/>
                    <a:p>
                      <a:pPr algn="ctr"/>
                      <a:r>
                        <a:rPr lang="en-US" sz="2400" dirty="0"/>
                        <a:t>-1</a:t>
                      </a:r>
                    </a:p>
                  </a:txBody>
                  <a:tcPr>
                    <a:lnR w="38100" cap="flat" cmpd="sng" algn="ctr">
                      <a:solidFill>
                        <a:scrgbClr r="0" g="0" b="0"/>
                      </a:solidFill>
                      <a:prstDash val="solid"/>
                      <a:round/>
                      <a:headEnd type="none" w="med" len="med"/>
                      <a:tailEnd type="none" w="med" len="med"/>
                    </a:lnR>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tcPr>
                </a:tc>
                <a:tc>
                  <a:txBody>
                    <a:bodyPr/>
                    <a:lstStyle/>
                    <a:p>
                      <a:pPr algn="ctr"/>
                      <a:r>
                        <a:rPr lang="en-US" sz="2400" dirty="0"/>
                        <a:t>1/4</a:t>
                      </a:r>
                    </a:p>
                  </a:txBody>
                  <a:tcPr>
                    <a:lnR w="38100" cap="flat" cmpd="sng" algn="ctr">
                      <a:solidFill>
                        <a:scrgbClr r="0" g="0" b="0"/>
                      </a:solidFill>
                      <a:prstDash val="solid"/>
                      <a:round/>
                      <a:headEnd type="none" w="med" len="med"/>
                      <a:tailEnd type="none" w="med" len="med"/>
                    </a:lnR>
                  </a:tcPr>
                </a:tc>
                <a:tc>
                  <a:txBody>
                    <a:bodyPr/>
                    <a:lstStyle/>
                    <a:p>
                      <a:pPr algn="ctr"/>
                      <a:r>
                        <a:rPr lang="en-US" sz="2400" dirty="0"/>
                        <a:t>3/8</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3"/>
                  </a:ext>
                </a:extLst>
              </a:tr>
              <a:tr h="370840">
                <a:tc>
                  <a:txBody>
                    <a:bodyPr/>
                    <a:lstStyle/>
                    <a:p>
                      <a:pPr algn="ctr"/>
                      <a:endParaRPr lang="en-US" sz="2400" dirty="0"/>
                    </a:p>
                  </a:txBody>
                  <a:tcPr/>
                </a:tc>
                <a:tc>
                  <a:txBody>
                    <a:bodyPr/>
                    <a:lstStyle/>
                    <a:p>
                      <a:pPr algn="ctr"/>
                      <a:r>
                        <a:rPr lang="en-US" sz="2400" dirty="0"/>
                        <a:t>2</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ctr"/>
                      <a:r>
                        <a:rPr lang="en-US" sz="2400" dirty="0"/>
                        <a:t>0</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4"/>
                  </a:ext>
                </a:extLst>
              </a:tr>
              <a:tr h="370840">
                <a:tc>
                  <a:txBody>
                    <a:bodyPr/>
                    <a:lstStyle/>
                    <a:p>
                      <a:pPr algn="ctr"/>
                      <a:endParaRPr lang="en-US" sz="24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dirty="0"/>
                        <a:t>p(x)</a:t>
                      </a:r>
                    </a:p>
                  </a:txBody>
                  <a:tcPr>
                    <a:lnT w="38100" cap="flat" cmpd="sng" algn="ctr">
                      <a:solidFill>
                        <a:scrgbClr r="0" g="0" b="0"/>
                      </a:solidFill>
                      <a:prstDash val="solid"/>
                      <a:round/>
                      <a:headEnd type="none" w="med" len="med"/>
                      <a:tailEnd type="none" w="med" len="med"/>
                    </a:lnT>
                  </a:tcPr>
                </a:tc>
                <a:tc>
                  <a:txBody>
                    <a:bodyPr/>
                    <a:lstStyle/>
                    <a:p>
                      <a:pPr algn="ctr"/>
                      <a:r>
                        <a:rPr lang="en-US" sz="2400" dirty="0"/>
                        <a:t>1/4</a:t>
                      </a:r>
                    </a:p>
                  </a:txBody>
                  <a:tcPr>
                    <a:lnT w="38100" cap="flat" cmpd="sng" algn="ctr">
                      <a:solidFill>
                        <a:scrgbClr r="0" g="0" b="0"/>
                      </a:solidFill>
                      <a:prstDash val="solid"/>
                      <a:round/>
                      <a:headEnd type="none" w="med" len="med"/>
                      <a:tailEnd type="none" w="med" len="med"/>
                    </a:lnT>
                  </a:tcPr>
                </a:tc>
                <a:tc>
                  <a:txBody>
                    <a:bodyPr/>
                    <a:lstStyle/>
                    <a:p>
                      <a:pPr algn="ctr"/>
                      <a:r>
                        <a:rPr lang="en-US" sz="2400" dirty="0"/>
                        <a:t>3/4</a:t>
                      </a:r>
                    </a:p>
                  </a:txBody>
                  <a:tcPr>
                    <a:lnT w="38100" cap="flat" cmpd="sng" algn="ctr">
                      <a:solidFill>
                        <a:scrgbClr r="0" g="0" b="0"/>
                      </a:solidFill>
                      <a:prstDash val="solid"/>
                      <a:round/>
                      <a:headEnd type="none" w="med" len="med"/>
                      <a:tailEnd type="none" w="med" len="med"/>
                    </a:lnT>
                  </a:tcPr>
                </a:tc>
                <a:tc>
                  <a:txBody>
                    <a:bodyPr/>
                    <a:lstStyle/>
                    <a:p>
                      <a:pPr algn="ctr"/>
                      <a:endParaRPr lang="en-US" sz="2400" dirty="0"/>
                    </a:p>
                  </a:txBody>
                  <a:tcPr/>
                </a:tc>
                <a:extLst>
                  <a:ext uri="{0D108BD9-81ED-4DB2-BD59-A6C34878D82A}">
                    <a16:rowId xmlns:a16="http://schemas.microsoft.com/office/drawing/2014/main" val="10005"/>
                  </a:ext>
                </a:extLst>
              </a:tr>
            </a:tbl>
          </a:graphicData>
        </a:graphic>
      </p:graphicFrame>
      <p:sp>
        <p:nvSpPr>
          <p:cNvPr id="5" name="TextBox 4"/>
          <p:cNvSpPr txBox="1"/>
          <p:nvPr/>
        </p:nvSpPr>
        <p:spPr>
          <a:xfrm>
            <a:off x="1846838" y="1250096"/>
            <a:ext cx="317966" cy="461665"/>
          </a:xfrm>
          <a:prstGeom prst="rect">
            <a:avLst/>
          </a:prstGeom>
          <a:noFill/>
        </p:spPr>
        <p:txBody>
          <a:bodyPr wrap="none" rtlCol="0">
            <a:spAutoFit/>
          </a:bodyPr>
          <a:lstStyle/>
          <a:p>
            <a:r>
              <a:rPr lang="en-US" sz="2400" dirty="0"/>
              <a:t>x</a:t>
            </a:r>
          </a:p>
        </p:txBody>
      </p:sp>
      <p:pic>
        <p:nvPicPr>
          <p:cNvPr id="7" name="Picture 6" descr="latex-image-1.pdf"/>
          <p:cNvPicPr>
            <a:picLocks noChangeAspect="1"/>
          </p:cNvPicPr>
          <p:nvPr/>
        </p:nvPicPr>
        <p:blipFill rotWithShape="1">
          <a:blip r:embed="rId3">
            <a:extLst>
              <a:ext uri="{28A0092B-C50C-407E-A947-70E740481C1C}">
                <a14:useLocalDpi xmlns:a14="http://schemas.microsoft.com/office/drawing/2010/main" val="0"/>
              </a:ext>
            </a:extLst>
          </a:blip>
          <a:srcRect l="1" r="47035"/>
          <a:stretch/>
        </p:blipFill>
        <p:spPr>
          <a:xfrm>
            <a:off x="4110613" y="2181608"/>
            <a:ext cx="2330634" cy="863999"/>
          </a:xfrm>
          <a:prstGeom prst="rect">
            <a:avLst/>
          </a:prstGeom>
        </p:spPr>
      </p:pic>
      <p:sp>
        <p:nvSpPr>
          <p:cNvPr id="12" name="TextBox 11"/>
          <p:cNvSpPr txBox="1"/>
          <p:nvPr/>
        </p:nvSpPr>
        <p:spPr>
          <a:xfrm>
            <a:off x="6481244" y="2293908"/>
            <a:ext cx="755135" cy="584776"/>
          </a:xfrm>
          <a:prstGeom prst="rect">
            <a:avLst/>
          </a:prstGeom>
          <a:noFill/>
        </p:spPr>
        <p:txBody>
          <a:bodyPr wrap="none" rtlCol="0">
            <a:spAutoFit/>
          </a:bodyPr>
          <a:lstStyle/>
          <a:p>
            <a:r>
              <a:rPr lang="en-US" sz="3200" dirty="0"/>
              <a:t>???</a:t>
            </a:r>
          </a:p>
        </p:txBody>
      </p:sp>
    </p:spTree>
    <p:extLst>
      <p:ext uri="{BB962C8B-B14F-4D97-AF65-F5344CB8AC3E}">
        <p14:creationId xmlns:p14="http://schemas.microsoft.com/office/powerpoint/2010/main" val="40460977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Conditional Probability Example</a:t>
            </a:r>
          </a:p>
        </p:txBody>
      </p:sp>
      <p:graphicFrame>
        <p:nvGraphicFramePr>
          <p:cNvPr id="4" name="Table 3"/>
          <p:cNvGraphicFramePr>
            <a:graphicFrameLocks noGrp="1"/>
          </p:cNvGraphicFramePr>
          <p:nvPr/>
        </p:nvGraphicFramePr>
        <p:xfrm>
          <a:off x="-302414" y="1258277"/>
          <a:ext cx="3800500" cy="2743200"/>
        </p:xfrm>
        <a:graphic>
          <a:graphicData uri="http://schemas.openxmlformats.org/drawingml/2006/table">
            <a:tbl>
              <a:tblPr firstRow="1" bandRow="1">
                <a:tableStyleId>{2D5ABB26-0587-4C30-8999-92F81FD0307C}</a:tableStyleId>
              </a:tblPr>
              <a:tblGrid>
                <a:gridCol w="760100">
                  <a:extLst>
                    <a:ext uri="{9D8B030D-6E8A-4147-A177-3AD203B41FA5}">
                      <a16:colId xmlns:a16="http://schemas.microsoft.com/office/drawing/2014/main" val="20000"/>
                    </a:ext>
                  </a:extLst>
                </a:gridCol>
                <a:gridCol w="760100">
                  <a:extLst>
                    <a:ext uri="{9D8B030D-6E8A-4147-A177-3AD203B41FA5}">
                      <a16:colId xmlns:a16="http://schemas.microsoft.com/office/drawing/2014/main" val="20001"/>
                    </a:ext>
                  </a:extLst>
                </a:gridCol>
                <a:gridCol w="760100">
                  <a:extLst>
                    <a:ext uri="{9D8B030D-6E8A-4147-A177-3AD203B41FA5}">
                      <a16:colId xmlns:a16="http://schemas.microsoft.com/office/drawing/2014/main" val="20002"/>
                    </a:ext>
                  </a:extLst>
                </a:gridCol>
                <a:gridCol w="760100">
                  <a:extLst>
                    <a:ext uri="{9D8B030D-6E8A-4147-A177-3AD203B41FA5}">
                      <a16:colId xmlns:a16="http://schemas.microsoft.com/office/drawing/2014/main" val="20003"/>
                    </a:ext>
                  </a:extLst>
                </a:gridCol>
                <a:gridCol w="760100">
                  <a:extLst>
                    <a:ext uri="{9D8B030D-6E8A-4147-A177-3AD203B41FA5}">
                      <a16:colId xmlns:a16="http://schemas.microsoft.com/office/drawing/2014/main" val="20004"/>
                    </a:ext>
                  </a:extLst>
                </a:gridCol>
              </a:tblGrid>
              <a:tr h="370840">
                <a:tc>
                  <a:txBody>
                    <a:bodyPr/>
                    <a:lstStyle/>
                    <a:p>
                      <a:pPr algn="ctr"/>
                      <a:endParaRPr lang="en-US" sz="2400" dirty="0"/>
                    </a:p>
                  </a:txBody>
                  <a:tcPr/>
                </a:tc>
                <a:tc>
                  <a:txBody>
                    <a:bodyPr/>
                    <a:lstStyle/>
                    <a:p>
                      <a:pPr algn="ctr"/>
                      <a:endParaRPr lang="en-US" sz="2400"/>
                    </a:p>
                  </a:txBody>
                  <a:tcPr/>
                </a:tc>
                <a:tc>
                  <a:txBody>
                    <a:bodyPr/>
                    <a:lstStyle/>
                    <a:p>
                      <a:pPr algn="ctr"/>
                      <a:endParaRPr lang="en-US" sz="240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10000"/>
                  </a:ext>
                </a:extLst>
              </a:tr>
              <a:tr h="370840">
                <a:tc>
                  <a:txBody>
                    <a:bodyPr/>
                    <a:lstStyle/>
                    <a:p>
                      <a:pPr algn="ctr"/>
                      <a:endParaRPr lang="en-US" sz="2400"/>
                    </a:p>
                  </a:txBody>
                  <a:tcPr/>
                </a:tc>
                <a:tc>
                  <a:txBody>
                    <a:bodyPr/>
                    <a:lstStyle/>
                    <a:p>
                      <a:pPr algn="ctr"/>
                      <a:endParaRPr lang="en-US" sz="2400" dirty="0"/>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0</a:t>
                      </a:r>
                    </a:p>
                  </a:txBody>
                  <a:tcPr>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ctr"/>
                      <a:r>
                        <a:rPr lang="en-US" sz="2400" dirty="0"/>
                        <a:t>2.5</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p(y)</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1"/>
                  </a:ext>
                </a:extLst>
              </a:tr>
              <a:tr h="370840">
                <a:tc>
                  <a:txBody>
                    <a:bodyPr/>
                    <a:lstStyle/>
                    <a:p>
                      <a:pPr algn="ctr"/>
                      <a:endParaRPr lang="en-US" sz="2400"/>
                    </a:p>
                  </a:txBody>
                  <a:tcPr/>
                </a:tc>
                <a:tc>
                  <a:txBody>
                    <a:bodyPr/>
                    <a:lstStyle/>
                    <a:p>
                      <a:pPr algn="ctr"/>
                      <a:r>
                        <a:rPr lang="en-US" sz="2400" dirty="0"/>
                        <a:t>-3</a:t>
                      </a:r>
                    </a:p>
                  </a:txBody>
                  <a:tcPr>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ctr"/>
                      <a:r>
                        <a:rPr lang="en-US" sz="2400" dirty="0"/>
                        <a:t>0</a:t>
                      </a:r>
                    </a:p>
                  </a:txBody>
                  <a:tcPr>
                    <a:lnL w="38100" cap="flat" cmpd="sng" algn="ctr">
                      <a:solidFill>
                        <a:scrgbClr r="0" g="0" b="0"/>
                      </a:solidFill>
                      <a:prstDash val="solid"/>
                      <a:round/>
                      <a:headEnd type="none" w="med" len="med"/>
                      <a:tailEnd type="none" w="med" len="med"/>
                    </a:lnL>
                    <a:lnT w="38100" cap="flat" cmpd="sng" algn="ctr">
                      <a:solidFill>
                        <a:scrgbClr r="0" g="0" b="0"/>
                      </a:solidFill>
                      <a:prstDash val="solid"/>
                      <a:round/>
                      <a:headEnd type="none" w="med" len="med"/>
                      <a:tailEnd type="none" w="med" len="med"/>
                    </a:lnT>
                  </a:tcPr>
                </a:tc>
                <a:tc>
                  <a:txBody>
                    <a:bodyPr/>
                    <a:lstStyle/>
                    <a:p>
                      <a:pPr algn="ctr"/>
                      <a:r>
                        <a:rPr lang="en-US" sz="2400" dirty="0"/>
                        <a:t>1/2</a:t>
                      </a:r>
                    </a:p>
                  </a:txBody>
                  <a:tcPr>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ctr"/>
                      <a:r>
                        <a:rPr lang="en-US" sz="2400" dirty="0"/>
                        <a:t>1/2</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2"/>
                  </a:ext>
                </a:extLst>
              </a:tr>
              <a:tr h="370840">
                <a:tc>
                  <a:txBody>
                    <a:bodyPr/>
                    <a:lstStyle/>
                    <a:p>
                      <a:pPr algn="r"/>
                      <a:r>
                        <a:rPr lang="en-US" sz="2400" dirty="0"/>
                        <a:t>y</a:t>
                      </a:r>
                    </a:p>
                  </a:txBody>
                  <a:tcPr/>
                </a:tc>
                <a:tc>
                  <a:txBody>
                    <a:bodyPr/>
                    <a:lstStyle/>
                    <a:p>
                      <a:pPr algn="ctr"/>
                      <a:r>
                        <a:rPr lang="en-US" sz="2400" dirty="0"/>
                        <a:t>-1</a:t>
                      </a:r>
                    </a:p>
                  </a:txBody>
                  <a:tcPr>
                    <a:lnR w="38100" cap="flat" cmpd="sng" algn="ctr">
                      <a:solidFill>
                        <a:scrgbClr r="0" g="0" b="0"/>
                      </a:solidFill>
                      <a:prstDash val="solid"/>
                      <a:round/>
                      <a:headEnd type="none" w="med" len="med"/>
                      <a:tailEnd type="none" w="med" len="med"/>
                    </a:lnR>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tcPr>
                </a:tc>
                <a:tc>
                  <a:txBody>
                    <a:bodyPr/>
                    <a:lstStyle/>
                    <a:p>
                      <a:pPr algn="ctr"/>
                      <a:r>
                        <a:rPr lang="en-US" sz="2400" dirty="0"/>
                        <a:t>1/4</a:t>
                      </a:r>
                    </a:p>
                  </a:txBody>
                  <a:tcPr>
                    <a:lnR w="38100" cap="flat" cmpd="sng" algn="ctr">
                      <a:solidFill>
                        <a:scrgbClr r="0" g="0" b="0"/>
                      </a:solidFill>
                      <a:prstDash val="solid"/>
                      <a:round/>
                      <a:headEnd type="none" w="med" len="med"/>
                      <a:tailEnd type="none" w="med" len="med"/>
                    </a:lnR>
                  </a:tcPr>
                </a:tc>
                <a:tc>
                  <a:txBody>
                    <a:bodyPr/>
                    <a:lstStyle/>
                    <a:p>
                      <a:pPr algn="ctr"/>
                      <a:r>
                        <a:rPr lang="en-US" sz="2400" dirty="0"/>
                        <a:t>3/8</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3"/>
                  </a:ext>
                </a:extLst>
              </a:tr>
              <a:tr h="370840">
                <a:tc>
                  <a:txBody>
                    <a:bodyPr/>
                    <a:lstStyle/>
                    <a:p>
                      <a:pPr algn="ctr"/>
                      <a:endParaRPr lang="en-US" sz="2400" dirty="0"/>
                    </a:p>
                  </a:txBody>
                  <a:tcPr/>
                </a:tc>
                <a:tc>
                  <a:txBody>
                    <a:bodyPr/>
                    <a:lstStyle/>
                    <a:p>
                      <a:pPr algn="ctr"/>
                      <a:r>
                        <a:rPr lang="en-US" sz="2400" dirty="0"/>
                        <a:t>2</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ctr"/>
                      <a:r>
                        <a:rPr lang="en-US" sz="2400" dirty="0"/>
                        <a:t>0</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4"/>
                  </a:ext>
                </a:extLst>
              </a:tr>
              <a:tr h="370840">
                <a:tc>
                  <a:txBody>
                    <a:bodyPr/>
                    <a:lstStyle/>
                    <a:p>
                      <a:pPr algn="ctr"/>
                      <a:endParaRPr lang="en-US" sz="24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dirty="0"/>
                        <a:t>p(x)</a:t>
                      </a:r>
                    </a:p>
                  </a:txBody>
                  <a:tcPr>
                    <a:lnT w="38100" cap="flat" cmpd="sng" algn="ctr">
                      <a:solidFill>
                        <a:scrgbClr r="0" g="0" b="0"/>
                      </a:solidFill>
                      <a:prstDash val="solid"/>
                      <a:round/>
                      <a:headEnd type="none" w="med" len="med"/>
                      <a:tailEnd type="none" w="med" len="med"/>
                    </a:lnT>
                  </a:tcPr>
                </a:tc>
                <a:tc>
                  <a:txBody>
                    <a:bodyPr/>
                    <a:lstStyle/>
                    <a:p>
                      <a:pPr algn="ctr"/>
                      <a:r>
                        <a:rPr lang="en-US" sz="2400" dirty="0"/>
                        <a:t>1/4</a:t>
                      </a:r>
                    </a:p>
                  </a:txBody>
                  <a:tcPr>
                    <a:lnT w="38100" cap="flat" cmpd="sng" algn="ctr">
                      <a:solidFill>
                        <a:scrgbClr r="0" g="0" b="0"/>
                      </a:solidFill>
                      <a:prstDash val="solid"/>
                      <a:round/>
                      <a:headEnd type="none" w="med" len="med"/>
                      <a:tailEnd type="none" w="med" len="med"/>
                    </a:lnT>
                  </a:tcPr>
                </a:tc>
                <a:tc>
                  <a:txBody>
                    <a:bodyPr/>
                    <a:lstStyle/>
                    <a:p>
                      <a:pPr algn="ctr"/>
                      <a:r>
                        <a:rPr lang="en-US" sz="2400" dirty="0"/>
                        <a:t>3/4</a:t>
                      </a:r>
                    </a:p>
                  </a:txBody>
                  <a:tcPr>
                    <a:lnT w="38100" cap="flat" cmpd="sng" algn="ctr">
                      <a:solidFill>
                        <a:scrgbClr r="0" g="0" b="0"/>
                      </a:solidFill>
                      <a:prstDash val="solid"/>
                      <a:round/>
                      <a:headEnd type="none" w="med" len="med"/>
                      <a:tailEnd type="none" w="med" len="med"/>
                    </a:lnT>
                  </a:tcPr>
                </a:tc>
                <a:tc>
                  <a:txBody>
                    <a:bodyPr/>
                    <a:lstStyle/>
                    <a:p>
                      <a:pPr algn="ctr"/>
                      <a:endParaRPr lang="en-US" sz="2400" dirty="0"/>
                    </a:p>
                  </a:txBody>
                  <a:tcPr/>
                </a:tc>
                <a:extLst>
                  <a:ext uri="{0D108BD9-81ED-4DB2-BD59-A6C34878D82A}">
                    <a16:rowId xmlns:a16="http://schemas.microsoft.com/office/drawing/2014/main" val="10005"/>
                  </a:ext>
                </a:extLst>
              </a:tr>
            </a:tbl>
          </a:graphicData>
        </a:graphic>
      </p:graphicFrame>
      <p:sp>
        <p:nvSpPr>
          <p:cNvPr id="5" name="TextBox 4"/>
          <p:cNvSpPr txBox="1"/>
          <p:nvPr/>
        </p:nvSpPr>
        <p:spPr>
          <a:xfrm>
            <a:off x="1846838" y="1250096"/>
            <a:ext cx="317966" cy="461665"/>
          </a:xfrm>
          <a:prstGeom prst="rect">
            <a:avLst/>
          </a:prstGeom>
          <a:noFill/>
        </p:spPr>
        <p:txBody>
          <a:bodyPr wrap="none" rtlCol="0">
            <a:spAutoFit/>
          </a:bodyPr>
          <a:lstStyle/>
          <a:p>
            <a:r>
              <a:rPr lang="en-US" sz="2400" dirty="0"/>
              <a:t>x</a:t>
            </a:r>
          </a:p>
        </p:txBody>
      </p:sp>
      <p:pic>
        <p:nvPicPr>
          <p:cNvPr id="7" name="Picture 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0613" y="2181608"/>
            <a:ext cx="4400366" cy="863999"/>
          </a:xfrm>
          <a:prstGeom prst="rect">
            <a:avLst/>
          </a:prstGeom>
        </p:spPr>
      </p:pic>
    </p:spTree>
    <p:extLst>
      <p:ext uri="{BB962C8B-B14F-4D97-AF65-F5344CB8AC3E}">
        <p14:creationId xmlns:p14="http://schemas.microsoft.com/office/powerpoint/2010/main" val="45136702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Conditional Probability Example</a:t>
            </a:r>
          </a:p>
        </p:txBody>
      </p:sp>
      <p:graphicFrame>
        <p:nvGraphicFramePr>
          <p:cNvPr id="4" name="Table 3"/>
          <p:cNvGraphicFramePr>
            <a:graphicFrameLocks noGrp="1"/>
          </p:cNvGraphicFramePr>
          <p:nvPr/>
        </p:nvGraphicFramePr>
        <p:xfrm>
          <a:off x="-302414" y="1258277"/>
          <a:ext cx="3800500" cy="2743200"/>
        </p:xfrm>
        <a:graphic>
          <a:graphicData uri="http://schemas.openxmlformats.org/drawingml/2006/table">
            <a:tbl>
              <a:tblPr firstRow="1" bandRow="1">
                <a:tableStyleId>{2D5ABB26-0587-4C30-8999-92F81FD0307C}</a:tableStyleId>
              </a:tblPr>
              <a:tblGrid>
                <a:gridCol w="760100">
                  <a:extLst>
                    <a:ext uri="{9D8B030D-6E8A-4147-A177-3AD203B41FA5}">
                      <a16:colId xmlns:a16="http://schemas.microsoft.com/office/drawing/2014/main" val="20000"/>
                    </a:ext>
                  </a:extLst>
                </a:gridCol>
                <a:gridCol w="760100">
                  <a:extLst>
                    <a:ext uri="{9D8B030D-6E8A-4147-A177-3AD203B41FA5}">
                      <a16:colId xmlns:a16="http://schemas.microsoft.com/office/drawing/2014/main" val="20001"/>
                    </a:ext>
                  </a:extLst>
                </a:gridCol>
                <a:gridCol w="760100">
                  <a:extLst>
                    <a:ext uri="{9D8B030D-6E8A-4147-A177-3AD203B41FA5}">
                      <a16:colId xmlns:a16="http://schemas.microsoft.com/office/drawing/2014/main" val="20002"/>
                    </a:ext>
                  </a:extLst>
                </a:gridCol>
                <a:gridCol w="760100">
                  <a:extLst>
                    <a:ext uri="{9D8B030D-6E8A-4147-A177-3AD203B41FA5}">
                      <a16:colId xmlns:a16="http://schemas.microsoft.com/office/drawing/2014/main" val="20003"/>
                    </a:ext>
                  </a:extLst>
                </a:gridCol>
                <a:gridCol w="760100">
                  <a:extLst>
                    <a:ext uri="{9D8B030D-6E8A-4147-A177-3AD203B41FA5}">
                      <a16:colId xmlns:a16="http://schemas.microsoft.com/office/drawing/2014/main" val="20004"/>
                    </a:ext>
                  </a:extLst>
                </a:gridCol>
              </a:tblGrid>
              <a:tr h="370840">
                <a:tc>
                  <a:txBody>
                    <a:bodyPr/>
                    <a:lstStyle/>
                    <a:p>
                      <a:pPr algn="ctr"/>
                      <a:endParaRPr lang="en-US" sz="2400" dirty="0"/>
                    </a:p>
                  </a:txBody>
                  <a:tcPr/>
                </a:tc>
                <a:tc>
                  <a:txBody>
                    <a:bodyPr/>
                    <a:lstStyle/>
                    <a:p>
                      <a:pPr algn="ctr"/>
                      <a:endParaRPr lang="en-US" sz="2400"/>
                    </a:p>
                  </a:txBody>
                  <a:tcPr/>
                </a:tc>
                <a:tc>
                  <a:txBody>
                    <a:bodyPr/>
                    <a:lstStyle/>
                    <a:p>
                      <a:pPr algn="ctr"/>
                      <a:endParaRPr lang="en-US" sz="240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10000"/>
                  </a:ext>
                </a:extLst>
              </a:tr>
              <a:tr h="370840">
                <a:tc>
                  <a:txBody>
                    <a:bodyPr/>
                    <a:lstStyle/>
                    <a:p>
                      <a:pPr algn="ctr"/>
                      <a:endParaRPr lang="en-US" sz="2400"/>
                    </a:p>
                  </a:txBody>
                  <a:tcPr/>
                </a:tc>
                <a:tc>
                  <a:txBody>
                    <a:bodyPr/>
                    <a:lstStyle/>
                    <a:p>
                      <a:pPr algn="ctr"/>
                      <a:endParaRPr lang="en-US" sz="2400" dirty="0"/>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0</a:t>
                      </a:r>
                    </a:p>
                  </a:txBody>
                  <a:tcPr>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ctr"/>
                      <a:r>
                        <a:rPr lang="en-US" sz="2400" dirty="0"/>
                        <a:t>2.5</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p(y)</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1"/>
                  </a:ext>
                </a:extLst>
              </a:tr>
              <a:tr h="370840">
                <a:tc>
                  <a:txBody>
                    <a:bodyPr/>
                    <a:lstStyle/>
                    <a:p>
                      <a:pPr algn="ctr"/>
                      <a:endParaRPr lang="en-US" sz="2400"/>
                    </a:p>
                  </a:txBody>
                  <a:tcPr/>
                </a:tc>
                <a:tc>
                  <a:txBody>
                    <a:bodyPr/>
                    <a:lstStyle/>
                    <a:p>
                      <a:pPr algn="ctr"/>
                      <a:r>
                        <a:rPr lang="en-US" sz="2400" dirty="0"/>
                        <a:t>-3</a:t>
                      </a:r>
                    </a:p>
                  </a:txBody>
                  <a:tcPr>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ctr"/>
                      <a:r>
                        <a:rPr lang="en-US" sz="2400" dirty="0"/>
                        <a:t>0</a:t>
                      </a:r>
                    </a:p>
                  </a:txBody>
                  <a:tcPr>
                    <a:lnL w="38100" cap="flat" cmpd="sng" algn="ctr">
                      <a:solidFill>
                        <a:scrgbClr r="0" g="0" b="0"/>
                      </a:solidFill>
                      <a:prstDash val="solid"/>
                      <a:round/>
                      <a:headEnd type="none" w="med" len="med"/>
                      <a:tailEnd type="none" w="med" len="med"/>
                    </a:lnL>
                    <a:lnT w="38100" cap="flat" cmpd="sng" algn="ctr">
                      <a:solidFill>
                        <a:scrgbClr r="0" g="0" b="0"/>
                      </a:solidFill>
                      <a:prstDash val="solid"/>
                      <a:round/>
                      <a:headEnd type="none" w="med" len="med"/>
                      <a:tailEnd type="none" w="med" len="med"/>
                    </a:lnT>
                  </a:tcPr>
                </a:tc>
                <a:tc>
                  <a:txBody>
                    <a:bodyPr/>
                    <a:lstStyle/>
                    <a:p>
                      <a:pPr algn="ctr"/>
                      <a:r>
                        <a:rPr lang="en-US" sz="2400" dirty="0"/>
                        <a:t>1/2</a:t>
                      </a:r>
                    </a:p>
                  </a:txBody>
                  <a:tcPr>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ctr"/>
                      <a:r>
                        <a:rPr lang="en-US" sz="2400" dirty="0"/>
                        <a:t>1/2</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2"/>
                  </a:ext>
                </a:extLst>
              </a:tr>
              <a:tr h="370840">
                <a:tc>
                  <a:txBody>
                    <a:bodyPr/>
                    <a:lstStyle/>
                    <a:p>
                      <a:pPr algn="r"/>
                      <a:r>
                        <a:rPr lang="en-US" sz="2400" dirty="0"/>
                        <a:t>y</a:t>
                      </a:r>
                    </a:p>
                  </a:txBody>
                  <a:tcPr/>
                </a:tc>
                <a:tc>
                  <a:txBody>
                    <a:bodyPr/>
                    <a:lstStyle/>
                    <a:p>
                      <a:pPr algn="ctr"/>
                      <a:r>
                        <a:rPr lang="en-US" sz="2400" dirty="0"/>
                        <a:t>-1</a:t>
                      </a:r>
                    </a:p>
                  </a:txBody>
                  <a:tcPr>
                    <a:lnR w="38100" cap="flat" cmpd="sng" algn="ctr">
                      <a:solidFill>
                        <a:scrgbClr r="0" g="0" b="0"/>
                      </a:solidFill>
                      <a:prstDash val="solid"/>
                      <a:round/>
                      <a:headEnd type="none" w="med" len="med"/>
                      <a:tailEnd type="none" w="med" len="med"/>
                    </a:lnR>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tcPr>
                </a:tc>
                <a:tc>
                  <a:txBody>
                    <a:bodyPr/>
                    <a:lstStyle/>
                    <a:p>
                      <a:pPr algn="ctr"/>
                      <a:r>
                        <a:rPr lang="en-US" sz="2400" dirty="0"/>
                        <a:t>1/4</a:t>
                      </a:r>
                    </a:p>
                  </a:txBody>
                  <a:tcPr>
                    <a:lnR w="38100" cap="flat" cmpd="sng" algn="ctr">
                      <a:solidFill>
                        <a:scrgbClr r="0" g="0" b="0"/>
                      </a:solidFill>
                      <a:prstDash val="solid"/>
                      <a:round/>
                      <a:headEnd type="none" w="med" len="med"/>
                      <a:tailEnd type="none" w="med" len="med"/>
                    </a:lnR>
                  </a:tcPr>
                </a:tc>
                <a:tc>
                  <a:txBody>
                    <a:bodyPr/>
                    <a:lstStyle/>
                    <a:p>
                      <a:pPr algn="ctr"/>
                      <a:r>
                        <a:rPr lang="en-US" sz="2400" dirty="0"/>
                        <a:t>3/8</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3"/>
                  </a:ext>
                </a:extLst>
              </a:tr>
              <a:tr h="370840">
                <a:tc>
                  <a:txBody>
                    <a:bodyPr/>
                    <a:lstStyle/>
                    <a:p>
                      <a:pPr algn="ctr"/>
                      <a:endParaRPr lang="en-US" sz="2400" dirty="0"/>
                    </a:p>
                  </a:txBody>
                  <a:tcPr/>
                </a:tc>
                <a:tc>
                  <a:txBody>
                    <a:bodyPr/>
                    <a:lstStyle/>
                    <a:p>
                      <a:pPr algn="ctr"/>
                      <a:r>
                        <a:rPr lang="en-US" sz="2400" dirty="0"/>
                        <a:t>2</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ctr"/>
                      <a:r>
                        <a:rPr lang="en-US" sz="2400" dirty="0"/>
                        <a:t>0</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4"/>
                  </a:ext>
                </a:extLst>
              </a:tr>
              <a:tr h="370840">
                <a:tc>
                  <a:txBody>
                    <a:bodyPr/>
                    <a:lstStyle/>
                    <a:p>
                      <a:pPr algn="ctr"/>
                      <a:endParaRPr lang="en-US" sz="24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dirty="0"/>
                        <a:t>p(x)</a:t>
                      </a:r>
                    </a:p>
                  </a:txBody>
                  <a:tcPr>
                    <a:lnT w="38100" cap="flat" cmpd="sng" algn="ctr">
                      <a:solidFill>
                        <a:scrgbClr r="0" g="0" b="0"/>
                      </a:solidFill>
                      <a:prstDash val="solid"/>
                      <a:round/>
                      <a:headEnd type="none" w="med" len="med"/>
                      <a:tailEnd type="none" w="med" len="med"/>
                    </a:lnT>
                  </a:tcPr>
                </a:tc>
                <a:tc>
                  <a:txBody>
                    <a:bodyPr/>
                    <a:lstStyle/>
                    <a:p>
                      <a:pPr algn="ctr"/>
                      <a:r>
                        <a:rPr lang="en-US" sz="2400" dirty="0"/>
                        <a:t>1/4</a:t>
                      </a:r>
                    </a:p>
                  </a:txBody>
                  <a:tcPr>
                    <a:lnT w="38100" cap="flat" cmpd="sng" algn="ctr">
                      <a:solidFill>
                        <a:scrgbClr r="0" g="0" b="0"/>
                      </a:solidFill>
                      <a:prstDash val="solid"/>
                      <a:round/>
                      <a:headEnd type="none" w="med" len="med"/>
                      <a:tailEnd type="none" w="med" len="med"/>
                    </a:lnT>
                  </a:tcPr>
                </a:tc>
                <a:tc>
                  <a:txBody>
                    <a:bodyPr/>
                    <a:lstStyle/>
                    <a:p>
                      <a:pPr algn="ctr"/>
                      <a:r>
                        <a:rPr lang="en-US" sz="2400" dirty="0"/>
                        <a:t>3/4</a:t>
                      </a:r>
                    </a:p>
                  </a:txBody>
                  <a:tcPr>
                    <a:lnT w="38100" cap="flat" cmpd="sng" algn="ctr">
                      <a:solidFill>
                        <a:scrgbClr r="0" g="0" b="0"/>
                      </a:solidFill>
                      <a:prstDash val="solid"/>
                      <a:round/>
                      <a:headEnd type="none" w="med" len="med"/>
                      <a:tailEnd type="none" w="med" len="med"/>
                    </a:lnT>
                  </a:tcPr>
                </a:tc>
                <a:tc>
                  <a:txBody>
                    <a:bodyPr/>
                    <a:lstStyle/>
                    <a:p>
                      <a:pPr algn="ctr"/>
                      <a:endParaRPr lang="en-US" sz="2400" dirty="0"/>
                    </a:p>
                  </a:txBody>
                  <a:tcPr/>
                </a:tc>
                <a:extLst>
                  <a:ext uri="{0D108BD9-81ED-4DB2-BD59-A6C34878D82A}">
                    <a16:rowId xmlns:a16="http://schemas.microsoft.com/office/drawing/2014/main" val="10005"/>
                  </a:ext>
                </a:extLst>
              </a:tr>
            </a:tbl>
          </a:graphicData>
        </a:graphic>
      </p:graphicFrame>
      <p:sp>
        <p:nvSpPr>
          <p:cNvPr id="5" name="TextBox 4"/>
          <p:cNvSpPr txBox="1"/>
          <p:nvPr/>
        </p:nvSpPr>
        <p:spPr>
          <a:xfrm>
            <a:off x="1846838" y="1250096"/>
            <a:ext cx="317966" cy="461665"/>
          </a:xfrm>
          <a:prstGeom prst="rect">
            <a:avLst/>
          </a:prstGeom>
          <a:noFill/>
        </p:spPr>
        <p:txBody>
          <a:bodyPr wrap="none" rtlCol="0">
            <a:spAutoFit/>
          </a:bodyPr>
          <a:lstStyle/>
          <a:p>
            <a:r>
              <a:rPr lang="en-US" sz="2400" dirty="0"/>
              <a:t>x</a:t>
            </a:r>
          </a:p>
        </p:txBody>
      </p:sp>
      <p:pic>
        <p:nvPicPr>
          <p:cNvPr id="7" name="Picture 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0613" y="2181608"/>
            <a:ext cx="4400366" cy="863999"/>
          </a:xfrm>
          <a:prstGeom prst="rect">
            <a:avLst/>
          </a:prstGeom>
        </p:spPr>
      </p:pic>
      <p:pic>
        <p:nvPicPr>
          <p:cNvPr id="11" name="Picture 10" descr="latex-image-1.pdf"/>
          <p:cNvPicPr>
            <a:picLocks noChangeAspect="1"/>
          </p:cNvPicPr>
          <p:nvPr/>
        </p:nvPicPr>
        <p:blipFill rotWithShape="1">
          <a:blip r:embed="rId4">
            <a:extLst>
              <a:ext uri="{28A0092B-C50C-407E-A947-70E740481C1C}">
                <a14:useLocalDpi xmlns:a14="http://schemas.microsoft.com/office/drawing/2010/main" val="0"/>
              </a:ext>
            </a:extLst>
          </a:blip>
          <a:srcRect r="58920"/>
          <a:stretch/>
        </p:blipFill>
        <p:spPr>
          <a:xfrm>
            <a:off x="1028180" y="4398335"/>
            <a:ext cx="2906915" cy="1616191"/>
          </a:xfrm>
          <a:prstGeom prst="rect">
            <a:avLst/>
          </a:prstGeom>
        </p:spPr>
      </p:pic>
    </p:spTree>
    <p:extLst>
      <p:ext uri="{BB962C8B-B14F-4D97-AF65-F5344CB8AC3E}">
        <p14:creationId xmlns:p14="http://schemas.microsoft.com/office/powerpoint/2010/main" val="29165616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Conditional Probability Example</a:t>
            </a:r>
          </a:p>
        </p:txBody>
      </p:sp>
      <p:graphicFrame>
        <p:nvGraphicFramePr>
          <p:cNvPr id="4" name="Table 3"/>
          <p:cNvGraphicFramePr>
            <a:graphicFrameLocks noGrp="1"/>
          </p:cNvGraphicFramePr>
          <p:nvPr/>
        </p:nvGraphicFramePr>
        <p:xfrm>
          <a:off x="-302414" y="1258277"/>
          <a:ext cx="3800500" cy="2743200"/>
        </p:xfrm>
        <a:graphic>
          <a:graphicData uri="http://schemas.openxmlformats.org/drawingml/2006/table">
            <a:tbl>
              <a:tblPr firstRow="1" bandRow="1">
                <a:tableStyleId>{2D5ABB26-0587-4C30-8999-92F81FD0307C}</a:tableStyleId>
              </a:tblPr>
              <a:tblGrid>
                <a:gridCol w="760100">
                  <a:extLst>
                    <a:ext uri="{9D8B030D-6E8A-4147-A177-3AD203B41FA5}">
                      <a16:colId xmlns:a16="http://schemas.microsoft.com/office/drawing/2014/main" val="20000"/>
                    </a:ext>
                  </a:extLst>
                </a:gridCol>
                <a:gridCol w="760100">
                  <a:extLst>
                    <a:ext uri="{9D8B030D-6E8A-4147-A177-3AD203B41FA5}">
                      <a16:colId xmlns:a16="http://schemas.microsoft.com/office/drawing/2014/main" val="20001"/>
                    </a:ext>
                  </a:extLst>
                </a:gridCol>
                <a:gridCol w="760100">
                  <a:extLst>
                    <a:ext uri="{9D8B030D-6E8A-4147-A177-3AD203B41FA5}">
                      <a16:colId xmlns:a16="http://schemas.microsoft.com/office/drawing/2014/main" val="20002"/>
                    </a:ext>
                  </a:extLst>
                </a:gridCol>
                <a:gridCol w="760100">
                  <a:extLst>
                    <a:ext uri="{9D8B030D-6E8A-4147-A177-3AD203B41FA5}">
                      <a16:colId xmlns:a16="http://schemas.microsoft.com/office/drawing/2014/main" val="20003"/>
                    </a:ext>
                  </a:extLst>
                </a:gridCol>
                <a:gridCol w="760100">
                  <a:extLst>
                    <a:ext uri="{9D8B030D-6E8A-4147-A177-3AD203B41FA5}">
                      <a16:colId xmlns:a16="http://schemas.microsoft.com/office/drawing/2014/main" val="20004"/>
                    </a:ext>
                  </a:extLst>
                </a:gridCol>
              </a:tblGrid>
              <a:tr h="370840">
                <a:tc>
                  <a:txBody>
                    <a:bodyPr/>
                    <a:lstStyle/>
                    <a:p>
                      <a:pPr algn="ctr"/>
                      <a:endParaRPr lang="en-US" sz="2400" dirty="0"/>
                    </a:p>
                  </a:txBody>
                  <a:tcPr/>
                </a:tc>
                <a:tc>
                  <a:txBody>
                    <a:bodyPr/>
                    <a:lstStyle/>
                    <a:p>
                      <a:pPr algn="ctr"/>
                      <a:endParaRPr lang="en-US" sz="2400"/>
                    </a:p>
                  </a:txBody>
                  <a:tcPr/>
                </a:tc>
                <a:tc>
                  <a:txBody>
                    <a:bodyPr/>
                    <a:lstStyle/>
                    <a:p>
                      <a:pPr algn="ctr"/>
                      <a:endParaRPr lang="en-US" sz="240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10000"/>
                  </a:ext>
                </a:extLst>
              </a:tr>
              <a:tr h="370840">
                <a:tc>
                  <a:txBody>
                    <a:bodyPr/>
                    <a:lstStyle/>
                    <a:p>
                      <a:pPr algn="ctr"/>
                      <a:endParaRPr lang="en-US" sz="2400"/>
                    </a:p>
                  </a:txBody>
                  <a:tcPr/>
                </a:tc>
                <a:tc>
                  <a:txBody>
                    <a:bodyPr/>
                    <a:lstStyle/>
                    <a:p>
                      <a:pPr algn="ctr"/>
                      <a:endParaRPr lang="en-US" sz="2400" dirty="0"/>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0</a:t>
                      </a:r>
                    </a:p>
                  </a:txBody>
                  <a:tcPr>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ctr"/>
                      <a:r>
                        <a:rPr lang="en-US" sz="2400" dirty="0"/>
                        <a:t>2.5</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p(y)</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1"/>
                  </a:ext>
                </a:extLst>
              </a:tr>
              <a:tr h="370840">
                <a:tc>
                  <a:txBody>
                    <a:bodyPr/>
                    <a:lstStyle/>
                    <a:p>
                      <a:pPr algn="ctr"/>
                      <a:endParaRPr lang="en-US" sz="2400"/>
                    </a:p>
                  </a:txBody>
                  <a:tcPr/>
                </a:tc>
                <a:tc>
                  <a:txBody>
                    <a:bodyPr/>
                    <a:lstStyle/>
                    <a:p>
                      <a:pPr algn="ctr"/>
                      <a:r>
                        <a:rPr lang="en-US" sz="2400" dirty="0"/>
                        <a:t>-3</a:t>
                      </a:r>
                    </a:p>
                  </a:txBody>
                  <a:tcPr>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ctr"/>
                      <a:r>
                        <a:rPr lang="en-US" sz="2400" dirty="0"/>
                        <a:t>0</a:t>
                      </a:r>
                    </a:p>
                  </a:txBody>
                  <a:tcPr>
                    <a:lnL w="38100" cap="flat" cmpd="sng" algn="ctr">
                      <a:solidFill>
                        <a:scrgbClr r="0" g="0" b="0"/>
                      </a:solidFill>
                      <a:prstDash val="solid"/>
                      <a:round/>
                      <a:headEnd type="none" w="med" len="med"/>
                      <a:tailEnd type="none" w="med" len="med"/>
                    </a:lnL>
                    <a:lnT w="38100" cap="flat" cmpd="sng" algn="ctr">
                      <a:solidFill>
                        <a:scrgbClr r="0" g="0" b="0"/>
                      </a:solidFill>
                      <a:prstDash val="solid"/>
                      <a:round/>
                      <a:headEnd type="none" w="med" len="med"/>
                      <a:tailEnd type="none" w="med" len="med"/>
                    </a:lnT>
                  </a:tcPr>
                </a:tc>
                <a:tc>
                  <a:txBody>
                    <a:bodyPr/>
                    <a:lstStyle/>
                    <a:p>
                      <a:pPr algn="ctr"/>
                      <a:r>
                        <a:rPr lang="en-US" sz="2400" dirty="0"/>
                        <a:t>1/2</a:t>
                      </a:r>
                    </a:p>
                  </a:txBody>
                  <a:tcPr>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ctr"/>
                      <a:r>
                        <a:rPr lang="en-US" sz="2400" dirty="0"/>
                        <a:t>1/2</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2"/>
                  </a:ext>
                </a:extLst>
              </a:tr>
              <a:tr h="370840">
                <a:tc>
                  <a:txBody>
                    <a:bodyPr/>
                    <a:lstStyle/>
                    <a:p>
                      <a:pPr algn="r"/>
                      <a:r>
                        <a:rPr lang="en-US" sz="2400" dirty="0"/>
                        <a:t>y</a:t>
                      </a:r>
                    </a:p>
                  </a:txBody>
                  <a:tcPr/>
                </a:tc>
                <a:tc>
                  <a:txBody>
                    <a:bodyPr/>
                    <a:lstStyle/>
                    <a:p>
                      <a:pPr algn="ctr"/>
                      <a:r>
                        <a:rPr lang="en-US" sz="2400" dirty="0"/>
                        <a:t>-1</a:t>
                      </a:r>
                    </a:p>
                  </a:txBody>
                  <a:tcPr>
                    <a:lnR w="38100" cap="flat" cmpd="sng" algn="ctr">
                      <a:solidFill>
                        <a:scrgbClr r="0" g="0" b="0"/>
                      </a:solidFill>
                      <a:prstDash val="solid"/>
                      <a:round/>
                      <a:headEnd type="none" w="med" len="med"/>
                      <a:tailEnd type="none" w="med" len="med"/>
                    </a:lnR>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tcPr>
                </a:tc>
                <a:tc>
                  <a:txBody>
                    <a:bodyPr/>
                    <a:lstStyle/>
                    <a:p>
                      <a:pPr algn="ctr"/>
                      <a:r>
                        <a:rPr lang="en-US" sz="2400" dirty="0"/>
                        <a:t>1/4</a:t>
                      </a:r>
                    </a:p>
                  </a:txBody>
                  <a:tcPr>
                    <a:lnR w="38100" cap="flat" cmpd="sng" algn="ctr">
                      <a:solidFill>
                        <a:scrgbClr r="0" g="0" b="0"/>
                      </a:solidFill>
                      <a:prstDash val="solid"/>
                      <a:round/>
                      <a:headEnd type="none" w="med" len="med"/>
                      <a:tailEnd type="none" w="med" len="med"/>
                    </a:lnR>
                  </a:tcPr>
                </a:tc>
                <a:tc>
                  <a:txBody>
                    <a:bodyPr/>
                    <a:lstStyle/>
                    <a:p>
                      <a:pPr algn="ctr"/>
                      <a:r>
                        <a:rPr lang="en-US" sz="2400" dirty="0"/>
                        <a:t>3/8</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3"/>
                  </a:ext>
                </a:extLst>
              </a:tr>
              <a:tr h="370840">
                <a:tc>
                  <a:txBody>
                    <a:bodyPr/>
                    <a:lstStyle/>
                    <a:p>
                      <a:pPr algn="ctr"/>
                      <a:endParaRPr lang="en-US" sz="2400" dirty="0"/>
                    </a:p>
                  </a:txBody>
                  <a:tcPr/>
                </a:tc>
                <a:tc>
                  <a:txBody>
                    <a:bodyPr/>
                    <a:lstStyle/>
                    <a:p>
                      <a:pPr algn="ctr"/>
                      <a:r>
                        <a:rPr lang="en-US" sz="2400" dirty="0"/>
                        <a:t>2</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ctr"/>
                      <a:r>
                        <a:rPr lang="en-US" sz="2400" dirty="0"/>
                        <a:t>0</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4"/>
                  </a:ext>
                </a:extLst>
              </a:tr>
              <a:tr h="370840">
                <a:tc>
                  <a:txBody>
                    <a:bodyPr/>
                    <a:lstStyle/>
                    <a:p>
                      <a:pPr algn="ctr"/>
                      <a:endParaRPr lang="en-US" sz="24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dirty="0"/>
                        <a:t>p(x)</a:t>
                      </a:r>
                    </a:p>
                  </a:txBody>
                  <a:tcPr>
                    <a:lnT w="38100" cap="flat" cmpd="sng" algn="ctr">
                      <a:solidFill>
                        <a:scrgbClr r="0" g="0" b="0"/>
                      </a:solidFill>
                      <a:prstDash val="solid"/>
                      <a:round/>
                      <a:headEnd type="none" w="med" len="med"/>
                      <a:tailEnd type="none" w="med" len="med"/>
                    </a:lnT>
                  </a:tcPr>
                </a:tc>
                <a:tc>
                  <a:txBody>
                    <a:bodyPr/>
                    <a:lstStyle/>
                    <a:p>
                      <a:pPr algn="ctr"/>
                      <a:r>
                        <a:rPr lang="en-US" sz="2400" dirty="0"/>
                        <a:t>1/4</a:t>
                      </a:r>
                    </a:p>
                  </a:txBody>
                  <a:tcPr>
                    <a:lnT w="38100" cap="flat" cmpd="sng" algn="ctr">
                      <a:solidFill>
                        <a:scrgbClr r="0" g="0" b="0"/>
                      </a:solidFill>
                      <a:prstDash val="solid"/>
                      <a:round/>
                      <a:headEnd type="none" w="med" len="med"/>
                      <a:tailEnd type="none" w="med" len="med"/>
                    </a:lnT>
                  </a:tcPr>
                </a:tc>
                <a:tc>
                  <a:txBody>
                    <a:bodyPr/>
                    <a:lstStyle/>
                    <a:p>
                      <a:pPr algn="ctr"/>
                      <a:r>
                        <a:rPr lang="en-US" sz="2400" dirty="0"/>
                        <a:t>3/4</a:t>
                      </a:r>
                    </a:p>
                  </a:txBody>
                  <a:tcPr>
                    <a:lnT w="38100" cap="flat" cmpd="sng" algn="ctr">
                      <a:solidFill>
                        <a:scrgbClr r="0" g="0" b="0"/>
                      </a:solidFill>
                      <a:prstDash val="solid"/>
                      <a:round/>
                      <a:headEnd type="none" w="med" len="med"/>
                      <a:tailEnd type="none" w="med" len="med"/>
                    </a:lnT>
                  </a:tcPr>
                </a:tc>
                <a:tc>
                  <a:txBody>
                    <a:bodyPr/>
                    <a:lstStyle/>
                    <a:p>
                      <a:pPr algn="ctr"/>
                      <a:endParaRPr lang="en-US" sz="2400" dirty="0"/>
                    </a:p>
                  </a:txBody>
                  <a:tcPr/>
                </a:tc>
                <a:extLst>
                  <a:ext uri="{0D108BD9-81ED-4DB2-BD59-A6C34878D82A}">
                    <a16:rowId xmlns:a16="http://schemas.microsoft.com/office/drawing/2014/main" val="10005"/>
                  </a:ext>
                </a:extLst>
              </a:tr>
            </a:tbl>
          </a:graphicData>
        </a:graphic>
      </p:graphicFrame>
      <p:sp>
        <p:nvSpPr>
          <p:cNvPr id="5" name="TextBox 4"/>
          <p:cNvSpPr txBox="1"/>
          <p:nvPr/>
        </p:nvSpPr>
        <p:spPr>
          <a:xfrm>
            <a:off x="1846838" y="1250096"/>
            <a:ext cx="317966" cy="461665"/>
          </a:xfrm>
          <a:prstGeom prst="rect">
            <a:avLst/>
          </a:prstGeom>
          <a:noFill/>
        </p:spPr>
        <p:txBody>
          <a:bodyPr wrap="none" rtlCol="0">
            <a:spAutoFit/>
          </a:bodyPr>
          <a:lstStyle/>
          <a:p>
            <a:r>
              <a:rPr lang="en-US" sz="2400" dirty="0"/>
              <a:t>x</a:t>
            </a:r>
          </a:p>
        </p:txBody>
      </p:sp>
      <p:pic>
        <p:nvPicPr>
          <p:cNvPr id="7" name="Picture 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0613" y="2181608"/>
            <a:ext cx="4400366" cy="863999"/>
          </a:xfrm>
          <a:prstGeom prst="rect">
            <a:avLst/>
          </a:prstGeom>
        </p:spPr>
      </p:pic>
      <p:pic>
        <p:nvPicPr>
          <p:cNvPr id="11" name="Picture 10" descr="latex-image-1.pdf"/>
          <p:cNvPicPr>
            <a:picLocks noChangeAspect="1"/>
          </p:cNvPicPr>
          <p:nvPr/>
        </p:nvPicPr>
        <p:blipFill rotWithShape="1">
          <a:blip r:embed="rId4">
            <a:extLst>
              <a:ext uri="{28A0092B-C50C-407E-A947-70E740481C1C}">
                <a14:useLocalDpi xmlns:a14="http://schemas.microsoft.com/office/drawing/2010/main" val="0"/>
              </a:ext>
            </a:extLst>
          </a:blip>
          <a:srcRect r="24295" b="48103"/>
          <a:stretch/>
        </p:blipFill>
        <p:spPr>
          <a:xfrm>
            <a:off x="1028181" y="4398336"/>
            <a:ext cx="5357122" cy="838754"/>
          </a:xfrm>
          <a:prstGeom prst="rect">
            <a:avLst/>
          </a:prstGeom>
        </p:spPr>
      </p:pic>
      <p:pic>
        <p:nvPicPr>
          <p:cNvPr id="8" name="Picture 7" descr="latex-image-1.pdf"/>
          <p:cNvPicPr>
            <a:picLocks noChangeAspect="1"/>
          </p:cNvPicPr>
          <p:nvPr/>
        </p:nvPicPr>
        <p:blipFill rotWithShape="1">
          <a:blip r:embed="rId4">
            <a:extLst>
              <a:ext uri="{28A0092B-C50C-407E-A947-70E740481C1C}">
                <a14:useLocalDpi xmlns:a14="http://schemas.microsoft.com/office/drawing/2010/main" val="0"/>
              </a:ext>
            </a:extLst>
          </a:blip>
          <a:srcRect t="51897" r="58920"/>
          <a:stretch/>
        </p:blipFill>
        <p:spPr>
          <a:xfrm>
            <a:off x="1028180" y="5237090"/>
            <a:ext cx="2906915" cy="777436"/>
          </a:xfrm>
          <a:prstGeom prst="rect">
            <a:avLst/>
          </a:prstGeom>
        </p:spPr>
      </p:pic>
    </p:spTree>
    <p:extLst>
      <p:ext uri="{BB962C8B-B14F-4D97-AF65-F5344CB8AC3E}">
        <p14:creationId xmlns:p14="http://schemas.microsoft.com/office/powerpoint/2010/main" val="278449910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Conditional Probability Example</a:t>
            </a:r>
          </a:p>
        </p:txBody>
      </p:sp>
      <p:graphicFrame>
        <p:nvGraphicFramePr>
          <p:cNvPr id="4" name="Table 3"/>
          <p:cNvGraphicFramePr>
            <a:graphicFrameLocks noGrp="1"/>
          </p:cNvGraphicFramePr>
          <p:nvPr/>
        </p:nvGraphicFramePr>
        <p:xfrm>
          <a:off x="-302414" y="1258277"/>
          <a:ext cx="3800500" cy="2743200"/>
        </p:xfrm>
        <a:graphic>
          <a:graphicData uri="http://schemas.openxmlformats.org/drawingml/2006/table">
            <a:tbl>
              <a:tblPr firstRow="1" bandRow="1">
                <a:tableStyleId>{2D5ABB26-0587-4C30-8999-92F81FD0307C}</a:tableStyleId>
              </a:tblPr>
              <a:tblGrid>
                <a:gridCol w="760100">
                  <a:extLst>
                    <a:ext uri="{9D8B030D-6E8A-4147-A177-3AD203B41FA5}">
                      <a16:colId xmlns:a16="http://schemas.microsoft.com/office/drawing/2014/main" val="20000"/>
                    </a:ext>
                  </a:extLst>
                </a:gridCol>
                <a:gridCol w="760100">
                  <a:extLst>
                    <a:ext uri="{9D8B030D-6E8A-4147-A177-3AD203B41FA5}">
                      <a16:colId xmlns:a16="http://schemas.microsoft.com/office/drawing/2014/main" val="20001"/>
                    </a:ext>
                  </a:extLst>
                </a:gridCol>
                <a:gridCol w="760100">
                  <a:extLst>
                    <a:ext uri="{9D8B030D-6E8A-4147-A177-3AD203B41FA5}">
                      <a16:colId xmlns:a16="http://schemas.microsoft.com/office/drawing/2014/main" val="20002"/>
                    </a:ext>
                  </a:extLst>
                </a:gridCol>
                <a:gridCol w="760100">
                  <a:extLst>
                    <a:ext uri="{9D8B030D-6E8A-4147-A177-3AD203B41FA5}">
                      <a16:colId xmlns:a16="http://schemas.microsoft.com/office/drawing/2014/main" val="20003"/>
                    </a:ext>
                  </a:extLst>
                </a:gridCol>
                <a:gridCol w="760100">
                  <a:extLst>
                    <a:ext uri="{9D8B030D-6E8A-4147-A177-3AD203B41FA5}">
                      <a16:colId xmlns:a16="http://schemas.microsoft.com/office/drawing/2014/main" val="20004"/>
                    </a:ext>
                  </a:extLst>
                </a:gridCol>
              </a:tblGrid>
              <a:tr h="370840">
                <a:tc>
                  <a:txBody>
                    <a:bodyPr/>
                    <a:lstStyle/>
                    <a:p>
                      <a:pPr algn="ctr"/>
                      <a:endParaRPr lang="en-US" sz="2400" dirty="0"/>
                    </a:p>
                  </a:txBody>
                  <a:tcPr/>
                </a:tc>
                <a:tc>
                  <a:txBody>
                    <a:bodyPr/>
                    <a:lstStyle/>
                    <a:p>
                      <a:pPr algn="ctr"/>
                      <a:endParaRPr lang="en-US" sz="2400"/>
                    </a:p>
                  </a:txBody>
                  <a:tcPr/>
                </a:tc>
                <a:tc>
                  <a:txBody>
                    <a:bodyPr/>
                    <a:lstStyle/>
                    <a:p>
                      <a:pPr algn="ctr"/>
                      <a:endParaRPr lang="en-US" sz="240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10000"/>
                  </a:ext>
                </a:extLst>
              </a:tr>
              <a:tr h="370840">
                <a:tc>
                  <a:txBody>
                    <a:bodyPr/>
                    <a:lstStyle/>
                    <a:p>
                      <a:pPr algn="ctr"/>
                      <a:endParaRPr lang="en-US" sz="2400"/>
                    </a:p>
                  </a:txBody>
                  <a:tcPr/>
                </a:tc>
                <a:tc>
                  <a:txBody>
                    <a:bodyPr/>
                    <a:lstStyle/>
                    <a:p>
                      <a:pPr algn="ctr"/>
                      <a:endParaRPr lang="en-US" sz="2400" dirty="0"/>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0</a:t>
                      </a:r>
                    </a:p>
                  </a:txBody>
                  <a:tcPr>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ctr"/>
                      <a:r>
                        <a:rPr lang="en-US" sz="2400" dirty="0"/>
                        <a:t>2.5</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p(y)</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1"/>
                  </a:ext>
                </a:extLst>
              </a:tr>
              <a:tr h="370840">
                <a:tc>
                  <a:txBody>
                    <a:bodyPr/>
                    <a:lstStyle/>
                    <a:p>
                      <a:pPr algn="ctr"/>
                      <a:endParaRPr lang="en-US" sz="2400"/>
                    </a:p>
                  </a:txBody>
                  <a:tcPr/>
                </a:tc>
                <a:tc>
                  <a:txBody>
                    <a:bodyPr/>
                    <a:lstStyle/>
                    <a:p>
                      <a:pPr algn="ctr"/>
                      <a:r>
                        <a:rPr lang="en-US" sz="2400" dirty="0"/>
                        <a:t>-3</a:t>
                      </a:r>
                    </a:p>
                  </a:txBody>
                  <a:tcPr>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ctr"/>
                      <a:r>
                        <a:rPr lang="en-US" sz="2400" dirty="0"/>
                        <a:t>0</a:t>
                      </a:r>
                    </a:p>
                  </a:txBody>
                  <a:tcPr>
                    <a:lnL w="38100" cap="flat" cmpd="sng" algn="ctr">
                      <a:solidFill>
                        <a:scrgbClr r="0" g="0" b="0"/>
                      </a:solidFill>
                      <a:prstDash val="solid"/>
                      <a:round/>
                      <a:headEnd type="none" w="med" len="med"/>
                      <a:tailEnd type="none" w="med" len="med"/>
                    </a:lnL>
                    <a:lnT w="38100" cap="flat" cmpd="sng" algn="ctr">
                      <a:solidFill>
                        <a:scrgbClr r="0" g="0" b="0"/>
                      </a:solidFill>
                      <a:prstDash val="solid"/>
                      <a:round/>
                      <a:headEnd type="none" w="med" len="med"/>
                      <a:tailEnd type="none" w="med" len="med"/>
                    </a:lnT>
                  </a:tcPr>
                </a:tc>
                <a:tc>
                  <a:txBody>
                    <a:bodyPr/>
                    <a:lstStyle/>
                    <a:p>
                      <a:pPr algn="ctr"/>
                      <a:r>
                        <a:rPr lang="en-US" sz="2400" dirty="0"/>
                        <a:t>1/2</a:t>
                      </a:r>
                    </a:p>
                  </a:txBody>
                  <a:tcPr>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ctr"/>
                      <a:r>
                        <a:rPr lang="en-US" sz="2400" dirty="0"/>
                        <a:t>1/2</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2"/>
                  </a:ext>
                </a:extLst>
              </a:tr>
              <a:tr h="370840">
                <a:tc>
                  <a:txBody>
                    <a:bodyPr/>
                    <a:lstStyle/>
                    <a:p>
                      <a:pPr algn="r"/>
                      <a:r>
                        <a:rPr lang="en-US" sz="2400" dirty="0"/>
                        <a:t>y</a:t>
                      </a:r>
                    </a:p>
                  </a:txBody>
                  <a:tcPr/>
                </a:tc>
                <a:tc>
                  <a:txBody>
                    <a:bodyPr/>
                    <a:lstStyle/>
                    <a:p>
                      <a:pPr algn="ctr"/>
                      <a:r>
                        <a:rPr lang="en-US" sz="2400" dirty="0"/>
                        <a:t>-1</a:t>
                      </a:r>
                    </a:p>
                  </a:txBody>
                  <a:tcPr>
                    <a:lnR w="38100" cap="flat" cmpd="sng" algn="ctr">
                      <a:solidFill>
                        <a:scrgbClr r="0" g="0" b="0"/>
                      </a:solidFill>
                      <a:prstDash val="solid"/>
                      <a:round/>
                      <a:headEnd type="none" w="med" len="med"/>
                      <a:tailEnd type="none" w="med" len="med"/>
                    </a:lnR>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tcPr>
                </a:tc>
                <a:tc>
                  <a:txBody>
                    <a:bodyPr/>
                    <a:lstStyle/>
                    <a:p>
                      <a:pPr algn="ctr"/>
                      <a:r>
                        <a:rPr lang="en-US" sz="2400" dirty="0"/>
                        <a:t>1/4</a:t>
                      </a:r>
                    </a:p>
                  </a:txBody>
                  <a:tcPr>
                    <a:lnR w="38100" cap="flat" cmpd="sng" algn="ctr">
                      <a:solidFill>
                        <a:scrgbClr r="0" g="0" b="0"/>
                      </a:solidFill>
                      <a:prstDash val="solid"/>
                      <a:round/>
                      <a:headEnd type="none" w="med" len="med"/>
                      <a:tailEnd type="none" w="med" len="med"/>
                    </a:lnR>
                  </a:tcPr>
                </a:tc>
                <a:tc>
                  <a:txBody>
                    <a:bodyPr/>
                    <a:lstStyle/>
                    <a:p>
                      <a:pPr algn="ctr"/>
                      <a:r>
                        <a:rPr lang="en-US" sz="2400" dirty="0"/>
                        <a:t>3/8</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3"/>
                  </a:ext>
                </a:extLst>
              </a:tr>
              <a:tr h="370840">
                <a:tc>
                  <a:txBody>
                    <a:bodyPr/>
                    <a:lstStyle/>
                    <a:p>
                      <a:pPr algn="ctr"/>
                      <a:endParaRPr lang="en-US" sz="2400" dirty="0"/>
                    </a:p>
                  </a:txBody>
                  <a:tcPr/>
                </a:tc>
                <a:tc>
                  <a:txBody>
                    <a:bodyPr/>
                    <a:lstStyle/>
                    <a:p>
                      <a:pPr algn="ctr"/>
                      <a:r>
                        <a:rPr lang="en-US" sz="2400" dirty="0"/>
                        <a:t>2</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ctr"/>
                      <a:r>
                        <a:rPr lang="en-US" sz="2400" dirty="0"/>
                        <a:t>0</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4"/>
                  </a:ext>
                </a:extLst>
              </a:tr>
              <a:tr h="370840">
                <a:tc>
                  <a:txBody>
                    <a:bodyPr/>
                    <a:lstStyle/>
                    <a:p>
                      <a:pPr algn="ctr"/>
                      <a:endParaRPr lang="en-US" sz="24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dirty="0"/>
                        <a:t>p(x)</a:t>
                      </a:r>
                    </a:p>
                  </a:txBody>
                  <a:tcPr>
                    <a:lnT w="38100" cap="flat" cmpd="sng" algn="ctr">
                      <a:solidFill>
                        <a:scrgbClr r="0" g="0" b="0"/>
                      </a:solidFill>
                      <a:prstDash val="solid"/>
                      <a:round/>
                      <a:headEnd type="none" w="med" len="med"/>
                      <a:tailEnd type="none" w="med" len="med"/>
                    </a:lnT>
                  </a:tcPr>
                </a:tc>
                <a:tc>
                  <a:txBody>
                    <a:bodyPr/>
                    <a:lstStyle/>
                    <a:p>
                      <a:pPr algn="ctr"/>
                      <a:r>
                        <a:rPr lang="en-US" sz="2400" dirty="0"/>
                        <a:t>1/4</a:t>
                      </a:r>
                    </a:p>
                  </a:txBody>
                  <a:tcPr>
                    <a:lnT w="38100" cap="flat" cmpd="sng" algn="ctr">
                      <a:solidFill>
                        <a:scrgbClr r="0" g="0" b="0"/>
                      </a:solidFill>
                      <a:prstDash val="solid"/>
                      <a:round/>
                      <a:headEnd type="none" w="med" len="med"/>
                      <a:tailEnd type="none" w="med" len="med"/>
                    </a:lnT>
                  </a:tcPr>
                </a:tc>
                <a:tc>
                  <a:txBody>
                    <a:bodyPr/>
                    <a:lstStyle/>
                    <a:p>
                      <a:pPr algn="ctr"/>
                      <a:r>
                        <a:rPr lang="en-US" sz="2400" dirty="0"/>
                        <a:t>3/4</a:t>
                      </a:r>
                    </a:p>
                  </a:txBody>
                  <a:tcPr>
                    <a:lnT w="38100" cap="flat" cmpd="sng" algn="ctr">
                      <a:solidFill>
                        <a:scrgbClr r="0" g="0" b="0"/>
                      </a:solidFill>
                      <a:prstDash val="solid"/>
                      <a:round/>
                      <a:headEnd type="none" w="med" len="med"/>
                      <a:tailEnd type="none" w="med" len="med"/>
                    </a:lnT>
                  </a:tcPr>
                </a:tc>
                <a:tc>
                  <a:txBody>
                    <a:bodyPr/>
                    <a:lstStyle/>
                    <a:p>
                      <a:pPr algn="ctr"/>
                      <a:endParaRPr lang="en-US" sz="2400" dirty="0"/>
                    </a:p>
                  </a:txBody>
                  <a:tcPr/>
                </a:tc>
                <a:extLst>
                  <a:ext uri="{0D108BD9-81ED-4DB2-BD59-A6C34878D82A}">
                    <a16:rowId xmlns:a16="http://schemas.microsoft.com/office/drawing/2014/main" val="10005"/>
                  </a:ext>
                </a:extLst>
              </a:tr>
            </a:tbl>
          </a:graphicData>
        </a:graphic>
      </p:graphicFrame>
      <p:sp>
        <p:nvSpPr>
          <p:cNvPr id="5" name="TextBox 4"/>
          <p:cNvSpPr txBox="1"/>
          <p:nvPr/>
        </p:nvSpPr>
        <p:spPr>
          <a:xfrm>
            <a:off x="1846838" y="1250096"/>
            <a:ext cx="317966" cy="461665"/>
          </a:xfrm>
          <a:prstGeom prst="rect">
            <a:avLst/>
          </a:prstGeom>
          <a:noFill/>
        </p:spPr>
        <p:txBody>
          <a:bodyPr wrap="none" rtlCol="0">
            <a:spAutoFit/>
          </a:bodyPr>
          <a:lstStyle/>
          <a:p>
            <a:r>
              <a:rPr lang="en-US" sz="2400" dirty="0"/>
              <a:t>x</a:t>
            </a:r>
          </a:p>
        </p:txBody>
      </p:sp>
      <p:pic>
        <p:nvPicPr>
          <p:cNvPr id="7" name="Picture 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0613" y="2181608"/>
            <a:ext cx="4400366" cy="863999"/>
          </a:xfrm>
          <a:prstGeom prst="rect">
            <a:avLst/>
          </a:prstGeom>
        </p:spPr>
      </p:pic>
      <p:pic>
        <p:nvPicPr>
          <p:cNvPr id="11" name="Picture 10" descr="latex-image-1.pdf"/>
          <p:cNvPicPr>
            <a:picLocks noChangeAspect="1"/>
          </p:cNvPicPr>
          <p:nvPr/>
        </p:nvPicPr>
        <p:blipFill rotWithShape="1">
          <a:blip r:embed="rId4">
            <a:extLst>
              <a:ext uri="{28A0092B-C50C-407E-A947-70E740481C1C}">
                <a14:useLocalDpi xmlns:a14="http://schemas.microsoft.com/office/drawing/2010/main" val="0"/>
              </a:ext>
            </a:extLst>
          </a:blip>
          <a:srcRect b="48103"/>
          <a:stretch/>
        </p:blipFill>
        <p:spPr>
          <a:xfrm>
            <a:off x="1028180" y="4398336"/>
            <a:ext cx="7076299" cy="838754"/>
          </a:xfrm>
          <a:prstGeom prst="rect">
            <a:avLst/>
          </a:prstGeom>
        </p:spPr>
      </p:pic>
      <p:pic>
        <p:nvPicPr>
          <p:cNvPr id="8" name="Picture 7" descr="latex-image-1.pdf"/>
          <p:cNvPicPr>
            <a:picLocks noChangeAspect="1"/>
          </p:cNvPicPr>
          <p:nvPr/>
        </p:nvPicPr>
        <p:blipFill rotWithShape="1">
          <a:blip r:embed="rId4">
            <a:extLst>
              <a:ext uri="{28A0092B-C50C-407E-A947-70E740481C1C}">
                <a14:useLocalDpi xmlns:a14="http://schemas.microsoft.com/office/drawing/2010/main" val="0"/>
              </a:ext>
            </a:extLst>
          </a:blip>
          <a:srcRect t="51897" r="58920"/>
          <a:stretch/>
        </p:blipFill>
        <p:spPr>
          <a:xfrm>
            <a:off x="1028180" y="5237090"/>
            <a:ext cx="2906915" cy="777436"/>
          </a:xfrm>
          <a:prstGeom prst="rect">
            <a:avLst/>
          </a:prstGeom>
        </p:spPr>
      </p:pic>
      <p:sp>
        <p:nvSpPr>
          <p:cNvPr id="3" name="Oval 2">
            <a:extLst>
              <a:ext uri="{FF2B5EF4-FFF2-40B4-BE49-F238E27FC236}">
                <a16:creationId xmlns:a16="http://schemas.microsoft.com/office/drawing/2014/main" id="{39802103-A16C-2B4D-9A54-73E6F8B6C0B8}"/>
              </a:ext>
            </a:extLst>
          </p:cNvPr>
          <p:cNvSpPr/>
          <p:nvPr/>
        </p:nvSpPr>
        <p:spPr>
          <a:xfrm>
            <a:off x="6540284" y="4277531"/>
            <a:ext cx="867905" cy="464949"/>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3E09FD1-AC11-CE4A-B8B6-A1CC89904BD9}"/>
              </a:ext>
            </a:extLst>
          </p:cNvPr>
          <p:cNvSpPr/>
          <p:nvPr/>
        </p:nvSpPr>
        <p:spPr>
          <a:xfrm>
            <a:off x="1137915" y="2624144"/>
            <a:ext cx="867905" cy="464949"/>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E88C69AE-9FDB-3940-B18E-F9D4376D7B92}"/>
              </a:ext>
            </a:extLst>
          </p:cNvPr>
          <p:cNvSpPr/>
          <p:nvPr/>
        </p:nvSpPr>
        <p:spPr>
          <a:xfrm>
            <a:off x="2652944" y="2624143"/>
            <a:ext cx="867905" cy="464949"/>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752E91DC-42B6-EF46-AFE4-DBF27E8D6A23}"/>
              </a:ext>
            </a:extLst>
          </p:cNvPr>
          <p:cNvSpPr/>
          <p:nvPr/>
        </p:nvSpPr>
        <p:spPr>
          <a:xfrm>
            <a:off x="6540284" y="4742480"/>
            <a:ext cx="867905" cy="464949"/>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1220822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Conditional Probability Example</a:t>
            </a:r>
          </a:p>
        </p:txBody>
      </p:sp>
      <p:graphicFrame>
        <p:nvGraphicFramePr>
          <p:cNvPr id="4" name="Table 3"/>
          <p:cNvGraphicFramePr>
            <a:graphicFrameLocks noGrp="1"/>
          </p:cNvGraphicFramePr>
          <p:nvPr/>
        </p:nvGraphicFramePr>
        <p:xfrm>
          <a:off x="-302414" y="1258277"/>
          <a:ext cx="3800500" cy="2743200"/>
        </p:xfrm>
        <a:graphic>
          <a:graphicData uri="http://schemas.openxmlformats.org/drawingml/2006/table">
            <a:tbl>
              <a:tblPr firstRow="1" bandRow="1">
                <a:tableStyleId>{2D5ABB26-0587-4C30-8999-92F81FD0307C}</a:tableStyleId>
              </a:tblPr>
              <a:tblGrid>
                <a:gridCol w="760100">
                  <a:extLst>
                    <a:ext uri="{9D8B030D-6E8A-4147-A177-3AD203B41FA5}">
                      <a16:colId xmlns:a16="http://schemas.microsoft.com/office/drawing/2014/main" val="20000"/>
                    </a:ext>
                  </a:extLst>
                </a:gridCol>
                <a:gridCol w="760100">
                  <a:extLst>
                    <a:ext uri="{9D8B030D-6E8A-4147-A177-3AD203B41FA5}">
                      <a16:colId xmlns:a16="http://schemas.microsoft.com/office/drawing/2014/main" val="20001"/>
                    </a:ext>
                  </a:extLst>
                </a:gridCol>
                <a:gridCol w="760100">
                  <a:extLst>
                    <a:ext uri="{9D8B030D-6E8A-4147-A177-3AD203B41FA5}">
                      <a16:colId xmlns:a16="http://schemas.microsoft.com/office/drawing/2014/main" val="20002"/>
                    </a:ext>
                  </a:extLst>
                </a:gridCol>
                <a:gridCol w="760100">
                  <a:extLst>
                    <a:ext uri="{9D8B030D-6E8A-4147-A177-3AD203B41FA5}">
                      <a16:colId xmlns:a16="http://schemas.microsoft.com/office/drawing/2014/main" val="20003"/>
                    </a:ext>
                  </a:extLst>
                </a:gridCol>
                <a:gridCol w="760100">
                  <a:extLst>
                    <a:ext uri="{9D8B030D-6E8A-4147-A177-3AD203B41FA5}">
                      <a16:colId xmlns:a16="http://schemas.microsoft.com/office/drawing/2014/main" val="20004"/>
                    </a:ext>
                  </a:extLst>
                </a:gridCol>
              </a:tblGrid>
              <a:tr h="370840">
                <a:tc>
                  <a:txBody>
                    <a:bodyPr/>
                    <a:lstStyle/>
                    <a:p>
                      <a:pPr algn="ctr"/>
                      <a:endParaRPr lang="en-US" sz="2400" dirty="0"/>
                    </a:p>
                  </a:txBody>
                  <a:tcPr/>
                </a:tc>
                <a:tc>
                  <a:txBody>
                    <a:bodyPr/>
                    <a:lstStyle/>
                    <a:p>
                      <a:pPr algn="ctr"/>
                      <a:endParaRPr lang="en-US" sz="2400"/>
                    </a:p>
                  </a:txBody>
                  <a:tcPr/>
                </a:tc>
                <a:tc>
                  <a:txBody>
                    <a:bodyPr/>
                    <a:lstStyle/>
                    <a:p>
                      <a:pPr algn="ctr"/>
                      <a:endParaRPr lang="en-US" sz="240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10000"/>
                  </a:ext>
                </a:extLst>
              </a:tr>
              <a:tr h="370840">
                <a:tc>
                  <a:txBody>
                    <a:bodyPr/>
                    <a:lstStyle/>
                    <a:p>
                      <a:pPr algn="ctr"/>
                      <a:endParaRPr lang="en-US" sz="2400"/>
                    </a:p>
                  </a:txBody>
                  <a:tcPr/>
                </a:tc>
                <a:tc>
                  <a:txBody>
                    <a:bodyPr/>
                    <a:lstStyle/>
                    <a:p>
                      <a:pPr algn="ctr"/>
                      <a:endParaRPr lang="en-US" sz="2400" dirty="0"/>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0</a:t>
                      </a:r>
                    </a:p>
                  </a:txBody>
                  <a:tcPr>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ctr"/>
                      <a:r>
                        <a:rPr lang="en-US" sz="2400" dirty="0"/>
                        <a:t>2.5</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p(y)</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1"/>
                  </a:ext>
                </a:extLst>
              </a:tr>
              <a:tr h="370840">
                <a:tc>
                  <a:txBody>
                    <a:bodyPr/>
                    <a:lstStyle/>
                    <a:p>
                      <a:pPr algn="ctr"/>
                      <a:endParaRPr lang="en-US" sz="2400"/>
                    </a:p>
                  </a:txBody>
                  <a:tcPr/>
                </a:tc>
                <a:tc>
                  <a:txBody>
                    <a:bodyPr/>
                    <a:lstStyle/>
                    <a:p>
                      <a:pPr algn="ctr"/>
                      <a:r>
                        <a:rPr lang="en-US" sz="2400" dirty="0"/>
                        <a:t>-3</a:t>
                      </a:r>
                    </a:p>
                  </a:txBody>
                  <a:tcPr>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ctr"/>
                      <a:r>
                        <a:rPr lang="en-US" sz="2400" dirty="0"/>
                        <a:t>0</a:t>
                      </a:r>
                    </a:p>
                  </a:txBody>
                  <a:tcPr>
                    <a:lnL w="38100" cap="flat" cmpd="sng" algn="ctr">
                      <a:solidFill>
                        <a:scrgbClr r="0" g="0" b="0"/>
                      </a:solidFill>
                      <a:prstDash val="solid"/>
                      <a:round/>
                      <a:headEnd type="none" w="med" len="med"/>
                      <a:tailEnd type="none" w="med" len="med"/>
                    </a:lnL>
                    <a:lnT w="38100" cap="flat" cmpd="sng" algn="ctr">
                      <a:solidFill>
                        <a:scrgbClr r="0" g="0" b="0"/>
                      </a:solidFill>
                      <a:prstDash val="solid"/>
                      <a:round/>
                      <a:headEnd type="none" w="med" len="med"/>
                      <a:tailEnd type="none" w="med" len="med"/>
                    </a:lnT>
                  </a:tcPr>
                </a:tc>
                <a:tc>
                  <a:txBody>
                    <a:bodyPr/>
                    <a:lstStyle/>
                    <a:p>
                      <a:pPr algn="ctr"/>
                      <a:r>
                        <a:rPr lang="en-US" sz="2400" dirty="0"/>
                        <a:t>1/2</a:t>
                      </a:r>
                    </a:p>
                  </a:txBody>
                  <a:tcPr>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ctr"/>
                      <a:r>
                        <a:rPr lang="en-US" sz="2400" dirty="0"/>
                        <a:t>1/2</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2"/>
                  </a:ext>
                </a:extLst>
              </a:tr>
              <a:tr h="370840">
                <a:tc>
                  <a:txBody>
                    <a:bodyPr/>
                    <a:lstStyle/>
                    <a:p>
                      <a:pPr algn="r"/>
                      <a:r>
                        <a:rPr lang="en-US" sz="2400" dirty="0"/>
                        <a:t>y</a:t>
                      </a:r>
                    </a:p>
                  </a:txBody>
                  <a:tcPr/>
                </a:tc>
                <a:tc>
                  <a:txBody>
                    <a:bodyPr/>
                    <a:lstStyle/>
                    <a:p>
                      <a:pPr algn="ctr"/>
                      <a:r>
                        <a:rPr lang="en-US" sz="2400" dirty="0"/>
                        <a:t>-1</a:t>
                      </a:r>
                    </a:p>
                  </a:txBody>
                  <a:tcPr>
                    <a:lnR w="38100" cap="flat" cmpd="sng" algn="ctr">
                      <a:solidFill>
                        <a:scrgbClr r="0" g="0" b="0"/>
                      </a:solidFill>
                      <a:prstDash val="solid"/>
                      <a:round/>
                      <a:headEnd type="none" w="med" len="med"/>
                      <a:tailEnd type="none" w="med" len="med"/>
                    </a:lnR>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tcPr>
                </a:tc>
                <a:tc>
                  <a:txBody>
                    <a:bodyPr/>
                    <a:lstStyle/>
                    <a:p>
                      <a:pPr algn="ctr"/>
                      <a:r>
                        <a:rPr lang="en-US" sz="2400" dirty="0"/>
                        <a:t>1/4</a:t>
                      </a:r>
                    </a:p>
                  </a:txBody>
                  <a:tcPr>
                    <a:lnR w="38100" cap="flat" cmpd="sng" algn="ctr">
                      <a:solidFill>
                        <a:scrgbClr r="0" g="0" b="0"/>
                      </a:solidFill>
                      <a:prstDash val="solid"/>
                      <a:round/>
                      <a:headEnd type="none" w="med" len="med"/>
                      <a:tailEnd type="none" w="med" len="med"/>
                    </a:lnR>
                  </a:tcPr>
                </a:tc>
                <a:tc>
                  <a:txBody>
                    <a:bodyPr/>
                    <a:lstStyle/>
                    <a:p>
                      <a:pPr algn="ctr"/>
                      <a:r>
                        <a:rPr lang="en-US" sz="2400" dirty="0"/>
                        <a:t>3/8</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3"/>
                  </a:ext>
                </a:extLst>
              </a:tr>
              <a:tr h="370840">
                <a:tc>
                  <a:txBody>
                    <a:bodyPr/>
                    <a:lstStyle/>
                    <a:p>
                      <a:pPr algn="ctr"/>
                      <a:endParaRPr lang="en-US" sz="2400" dirty="0"/>
                    </a:p>
                  </a:txBody>
                  <a:tcPr/>
                </a:tc>
                <a:tc>
                  <a:txBody>
                    <a:bodyPr/>
                    <a:lstStyle/>
                    <a:p>
                      <a:pPr algn="ctr"/>
                      <a:r>
                        <a:rPr lang="en-US" sz="2400" dirty="0"/>
                        <a:t>2</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ctr"/>
                      <a:r>
                        <a:rPr lang="en-US" sz="2400" dirty="0"/>
                        <a:t>0</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4"/>
                  </a:ext>
                </a:extLst>
              </a:tr>
              <a:tr h="370840">
                <a:tc>
                  <a:txBody>
                    <a:bodyPr/>
                    <a:lstStyle/>
                    <a:p>
                      <a:pPr algn="ctr"/>
                      <a:endParaRPr lang="en-US" sz="24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dirty="0"/>
                        <a:t>p(x)</a:t>
                      </a:r>
                    </a:p>
                  </a:txBody>
                  <a:tcPr>
                    <a:lnT w="38100" cap="flat" cmpd="sng" algn="ctr">
                      <a:solidFill>
                        <a:scrgbClr r="0" g="0" b="0"/>
                      </a:solidFill>
                      <a:prstDash val="solid"/>
                      <a:round/>
                      <a:headEnd type="none" w="med" len="med"/>
                      <a:tailEnd type="none" w="med" len="med"/>
                    </a:lnT>
                  </a:tcPr>
                </a:tc>
                <a:tc>
                  <a:txBody>
                    <a:bodyPr/>
                    <a:lstStyle/>
                    <a:p>
                      <a:pPr algn="ctr"/>
                      <a:r>
                        <a:rPr lang="en-US" sz="2400" dirty="0"/>
                        <a:t>1/4</a:t>
                      </a:r>
                    </a:p>
                  </a:txBody>
                  <a:tcPr>
                    <a:lnT w="38100" cap="flat" cmpd="sng" algn="ctr">
                      <a:solidFill>
                        <a:scrgbClr r="0" g="0" b="0"/>
                      </a:solidFill>
                      <a:prstDash val="solid"/>
                      <a:round/>
                      <a:headEnd type="none" w="med" len="med"/>
                      <a:tailEnd type="none" w="med" len="med"/>
                    </a:lnT>
                  </a:tcPr>
                </a:tc>
                <a:tc>
                  <a:txBody>
                    <a:bodyPr/>
                    <a:lstStyle/>
                    <a:p>
                      <a:pPr algn="ctr"/>
                      <a:r>
                        <a:rPr lang="en-US" sz="2400" dirty="0"/>
                        <a:t>3/4</a:t>
                      </a:r>
                    </a:p>
                  </a:txBody>
                  <a:tcPr>
                    <a:lnT w="38100" cap="flat" cmpd="sng" algn="ctr">
                      <a:solidFill>
                        <a:scrgbClr r="0" g="0" b="0"/>
                      </a:solidFill>
                      <a:prstDash val="solid"/>
                      <a:round/>
                      <a:headEnd type="none" w="med" len="med"/>
                      <a:tailEnd type="none" w="med" len="med"/>
                    </a:lnT>
                  </a:tcPr>
                </a:tc>
                <a:tc>
                  <a:txBody>
                    <a:bodyPr/>
                    <a:lstStyle/>
                    <a:p>
                      <a:pPr algn="ctr"/>
                      <a:endParaRPr lang="en-US" sz="2400" dirty="0"/>
                    </a:p>
                  </a:txBody>
                  <a:tcPr/>
                </a:tc>
                <a:extLst>
                  <a:ext uri="{0D108BD9-81ED-4DB2-BD59-A6C34878D82A}">
                    <a16:rowId xmlns:a16="http://schemas.microsoft.com/office/drawing/2014/main" val="10005"/>
                  </a:ext>
                </a:extLst>
              </a:tr>
            </a:tbl>
          </a:graphicData>
        </a:graphic>
      </p:graphicFrame>
      <p:sp>
        <p:nvSpPr>
          <p:cNvPr id="5" name="TextBox 4"/>
          <p:cNvSpPr txBox="1"/>
          <p:nvPr/>
        </p:nvSpPr>
        <p:spPr>
          <a:xfrm>
            <a:off x="1846838" y="1250096"/>
            <a:ext cx="317966" cy="461665"/>
          </a:xfrm>
          <a:prstGeom prst="rect">
            <a:avLst/>
          </a:prstGeom>
          <a:noFill/>
        </p:spPr>
        <p:txBody>
          <a:bodyPr wrap="none" rtlCol="0">
            <a:spAutoFit/>
          </a:bodyPr>
          <a:lstStyle/>
          <a:p>
            <a:r>
              <a:rPr lang="en-US" sz="2400" dirty="0"/>
              <a:t>x</a:t>
            </a:r>
          </a:p>
        </p:txBody>
      </p:sp>
      <p:pic>
        <p:nvPicPr>
          <p:cNvPr id="7" name="Picture 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0613" y="2181608"/>
            <a:ext cx="4400366" cy="863999"/>
          </a:xfrm>
          <a:prstGeom prst="rect">
            <a:avLst/>
          </a:prstGeom>
        </p:spPr>
      </p:pic>
      <p:pic>
        <p:nvPicPr>
          <p:cNvPr id="11" name="Picture 10"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180" y="4398335"/>
            <a:ext cx="7076299" cy="1616191"/>
          </a:xfrm>
          <a:prstGeom prst="rect">
            <a:avLst/>
          </a:prstGeom>
        </p:spPr>
      </p:pic>
      <p:sp>
        <p:nvSpPr>
          <p:cNvPr id="8" name="Oval 7">
            <a:extLst>
              <a:ext uri="{FF2B5EF4-FFF2-40B4-BE49-F238E27FC236}">
                <a16:creationId xmlns:a16="http://schemas.microsoft.com/office/drawing/2014/main" id="{8B89CAFE-A416-5145-856A-01002708344D}"/>
              </a:ext>
            </a:extLst>
          </p:cNvPr>
          <p:cNvSpPr/>
          <p:nvPr/>
        </p:nvSpPr>
        <p:spPr>
          <a:xfrm>
            <a:off x="6772759" y="5137322"/>
            <a:ext cx="867905" cy="464949"/>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8E32C5F2-F877-2842-BCB3-16A7B4641E08}"/>
              </a:ext>
            </a:extLst>
          </p:cNvPr>
          <p:cNvSpPr/>
          <p:nvPr/>
        </p:nvSpPr>
        <p:spPr>
          <a:xfrm>
            <a:off x="1912728" y="2615811"/>
            <a:ext cx="867905" cy="464949"/>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A5C187DC-6DE2-8040-94B9-077485CC1BAA}"/>
              </a:ext>
            </a:extLst>
          </p:cNvPr>
          <p:cNvSpPr/>
          <p:nvPr/>
        </p:nvSpPr>
        <p:spPr>
          <a:xfrm>
            <a:off x="2652944" y="2615811"/>
            <a:ext cx="867905" cy="464949"/>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5CCB4001-7EA1-F040-A7D4-4D19A051AE59}"/>
              </a:ext>
            </a:extLst>
          </p:cNvPr>
          <p:cNvSpPr/>
          <p:nvPr/>
        </p:nvSpPr>
        <p:spPr>
          <a:xfrm>
            <a:off x="6772759" y="5602271"/>
            <a:ext cx="867905" cy="464949"/>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2950644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93762"/>
            <a:ext cx="8229600" cy="1143000"/>
          </a:xfrm>
        </p:spPr>
        <p:txBody>
          <a:bodyPr/>
          <a:lstStyle/>
          <a:p>
            <a:r>
              <a:rPr lang="en-US" dirty="0"/>
              <a:t>Questions?</a:t>
            </a:r>
          </a:p>
        </p:txBody>
      </p:sp>
    </p:spTree>
    <p:extLst>
      <p:ext uri="{BB962C8B-B14F-4D97-AF65-F5344CB8AC3E}">
        <p14:creationId xmlns:p14="http://schemas.microsoft.com/office/powerpoint/2010/main" val="3703075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93762"/>
            <a:ext cx="8229600" cy="1143000"/>
          </a:xfrm>
        </p:spPr>
        <p:txBody>
          <a:bodyPr/>
          <a:lstStyle/>
          <a:p>
            <a:r>
              <a:rPr lang="en-US" dirty="0"/>
              <a:t>Questions?</a:t>
            </a:r>
          </a:p>
        </p:txBody>
      </p:sp>
    </p:spTree>
    <p:extLst>
      <p:ext uri="{BB962C8B-B14F-4D97-AF65-F5344CB8AC3E}">
        <p14:creationId xmlns:p14="http://schemas.microsoft.com/office/powerpoint/2010/main" val="324965338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20729"/>
            <a:ext cx="8229600" cy="1143000"/>
          </a:xfrm>
        </p:spPr>
        <p:txBody>
          <a:bodyPr/>
          <a:lstStyle/>
          <a:p>
            <a:r>
              <a:rPr lang="en-US" dirty="0"/>
              <a:t>Bayes’ Rule</a:t>
            </a:r>
          </a:p>
        </p:txBody>
      </p:sp>
    </p:spTree>
    <p:extLst>
      <p:ext uri="{BB962C8B-B14F-4D97-AF65-F5344CB8AC3E}">
        <p14:creationId xmlns:p14="http://schemas.microsoft.com/office/powerpoint/2010/main" val="4374875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400" dirty="0"/>
              <a:t>Deriving Bayes’ Rule (y continuous)</a:t>
            </a:r>
            <a:endParaRPr lang="en-US" sz="3400" dirty="0"/>
          </a:p>
        </p:txBody>
      </p:sp>
      <p:sp>
        <p:nvSpPr>
          <p:cNvPr id="13" name="TextBox 12"/>
          <p:cNvSpPr txBox="1"/>
          <p:nvPr/>
        </p:nvSpPr>
        <p:spPr>
          <a:xfrm>
            <a:off x="6794829" y="6405861"/>
            <a:ext cx="2349171" cy="369332"/>
          </a:xfrm>
          <a:prstGeom prst="rect">
            <a:avLst/>
          </a:prstGeom>
          <a:noFill/>
        </p:spPr>
        <p:txBody>
          <a:bodyPr wrap="none" rtlCol="0">
            <a:spAutoFit/>
          </a:bodyPr>
          <a:lstStyle/>
          <a:p>
            <a:r>
              <a:rPr lang="en-US" dirty="0"/>
              <a:t>Adapted from S. Prince</a:t>
            </a:r>
          </a:p>
        </p:txBody>
      </p:sp>
      <p:pic>
        <p:nvPicPr>
          <p:cNvPr id="11" name="Picture 10"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6361" y="1679177"/>
            <a:ext cx="3030801" cy="892567"/>
          </a:xfrm>
          <a:prstGeom prst="rect">
            <a:avLst/>
          </a:prstGeom>
        </p:spPr>
      </p:pic>
      <p:sp>
        <p:nvSpPr>
          <p:cNvPr id="17" name="TextBox 16"/>
          <p:cNvSpPr txBox="1"/>
          <p:nvPr/>
        </p:nvSpPr>
        <p:spPr>
          <a:xfrm>
            <a:off x="428596" y="1285860"/>
            <a:ext cx="1824989" cy="461665"/>
          </a:xfrm>
          <a:prstGeom prst="rect">
            <a:avLst/>
          </a:prstGeom>
          <a:noFill/>
        </p:spPr>
        <p:txBody>
          <a:bodyPr wrap="none" rtlCol="0">
            <a:spAutoFit/>
          </a:bodyPr>
          <a:lstStyle/>
          <a:p>
            <a:r>
              <a:rPr lang="en-GB" sz="2400" dirty="0"/>
              <a:t>From before:</a:t>
            </a:r>
            <a:endParaRPr lang="en-US" sz="2400" dirty="0"/>
          </a:p>
        </p:txBody>
      </p:sp>
      <p:sp>
        <p:nvSpPr>
          <p:cNvPr id="23" name="Curved Left Arrow 22"/>
          <p:cNvSpPr/>
          <p:nvPr/>
        </p:nvSpPr>
        <p:spPr>
          <a:xfrm>
            <a:off x="6097313" y="2108021"/>
            <a:ext cx="254000" cy="1200864"/>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4" name="TextBox 23"/>
          <p:cNvSpPr txBox="1"/>
          <p:nvPr/>
        </p:nvSpPr>
        <p:spPr>
          <a:xfrm>
            <a:off x="6460649" y="2391047"/>
            <a:ext cx="1631877" cy="461665"/>
          </a:xfrm>
          <a:prstGeom prst="rect">
            <a:avLst/>
          </a:prstGeom>
          <a:noFill/>
        </p:spPr>
        <p:txBody>
          <a:bodyPr wrap="none" rtlCol="0">
            <a:spAutoFit/>
          </a:bodyPr>
          <a:lstStyle/>
          <a:p>
            <a:r>
              <a:rPr lang="en-US" sz="2400" dirty="0"/>
              <a:t>Equate RHS </a:t>
            </a:r>
          </a:p>
        </p:txBody>
      </p:sp>
    </p:spTree>
    <p:extLst>
      <p:ext uri="{BB962C8B-B14F-4D97-AF65-F5344CB8AC3E}">
        <p14:creationId xmlns:p14="http://schemas.microsoft.com/office/powerpoint/2010/main" val="233216878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400" dirty="0"/>
              <a:t>Deriving Bayes’ Rule (y continuous)</a:t>
            </a:r>
            <a:endParaRPr lang="en-US" sz="3400" dirty="0"/>
          </a:p>
        </p:txBody>
      </p:sp>
      <p:sp>
        <p:nvSpPr>
          <p:cNvPr id="13" name="TextBox 12"/>
          <p:cNvSpPr txBox="1"/>
          <p:nvPr/>
        </p:nvSpPr>
        <p:spPr>
          <a:xfrm>
            <a:off x="6794829" y="6405861"/>
            <a:ext cx="2349171" cy="369332"/>
          </a:xfrm>
          <a:prstGeom prst="rect">
            <a:avLst/>
          </a:prstGeom>
          <a:noFill/>
        </p:spPr>
        <p:txBody>
          <a:bodyPr wrap="none" rtlCol="0">
            <a:spAutoFit/>
          </a:bodyPr>
          <a:lstStyle/>
          <a:p>
            <a:r>
              <a:rPr lang="en-US" dirty="0"/>
              <a:t>Adapted from S. Prince</a:t>
            </a:r>
          </a:p>
        </p:txBody>
      </p:sp>
      <p:pic>
        <p:nvPicPr>
          <p:cNvPr id="11" name="Picture 10"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6361" y="1679177"/>
            <a:ext cx="3030801" cy="892567"/>
          </a:xfrm>
          <a:prstGeom prst="rect">
            <a:avLst/>
          </a:prstGeom>
        </p:spPr>
      </p:pic>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9708" y="3212004"/>
            <a:ext cx="3241374" cy="325899"/>
          </a:xfrm>
          <a:prstGeom prst="rect">
            <a:avLst/>
          </a:prstGeom>
        </p:spPr>
      </p:pic>
      <p:sp>
        <p:nvSpPr>
          <p:cNvPr id="18" name="Curved Left Arrow 17"/>
          <p:cNvSpPr/>
          <p:nvPr/>
        </p:nvSpPr>
        <p:spPr>
          <a:xfrm>
            <a:off x="6097313" y="2108021"/>
            <a:ext cx="254000" cy="1200864"/>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6460649" y="2391047"/>
            <a:ext cx="1631877" cy="461665"/>
          </a:xfrm>
          <a:prstGeom prst="rect">
            <a:avLst/>
          </a:prstGeom>
          <a:noFill/>
        </p:spPr>
        <p:txBody>
          <a:bodyPr wrap="none" rtlCol="0">
            <a:spAutoFit/>
          </a:bodyPr>
          <a:lstStyle/>
          <a:p>
            <a:r>
              <a:rPr lang="en-US" sz="2400" dirty="0"/>
              <a:t>Equate RHS </a:t>
            </a:r>
          </a:p>
        </p:txBody>
      </p:sp>
      <p:sp>
        <p:nvSpPr>
          <p:cNvPr id="17" name="TextBox 16"/>
          <p:cNvSpPr txBox="1"/>
          <p:nvPr/>
        </p:nvSpPr>
        <p:spPr>
          <a:xfrm>
            <a:off x="428596" y="1285860"/>
            <a:ext cx="1824989" cy="461665"/>
          </a:xfrm>
          <a:prstGeom prst="rect">
            <a:avLst/>
          </a:prstGeom>
          <a:noFill/>
        </p:spPr>
        <p:txBody>
          <a:bodyPr wrap="none" rtlCol="0">
            <a:spAutoFit/>
          </a:bodyPr>
          <a:lstStyle/>
          <a:p>
            <a:r>
              <a:rPr lang="en-GB" sz="2400" dirty="0"/>
              <a:t>From before:</a:t>
            </a:r>
            <a:endParaRPr lang="en-US" sz="2400" dirty="0"/>
          </a:p>
        </p:txBody>
      </p:sp>
      <p:sp>
        <p:nvSpPr>
          <p:cNvPr id="21" name="TextBox 20"/>
          <p:cNvSpPr txBox="1"/>
          <p:nvPr/>
        </p:nvSpPr>
        <p:spPr>
          <a:xfrm>
            <a:off x="500034" y="2571744"/>
            <a:ext cx="1610537" cy="461665"/>
          </a:xfrm>
          <a:prstGeom prst="rect">
            <a:avLst/>
          </a:prstGeom>
          <a:noFill/>
        </p:spPr>
        <p:txBody>
          <a:bodyPr wrap="none" rtlCol="0">
            <a:spAutoFit/>
          </a:bodyPr>
          <a:lstStyle/>
          <a:p>
            <a:r>
              <a:rPr lang="en-GB" sz="2400" dirty="0"/>
              <a:t>Combining:</a:t>
            </a:r>
            <a:endParaRPr lang="en-US" sz="2400" dirty="0"/>
          </a:p>
        </p:txBody>
      </p:sp>
    </p:spTree>
    <p:extLst>
      <p:ext uri="{BB962C8B-B14F-4D97-AF65-F5344CB8AC3E}">
        <p14:creationId xmlns:p14="http://schemas.microsoft.com/office/powerpoint/2010/main" val="152364234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400" dirty="0"/>
              <a:t>Deriving Bayes’ Rule (y continuous)</a:t>
            </a:r>
            <a:endParaRPr lang="en-US" sz="3400" dirty="0"/>
          </a:p>
        </p:txBody>
      </p:sp>
      <p:sp>
        <p:nvSpPr>
          <p:cNvPr id="13" name="TextBox 12"/>
          <p:cNvSpPr txBox="1"/>
          <p:nvPr/>
        </p:nvSpPr>
        <p:spPr>
          <a:xfrm>
            <a:off x="6794829" y="6405861"/>
            <a:ext cx="2349171" cy="369332"/>
          </a:xfrm>
          <a:prstGeom prst="rect">
            <a:avLst/>
          </a:prstGeom>
          <a:noFill/>
        </p:spPr>
        <p:txBody>
          <a:bodyPr wrap="none" rtlCol="0">
            <a:spAutoFit/>
          </a:bodyPr>
          <a:lstStyle/>
          <a:p>
            <a:r>
              <a:rPr lang="en-US" dirty="0"/>
              <a:t>Adapted from S. Prince</a:t>
            </a:r>
          </a:p>
        </p:txBody>
      </p:sp>
      <p:pic>
        <p:nvPicPr>
          <p:cNvPr id="11" name="Picture 10"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6361" y="1679177"/>
            <a:ext cx="3030801" cy="892567"/>
          </a:xfrm>
          <a:prstGeom prst="rect">
            <a:avLst/>
          </a:prstGeom>
        </p:spPr>
      </p:pic>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9708" y="3212004"/>
            <a:ext cx="3241374" cy="325899"/>
          </a:xfrm>
          <a:prstGeom prst="rect">
            <a:avLst/>
          </a:prstGeom>
        </p:spPr>
      </p:pic>
      <p:sp>
        <p:nvSpPr>
          <p:cNvPr id="18" name="Curved Left Arrow 17"/>
          <p:cNvSpPr/>
          <p:nvPr/>
        </p:nvSpPr>
        <p:spPr>
          <a:xfrm>
            <a:off x="6097313" y="2108021"/>
            <a:ext cx="254000" cy="1200864"/>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6460649" y="2391047"/>
            <a:ext cx="1631877" cy="461665"/>
          </a:xfrm>
          <a:prstGeom prst="rect">
            <a:avLst/>
          </a:prstGeom>
          <a:noFill/>
        </p:spPr>
        <p:txBody>
          <a:bodyPr wrap="none" rtlCol="0">
            <a:spAutoFit/>
          </a:bodyPr>
          <a:lstStyle/>
          <a:p>
            <a:r>
              <a:rPr lang="en-US" sz="2400" dirty="0"/>
              <a:t>Equate RHS </a:t>
            </a:r>
          </a:p>
        </p:txBody>
      </p:sp>
      <p:sp>
        <p:nvSpPr>
          <p:cNvPr id="17" name="TextBox 16"/>
          <p:cNvSpPr txBox="1"/>
          <p:nvPr/>
        </p:nvSpPr>
        <p:spPr>
          <a:xfrm>
            <a:off x="428596" y="1285860"/>
            <a:ext cx="1824989" cy="461665"/>
          </a:xfrm>
          <a:prstGeom prst="rect">
            <a:avLst/>
          </a:prstGeom>
          <a:noFill/>
        </p:spPr>
        <p:txBody>
          <a:bodyPr wrap="none" rtlCol="0">
            <a:spAutoFit/>
          </a:bodyPr>
          <a:lstStyle/>
          <a:p>
            <a:r>
              <a:rPr lang="en-GB" sz="2400" dirty="0"/>
              <a:t>From before:</a:t>
            </a:r>
            <a:endParaRPr lang="en-US" sz="2400" dirty="0"/>
          </a:p>
        </p:txBody>
      </p:sp>
      <p:sp>
        <p:nvSpPr>
          <p:cNvPr id="21" name="TextBox 20"/>
          <p:cNvSpPr txBox="1"/>
          <p:nvPr/>
        </p:nvSpPr>
        <p:spPr>
          <a:xfrm>
            <a:off x="500034" y="2571744"/>
            <a:ext cx="1610537" cy="461665"/>
          </a:xfrm>
          <a:prstGeom prst="rect">
            <a:avLst/>
          </a:prstGeom>
          <a:noFill/>
        </p:spPr>
        <p:txBody>
          <a:bodyPr wrap="none" rtlCol="0">
            <a:spAutoFit/>
          </a:bodyPr>
          <a:lstStyle/>
          <a:p>
            <a:r>
              <a:rPr lang="en-GB" sz="2400" dirty="0"/>
              <a:t>Combining:</a:t>
            </a:r>
            <a:endParaRPr lang="en-US" sz="2400" dirty="0"/>
          </a:p>
        </p:txBody>
      </p:sp>
      <p:sp>
        <p:nvSpPr>
          <p:cNvPr id="22" name="TextBox 21"/>
          <p:cNvSpPr txBox="1"/>
          <p:nvPr/>
        </p:nvSpPr>
        <p:spPr>
          <a:xfrm>
            <a:off x="500034" y="3719342"/>
            <a:ext cx="1874732" cy="461665"/>
          </a:xfrm>
          <a:prstGeom prst="rect">
            <a:avLst/>
          </a:prstGeom>
          <a:noFill/>
        </p:spPr>
        <p:txBody>
          <a:bodyPr wrap="none" rtlCol="0">
            <a:spAutoFit/>
          </a:bodyPr>
          <a:lstStyle/>
          <a:p>
            <a:r>
              <a:rPr lang="en-GB" sz="2400" dirty="0"/>
              <a:t>Re-arranging:</a:t>
            </a:r>
            <a:endParaRPr lang="en-US" sz="2400" dirty="0"/>
          </a:p>
        </p:txBody>
      </p:sp>
      <p:pic>
        <p:nvPicPr>
          <p:cNvPr id="15" name="Picture 14" descr="latex-image-1.pdf"/>
          <p:cNvPicPr>
            <a:picLocks noChangeAspect="1"/>
          </p:cNvPicPr>
          <p:nvPr/>
        </p:nvPicPr>
        <p:blipFill rotWithShape="1">
          <a:blip r:embed="rId5">
            <a:extLst>
              <a:ext uri="{28A0092B-C50C-407E-A947-70E740481C1C}">
                <a14:useLocalDpi xmlns:a14="http://schemas.microsoft.com/office/drawing/2010/main" val="0"/>
              </a:ext>
            </a:extLst>
          </a:blip>
          <a:srcRect b="67400"/>
          <a:stretch/>
        </p:blipFill>
        <p:spPr>
          <a:xfrm>
            <a:off x="2110571" y="4118766"/>
            <a:ext cx="3287336" cy="821534"/>
          </a:xfrm>
          <a:prstGeom prst="rect">
            <a:avLst/>
          </a:prstGeom>
        </p:spPr>
      </p:pic>
    </p:spTree>
    <p:extLst>
      <p:ext uri="{BB962C8B-B14F-4D97-AF65-F5344CB8AC3E}">
        <p14:creationId xmlns:p14="http://schemas.microsoft.com/office/powerpoint/2010/main" val="25157584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400" dirty="0"/>
              <a:t>Deriving Bayes’ Rule (y continuous)</a:t>
            </a:r>
            <a:endParaRPr lang="en-US" sz="3400" dirty="0"/>
          </a:p>
        </p:txBody>
      </p:sp>
      <p:sp>
        <p:nvSpPr>
          <p:cNvPr id="13" name="TextBox 12"/>
          <p:cNvSpPr txBox="1"/>
          <p:nvPr/>
        </p:nvSpPr>
        <p:spPr>
          <a:xfrm>
            <a:off x="6794829" y="6405861"/>
            <a:ext cx="2349171" cy="369332"/>
          </a:xfrm>
          <a:prstGeom prst="rect">
            <a:avLst/>
          </a:prstGeom>
          <a:noFill/>
        </p:spPr>
        <p:txBody>
          <a:bodyPr wrap="none" rtlCol="0">
            <a:spAutoFit/>
          </a:bodyPr>
          <a:lstStyle/>
          <a:p>
            <a:r>
              <a:rPr lang="en-US" dirty="0"/>
              <a:t>Adapted from S. Prince</a:t>
            </a:r>
          </a:p>
        </p:txBody>
      </p:sp>
      <p:pic>
        <p:nvPicPr>
          <p:cNvPr id="11" name="Picture 10"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6361" y="1679177"/>
            <a:ext cx="3030801" cy="892567"/>
          </a:xfrm>
          <a:prstGeom prst="rect">
            <a:avLst/>
          </a:prstGeom>
        </p:spPr>
      </p:pic>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9708" y="3212004"/>
            <a:ext cx="3241374" cy="325899"/>
          </a:xfrm>
          <a:prstGeom prst="rect">
            <a:avLst/>
          </a:prstGeom>
        </p:spPr>
      </p:pic>
      <p:sp>
        <p:nvSpPr>
          <p:cNvPr id="18" name="Curved Left Arrow 17"/>
          <p:cNvSpPr/>
          <p:nvPr/>
        </p:nvSpPr>
        <p:spPr>
          <a:xfrm>
            <a:off x="6097313" y="2108021"/>
            <a:ext cx="254000" cy="1200864"/>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6460649" y="2391047"/>
            <a:ext cx="1631877" cy="461665"/>
          </a:xfrm>
          <a:prstGeom prst="rect">
            <a:avLst/>
          </a:prstGeom>
          <a:noFill/>
        </p:spPr>
        <p:txBody>
          <a:bodyPr wrap="none" rtlCol="0">
            <a:spAutoFit/>
          </a:bodyPr>
          <a:lstStyle/>
          <a:p>
            <a:r>
              <a:rPr lang="en-US" sz="2400" dirty="0"/>
              <a:t>Equate RHS </a:t>
            </a:r>
          </a:p>
        </p:txBody>
      </p:sp>
      <p:sp>
        <p:nvSpPr>
          <p:cNvPr id="17" name="TextBox 16"/>
          <p:cNvSpPr txBox="1"/>
          <p:nvPr/>
        </p:nvSpPr>
        <p:spPr>
          <a:xfrm>
            <a:off x="428596" y="1285860"/>
            <a:ext cx="1824989" cy="461665"/>
          </a:xfrm>
          <a:prstGeom prst="rect">
            <a:avLst/>
          </a:prstGeom>
          <a:noFill/>
        </p:spPr>
        <p:txBody>
          <a:bodyPr wrap="none" rtlCol="0">
            <a:spAutoFit/>
          </a:bodyPr>
          <a:lstStyle/>
          <a:p>
            <a:r>
              <a:rPr lang="en-GB" sz="2400" dirty="0"/>
              <a:t>From before:</a:t>
            </a:r>
            <a:endParaRPr lang="en-US" sz="2400" dirty="0"/>
          </a:p>
        </p:txBody>
      </p:sp>
      <p:sp>
        <p:nvSpPr>
          <p:cNvPr id="21" name="TextBox 20"/>
          <p:cNvSpPr txBox="1"/>
          <p:nvPr/>
        </p:nvSpPr>
        <p:spPr>
          <a:xfrm>
            <a:off x="500034" y="2571744"/>
            <a:ext cx="1610537" cy="461665"/>
          </a:xfrm>
          <a:prstGeom prst="rect">
            <a:avLst/>
          </a:prstGeom>
          <a:noFill/>
        </p:spPr>
        <p:txBody>
          <a:bodyPr wrap="none" rtlCol="0">
            <a:spAutoFit/>
          </a:bodyPr>
          <a:lstStyle/>
          <a:p>
            <a:r>
              <a:rPr lang="en-GB" sz="2400" dirty="0"/>
              <a:t>Combining:</a:t>
            </a:r>
            <a:endParaRPr lang="en-US" sz="2400" dirty="0"/>
          </a:p>
        </p:txBody>
      </p:sp>
      <p:sp>
        <p:nvSpPr>
          <p:cNvPr id="22" name="TextBox 21"/>
          <p:cNvSpPr txBox="1"/>
          <p:nvPr/>
        </p:nvSpPr>
        <p:spPr>
          <a:xfrm>
            <a:off x="500034" y="3719342"/>
            <a:ext cx="1874732" cy="461665"/>
          </a:xfrm>
          <a:prstGeom prst="rect">
            <a:avLst/>
          </a:prstGeom>
          <a:noFill/>
        </p:spPr>
        <p:txBody>
          <a:bodyPr wrap="none" rtlCol="0">
            <a:spAutoFit/>
          </a:bodyPr>
          <a:lstStyle/>
          <a:p>
            <a:r>
              <a:rPr lang="en-GB" sz="2400" dirty="0"/>
              <a:t>Re-arranging:</a:t>
            </a:r>
            <a:endParaRPr lang="en-US" sz="2400" dirty="0"/>
          </a:p>
        </p:txBody>
      </p:sp>
      <p:pic>
        <p:nvPicPr>
          <p:cNvPr id="14" name="Picture 13"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3704" y="4522637"/>
            <a:ext cx="2522250" cy="684000"/>
          </a:xfrm>
          <a:prstGeom prst="rect">
            <a:avLst/>
          </a:prstGeom>
        </p:spPr>
      </p:pic>
      <p:sp>
        <p:nvSpPr>
          <p:cNvPr id="16" name="Curved Left Arrow 15"/>
          <p:cNvSpPr/>
          <p:nvPr/>
        </p:nvSpPr>
        <p:spPr>
          <a:xfrm>
            <a:off x="5159590" y="4522637"/>
            <a:ext cx="254000" cy="79375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23" name="Picture 22" descr="latex-image-1.pdf"/>
          <p:cNvPicPr>
            <a:picLocks noChangeAspect="1"/>
          </p:cNvPicPr>
          <p:nvPr/>
        </p:nvPicPr>
        <p:blipFill rotWithShape="1">
          <a:blip r:embed="rId6">
            <a:extLst>
              <a:ext uri="{28A0092B-C50C-407E-A947-70E740481C1C}">
                <a14:useLocalDpi xmlns:a14="http://schemas.microsoft.com/office/drawing/2010/main" val="0"/>
              </a:ext>
            </a:extLst>
          </a:blip>
          <a:srcRect b="31618"/>
          <a:stretch/>
        </p:blipFill>
        <p:spPr>
          <a:xfrm>
            <a:off x="2110571" y="4118766"/>
            <a:ext cx="3287336" cy="1723234"/>
          </a:xfrm>
          <a:prstGeom prst="rect">
            <a:avLst/>
          </a:prstGeom>
        </p:spPr>
      </p:pic>
    </p:spTree>
    <p:extLst>
      <p:ext uri="{BB962C8B-B14F-4D97-AF65-F5344CB8AC3E}">
        <p14:creationId xmlns:p14="http://schemas.microsoft.com/office/powerpoint/2010/main" val="410960138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3704" y="4522637"/>
            <a:ext cx="2522250" cy="684000"/>
          </a:xfrm>
          <a:prstGeom prst="rect">
            <a:avLst/>
          </a:prstGeom>
        </p:spPr>
      </p:pic>
      <p:sp>
        <p:nvSpPr>
          <p:cNvPr id="2" name="Title 1"/>
          <p:cNvSpPr>
            <a:spLocks noGrp="1"/>
          </p:cNvSpPr>
          <p:nvPr>
            <p:ph type="title"/>
          </p:nvPr>
        </p:nvSpPr>
        <p:spPr/>
        <p:txBody>
          <a:bodyPr>
            <a:normAutofit/>
          </a:bodyPr>
          <a:lstStyle/>
          <a:p>
            <a:r>
              <a:rPr lang="en-GB" sz="3400" dirty="0"/>
              <a:t>Deriving Bayes’ Rule (y continuous)</a:t>
            </a:r>
            <a:endParaRPr lang="en-US" sz="3400" dirty="0"/>
          </a:p>
        </p:txBody>
      </p:sp>
      <p:sp>
        <p:nvSpPr>
          <p:cNvPr id="13" name="TextBox 12"/>
          <p:cNvSpPr txBox="1"/>
          <p:nvPr/>
        </p:nvSpPr>
        <p:spPr>
          <a:xfrm>
            <a:off x="6794829" y="6405861"/>
            <a:ext cx="2349171" cy="369332"/>
          </a:xfrm>
          <a:prstGeom prst="rect">
            <a:avLst/>
          </a:prstGeom>
          <a:noFill/>
        </p:spPr>
        <p:txBody>
          <a:bodyPr wrap="none" rtlCol="0">
            <a:spAutoFit/>
          </a:bodyPr>
          <a:lstStyle/>
          <a:p>
            <a:r>
              <a:rPr lang="en-US" dirty="0"/>
              <a:t>Adapted from S. Prince</a:t>
            </a:r>
          </a:p>
        </p:txBody>
      </p:sp>
      <p:pic>
        <p:nvPicPr>
          <p:cNvPr id="11" name="Picture 10"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361" y="1679177"/>
            <a:ext cx="3030801" cy="892567"/>
          </a:xfrm>
          <a:prstGeom prst="rect">
            <a:avLst/>
          </a:prstGeom>
        </p:spPr>
      </p:pic>
      <p:pic>
        <p:nvPicPr>
          <p:cNvPr id="3" name="Picture 2"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9708" y="3212004"/>
            <a:ext cx="3241374" cy="325899"/>
          </a:xfrm>
          <a:prstGeom prst="rect">
            <a:avLst/>
          </a:prstGeom>
        </p:spPr>
      </p:pic>
      <p:sp>
        <p:nvSpPr>
          <p:cNvPr id="16" name="Curved Left Arrow 15"/>
          <p:cNvSpPr/>
          <p:nvPr/>
        </p:nvSpPr>
        <p:spPr>
          <a:xfrm>
            <a:off x="5536246" y="5514297"/>
            <a:ext cx="254000" cy="844552"/>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Curved Left Arrow 17"/>
          <p:cNvSpPr/>
          <p:nvPr/>
        </p:nvSpPr>
        <p:spPr>
          <a:xfrm>
            <a:off x="6097313" y="2108021"/>
            <a:ext cx="254000" cy="1200864"/>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6460649" y="2391047"/>
            <a:ext cx="1631877" cy="461665"/>
          </a:xfrm>
          <a:prstGeom prst="rect">
            <a:avLst/>
          </a:prstGeom>
          <a:noFill/>
        </p:spPr>
        <p:txBody>
          <a:bodyPr wrap="none" rtlCol="0">
            <a:spAutoFit/>
          </a:bodyPr>
          <a:lstStyle/>
          <a:p>
            <a:r>
              <a:rPr lang="en-US" sz="2400" dirty="0"/>
              <a:t>Equate RHS </a:t>
            </a:r>
          </a:p>
        </p:txBody>
      </p:sp>
      <p:sp>
        <p:nvSpPr>
          <p:cNvPr id="20" name="Curved Left Arrow 19"/>
          <p:cNvSpPr/>
          <p:nvPr/>
        </p:nvSpPr>
        <p:spPr>
          <a:xfrm>
            <a:off x="5159590" y="4522637"/>
            <a:ext cx="254000" cy="79375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428596" y="1285860"/>
            <a:ext cx="1824989" cy="461665"/>
          </a:xfrm>
          <a:prstGeom prst="rect">
            <a:avLst/>
          </a:prstGeom>
          <a:noFill/>
        </p:spPr>
        <p:txBody>
          <a:bodyPr wrap="none" rtlCol="0">
            <a:spAutoFit/>
          </a:bodyPr>
          <a:lstStyle/>
          <a:p>
            <a:r>
              <a:rPr lang="en-GB" sz="2400" dirty="0"/>
              <a:t>From before:</a:t>
            </a:r>
            <a:endParaRPr lang="en-US" sz="2400" dirty="0"/>
          </a:p>
        </p:txBody>
      </p:sp>
      <p:sp>
        <p:nvSpPr>
          <p:cNvPr id="21" name="TextBox 20"/>
          <p:cNvSpPr txBox="1"/>
          <p:nvPr/>
        </p:nvSpPr>
        <p:spPr>
          <a:xfrm>
            <a:off x="500034" y="2571744"/>
            <a:ext cx="1610537" cy="461665"/>
          </a:xfrm>
          <a:prstGeom prst="rect">
            <a:avLst/>
          </a:prstGeom>
          <a:noFill/>
        </p:spPr>
        <p:txBody>
          <a:bodyPr wrap="none" rtlCol="0">
            <a:spAutoFit/>
          </a:bodyPr>
          <a:lstStyle/>
          <a:p>
            <a:r>
              <a:rPr lang="en-GB" sz="2400" dirty="0"/>
              <a:t>Combining:</a:t>
            </a:r>
            <a:endParaRPr lang="en-US" sz="2400" dirty="0"/>
          </a:p>
        </p:txBody>
      </p:sp>
      <p:sp>
        <p:nvSpPr>
          <p:cNvPr id="22" name="TextBox 21"/>
          <p:cNvSpPr txBox="1"/>
          <p:nvPr/>
        </p:nvSpPr>
        <p:spPr>
          <a:xfrm>
            <a:off x="500034" y="3719342"/>
            <a:ext cx="1874732" cy="461665"/>
          </a:xfrm>
          <a:prstGeom prst="rect">
            <a:avLst/>
          </a:prstGeom>
          <a:noFill/>
        </p:spPr>
        <p:txBody>
          <a:bodyPr wrap="none" rtlCol="0">
            <a:spAutoFit/>
          </a:bodyPr>
          <a:lstStyle/>
          <a:p>
            <a:r>
              <a:rPr lang="en-GB" sz="2400" dirty="0"/>
              <a:t>Re-arranging:</a:t>
            </a:r>
            <a:endParaRPr lang="en-US" sz="2400" dirty="0"/>
          </a:p>
        </p:txBody>
      </p:sp>
      <p:pic>
        <p:nvPicPr>
          <p:cNvPr id="23" name="Picture 22"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3744" y="5727611"/>
            <a:ext cx="2688324" cy="324000"/>
          </a:xfrm>
          <a:prstGeom prst="rect">
            <a:avLst/>
          </a:prstGeom>
        </p:spPr>
      </p:pic>
      <p:pic>
        <p:nvPicPr>
          <p:cNvPr id="25" name="Picture 24"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10571" y="4118766"/>
            <a:ext cx="3287336" cy="2520000"/>
          </a:xfrm>
          <a:prstGeom prst="rect">
            <a:avLst/>
          </a:prstGeom>
        </p:spPr>
      </p:pic>
    </p:spTree>
    <p:extLst>
      <p:ext uri="{BB962C8B-B14F-4D97-AF65-F5344CB8AC3E}">
        <p14:creationId xmlns:p14="http://schemas.microsoft.com/office/powerpoint/2010/main" val="116939131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1136" y="4131466"/>
            <a:ext cx="3137315" cy="2520000"/>
          </a:xfrm>
          <a:prstGeom prst="rect">
            <a:avLst/>
          </a:prstGeom>
        </p:spPr>
      </p:pic>
      <p:pic>
        <p:nvPicPr>
          <p:cNvPr id="7" name="Picture 6"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3744" y="5727611"/>
            <a:ext cx="2688324" cy="324000"/>
          </a:xfrm>
          <a:prstGeom prst="rect">
            <a:avLst/>
          </a:prstGeom>
        </p:spPr>
      </p:pic>
      <p:sp>
        <p:nvSpPr>
          <p:cNvPr id="2" name="Title 1"/>
          <p:cNvSpPr>
            <a:spLocks noGrp="1"/>
          </p:cNvSpPr>
          <p:nvPr>
            <p:ph type="title"/>
          </p:nvPr>
        </p:nvSpPr>
        <p:spPr/>
        <p:txBody>
          <a:bodyPr>
            <a:normAutofit/>
          </a:bodyPr>
          <a:lstStyle/>
          <a:p>
            <a:r>
              <a:rPr lang="en-GB" sz="3400" dirty="0"/>
              <a:t>Deriving Bayes’ Rule (y discrete)</a:t>
            </a:r>
            <a:endParaRPr lang="en-US" sz="3400" dirty="0"/>
          </a:p>
        </p:txBody>
      </p:sp>
      <p:sp>
        <p:nvSpPr>
          <p:cNvPr id="8" name="TextBox 7"/>
          <p:cNvSpPr txBox="1"/>
          <p:nvPr/>
        </p:nvSpPr>
        <p:spPr>
          <a:xfrm>
            <a:off x="428596" y="1285860"/>
            <a:ext cx="1824989" cy="461665"/>
          </a:xfrm>
          <a:prstGeom prst="rect">
            <a:avLst/>
          </a:prstGeom>
          <a:noFill/>
        </p:spPr>
        <p:txBody>
          <a:bodyPr wrap="none" rtlCol="0">
            <a:spAutoFit/>
          </a:bodyPr>
          <a:lstStyle/>
          <a:p>
            <a:r>
              <a:rPr lang="en-GB" sz="2400" dirty="0"/>
              <a:t>From before:</a:t>
            </a:r>
            <a:endParaRPr lang="en-US" sz="2400" dirty="0"/>
          </a:p>
        </p:txBody>
      </p:sp>
      <p:sp>
        <p:nvSpPr>
          <p:cNvPr id="9" name="TextBox 8"/>
          <p:cNvSpPr txBox="1"/>
          <p:nvPr/>
        </p:nvSpPr>
        <p:spPr>
          <a:xfrm>
            <a:off x="500034" y="2571744"/>
            <a:ext cx="1610537" cy="461665"/>
          </a:xfrm>
          <a:prstGeom prst="rect">
            <a:avLst/>
          </a:prstGeom>
          <a:noFill/>
        </p:spPr>
        <p:txBody>
          <a:bodyPr wrap="none" rtlCol="0">
            <a:spAutoFit/>
          </a:bodyPr>
          <a:lstStyle/>
          <a:p>
            <a:r>
              <a:rPr lang="en-GB" sz="2400" dirty="0"/>
              <a:t>Combining:</a:t>
            </a:r>
            <a:endParaRPr lang="en-US" sz="2400" dirty="0"/>
          </a:p>
        </p:txBody>
      </p:sp>
      <p:sp>
        <p:nvSpPr>
          <p:cNvPr id="10" name="TextBox 9"/>
          <p:cNvSpPr txBox="1"/>
          <p:nvPr/>
        </p:nvSpPr>
        <p:spPr>
          <a:xfrm>
            <a:off x="500034" y="3719342"/>
            <a:ext cx="1874732" cy="461665"/>
          </a:xfrm>
          <a:prstGeom prst="rect">
            <a:avLst/>
          </a:prstGeom>
          <a:noFill/>
        </p:spPr>
        <p:txBody>
          <a:bodyPr wrap="none" rtlCol="0">
            <a:spAutoFit/>
          </a:bodyPr>
          <a:lstStyle/>
          <a:p>
            <a:r>
              <a:rPr lang="en-GB" sz="2400" dirty="0"/>
              <a:t>Re-arranging:</a:t>
            </a:r>
            <a:endParaRPr lang="en-US" sz="2400" dirty="0"/>
          </a:p>
        </p:txBody>
      </p:sp>
      <p:sp>
        <p:nvSpPr>
          <p:cNvPr id="13" name="TextBox 12"/>
          <p:cNvSpPr txBox="1"/>
          <p:nvPr/>
        </p:nvSpPr>
        <p:spPr>
          <a:xfrm>
            <a:off x="6794829" y="6405861"/>
            <a:ext cx="2349171" cy="369332"/>
          </a:xfrm>
          <a:prstGeom prst="rect">
            <a:avLst/>
          </a:prstGeom>
          <a:noFill/>
        </p:spPr>
        <p:txBody>
          <a:bodyPr wrap="none" rtlCol="0">
            <a:spAutoFit/>
          </a:bodyPr>
          <a:lstStyle/>
          <a:p>
            <a:r>
              <a:rPr lang="en-US" dirty="0"/>
              <a:t>Adapted from S. Prince</a:t>
            </a:r>
          </a:p>
        </p:txBody>
      </p:sp>
      <p:pic>
        <p:nvPicPr>
          <p:cNvPr id="11" name="Picture 10"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6361" y="1679177"/>
            <a:ext cx="3030801" cy="892567"/>
          </a:xfrm>
          <a:prstGeom prst="rect">
            <a:avLst/>
          </a:prstGeom>
        </p:spPr>
      </p:pic>
      <p:pic>
        <p:nvPicPr>
          <p:cNvPr id="3" name="Picture 2"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708" y="3212004"/>
            <a:ext cx="3241374" cy="325899"/>
          </a:xfrm>
          <a:prstGeom prst="rect">
            <a:avLst/>
          </a:prstGeom>
        </p:spPr>
      </p:pic>
      <p:sp>
        <p:nvSpPr>
          <p:cNvPr id="14" name="Curved Left Arrow 13"/>
          <p:cNvSpPr/>
          <p:nvPr/>
        </p:nvSpPr>
        <p:spPr>
          <a:xfrm>
            <a:off x="5159590" y="4522637"/>
            <a:ext cx="254000" cy="79375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Curved Left Arrow 15"/>
          <p:cNvSpPr/>
          <p:nvPr/>
        </p:nvSpPr>
        <p:spPr>
          <a:xfrm>
            <a:off x="5536246" y="5514297"/>
            <a:ext cx="254000" cy="844552"/>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urved Left Arrow 18"/>
          <p:cNvSpPr/>
          <p:nvPr/>
        </p:nvSpPr>
        <p:spPr>
          <a:xfrm>
            <a:off x="6097313" y="2108021"/>
            <a:ext cx="254000" cy="1200864"/>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6460649" y="2391047"/>
            <a:ext cx="1631877" cy="461665"/>
          </a:xfrm>
          <a:prstGeom prst="rect">
            <a:avLst/>
          </a:prstGeom>
          <a:noFill/>
        </p:spPr>
        <p:txBody>
          <a:bodyPr wrap="none" rtlCol="0">
            <a:spAutoFit/>
          </a:bodyPr>
          <a:lstStyle/>
          <a:p>
            <a:r>
              <a:rPr lang="en-US" sz="2400" dirty="0"/>
              <a:t>Equate RHS </a:t>
            </a:r>
          </a:p>
        </p:txBody>
      </p:sp>
      <p:pic>
        <p:nvPicPr>
          <p:cNvPr id="20" name="Picture 19"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30428" y="4657787"/>
            <a:ext cx="2296889" cy="684000"/>
          </a:xfrm>
          <a:prstGeom prst="rect">
            <a:avLst/>
          </a:prstGeom>
        </p:spPr>
      </p:pic>
    </p:spTree>
    <p:extLst>
      <p:ext uri="{BB962C8B-B14F-4D97-AF65-F5344CB8AC3E}">
        <p14:creationId xmlns:p14="http://schemas.microsoft.com/office/powerpoint/2010/main" val="252075681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5068"/>
            <a:ext cx="8229600" cy="1143000"/>
          </a:xfrm>
        </p:spPr>
        <p:txBody>
          <a:bodyPr>
            <a:normAutofit/>
          </a:bodyPr>
          <a:lstStyle/>
          <a:p>
            <a:r>
              <a:rPr lang="en-GB" sz="3400" dirty="0">
                <a:solidFill>
                  <a:srgbClr val="0000FF"/>
                </a:solidFill>
              </a:rPr>
              <a:t>Bayes’ Rule</a:t>
            </a:r>
            <a:endParaRPr lang="en-US" sz="3400" dirty="0">
              <a:solidFill>
                <a:srgbClr val="0000FF"/>
              </a:solidFill>
            </a:endParaRPr>
          </a:p>
        </p:txBody>
      </p:sp>
      <p:sp>
        <p:nvSpPr>
          <p:cNvPr id="11" name="TextBox 10"/>
          <p:cNvSpPr txBox="1"/>
          <p:nvPr/>
        </p:nvSpPr>
        <p:spPr>
          <a:xfrm>
            <a:off x="285720" y="5288041"/>
            <a:ext cx="3214678" cy="1200328"/>
          </a:xfrm>
          <a:prstGeom prst="rect">
            <a:avLst/>
          </a:prstGeom>
          <a:noFill/>
        </p:spPr>
        <p:txBody>
          <a:bodyPr wrap="square" rtlCol="0">
            <a:spAutoFit/>
          </a:bodyPr>
          <a:lstStyle/>
          <a:p>
            <a:r>
              <a:rPr lang="en-GB" sz="2400" dirty="0">
                <a:solidFill>
                  <a:srgbClr val="FF0000"/>
                </a:solidFill>
                <a:latin typeface="Times New Roman"/>
                <a:cs typeface="Times New Roman"/>
              </a:rPr>
              <a:t>Posterior </a:t>
            </a:r>
            <a:r>
              <a:rPr lang="en-GB" sz="2400" dirty="0">
                <a:latin typeface="Times New Roman"/>
                <a:cs typeface="Times New Roman"/>
              </a:rPr>
              <a:t>– what we know about y </a:t>
            </a:r>
            <a:r>
              <a:rPr lang="en-GB" sz="2400" dirty="0">
                <a:solidFill>
                  <a:srgbClr val="0000FF"/>
                </a:solidFill>
                <a:latin typeface="Times New Roman"/>
                <a:cs typeface="Times New Roman"/>
              </a:rPr>
              <a:t>AFTER </a:t>
            </a:r>
            <a:r>
              <a:rPr lang="en-GB" sz="2400" dirty="0">
                <a:latin typeface="Times New Roman"/>
                <a:cs typeface="Times New Roman"/>
              </a:rPr>
              <a:t>seeing x</a:t>
            </a:r>
            <a:endParaRPr lang="en-US" sz="2400" dirty="0">
              <a:latin typeface="Times New Roman"/>
              <a:cs typeface="Times New Roman"/>
            </a:endParaRPr>
          </a:p>
        </p:txBody>
      </p:sp>
      <p:sp>
        <p:nvSpPr>
          <p:cNvPr id="12" name="TextBox 11"/>
          <p:cNvSpPr txBox="1"/>
          <p:nvPr/>
        </p:nvSpPr>
        <p:spPr>
          <a:xfrm>
            <a:off x="457200" y="1281838"/>
            <a:ext cx="3334703" cy="830997"/>
          </a:xfrm>
          <a:prstGeom prst="rect">
            <a:avLst/>
          </a:prstGeom>
          <a:noFill/>
        </p:spPr>
        <p:txBody>
          <a:bodyPr wrap="square" rtlCol="0">
            <a:spAutoFit/>
          </a:bodyPr>
          <a:lstStyle/>
          <a:p>
            <a:r>
              <a:rPr lang="en-GB" sz="2400" dirty="0">
                <a:solidFill>
                  <a:srgbClr val="FF0000"/>
                </a:solidFill>
                <a:latin typeface="Calibri"/>
                <a:cs typeface="Calibri"/>
              </a:rPr>
              <a:t>Prior </a:t>
            </a:r>
            <a:r>
              <a:rPr lang="en-GB" sz="2400" dirty="0">
                <a:latin typeface="Calibri"/>
                <a:cs typeface="Calibri"/>
              </a:rPr>
              <a:t>– what we know about y </a:t>
            </a:r>
            <a:r>
              <a:rPr lang="en-GB" sz="2400" dirty="0">
                <a:solidFill>
                  <a:srgbClr val="0000FF"/>
                </a:solidFill>
                <a:latin typeface="Calibri"/>
                <a:cs typeface="Calibri"/>
              </a:rPr>
              <a:t>BEFORE </a:t>
            </a:r>
            <a:r>
              <a:rPr lang="en-GB" sz="2400" dirty="0">
                <a:latin typeface="Calibri"/>
                <a:cs typeface="Calibri"/>
              </a:rPr>
              <a:t>seeing x</a:t>
            </a:r>
            <a:endParaRPr lang="en-US" sz="2400" dirty="0">
              <a:latin typeface="Calibri"/>
              <a:cs typeface="Calibri"/>
            </a:endParaRPr>
          </a:p>
        </p:txBody>
      </p:sp>
      <p:sp>
        <p:nvSpPr>
          <p:cNvPr id="13" name="TextBox 12"/>
          <p:cNvSpPr txBox="1"/>
          <p:nvPr/>
        </p:nvSpPr>
        <p:spPr>
          <a:xfrm>
            <a:off x="4786314" y="1281838"/>
            <a:ext cx="3714776" cy="1200329"/>
          </a:xfrm>
          <a:prstGeom prst="rect">
            <a:avLst/>
          </a:prstGeom>
          <a:noFill/>
        </p:spPr>
        <p:txBody>
          <a:bodyPr wrap="square" rtlCol="0">
            <a:spAutoFit/>
          </a:bodyPr>
          <a:lstStyle/>
          <a:p>
            <a:r>
              <a:rPr lang="en-GB" sz="2400" dirty="0">
                <a:solidFill>
                  <a:srgbClr val="FF0000"/>
                </a:solidFill>
                <a:latin typeface="Calibri"/>
                <a:cs typeface="Calibri"/>
              </a:rPr>
              <a:t>Likelihood </a:t>
            </a:r>
            <a:r>
              <a:rPr lang="en-GB" sz="2400" dirty="0">
                <a:latin typeface="Calibri"/>
                <a:cs typeface="Calibri"/>
              </a:rPr>
              <a:t>– propensity for observing a certain value of x given a certain value of y</a:t>
            </a:r>
            <a:endParaRPr lang="en-US" sz="2400" dirty="0">
              <a:latin typeface="Calibri"/>
              <a:cs typeface="Calibri"/>
            </a:endParaRPr>
          </a:p>
        </p:txBody>
      </p:sp>
      <p:cxnSp>
        <p:nvCxnSpPr>
          <p:cNvPr id="16" name="Straight Arrow Connector 15"/>
          <p:cNvCxnSpPr/>
          <p:nvPr/>
        </p:nvCxnSpPr>
        <p:spPr>
          <a:xfrm>
            <a:off x="1784164" y="2122894"/>
            <a:ext cx="1716234" cy="99145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4570413" y="2482167"/>
            <a:ext cx="887056" cy="63218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1123952" y="4106328"/>
            <a:ext cx="783237" cy="113984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794829" y="6405861"/>
            <a:ext cx="2349171" cy="369332"/>
          </a:xfrm>
          <a:prstGeom prst="rect">
            <a:avLst/>
          </a:prstGeom>
          <a:noFill/>
        </p:spPr>
        <p:txBody>
          <a:bodyPr wrap="none" rtlCol="0">
            <a:spAutoFit/>
          </a:bodyPr>
          <a:lstStyle/>
          <a:p>
            <a:r>
              <a:rPr lang="en-US" dirty="0"/>
              <a:t>Adapted from S. Prince</a:t>
            </a:r>
          </a:p>
        </p:txBody>
      </p:sp>
      <p:sp>
        <p:nvSpPr>
          <p:cNvPr id="14" name="TextBox 13"/>
          <p:cNvSpPr txBox="1"/>
          <p:nvPr/>
        </p:nvSpPr>
        <p:spPr>
          <a:xfrm>
            <a:off x="4111119" y="4867839"/>
            <a:ext cx="3643338" cy="1200329"/>
          </a:xfrm>
          <a:prstGeom prst="rect">
            <a:avLst/>
          </a:prstGeom>
          <a:noFill/>
        </p:spPr>
        <p:txBody>
          <a:bodyPr wrap="square" rtlCol="0">
            <a:spAutoFit/>
          </a:bodyPr>
          <a:lstStyle/>
          <a:p>
            <a:r>
              <a:rPr lang="en-GB" sz="2400" dirty="0">
                <a:solidFill>
                  <a:srgbClr val="FF0000"/>
                </a:solidFill>
              </a:rPr>
              <a:t>Evidence </a:t>
            </a:r>
            <a:r>
              <a:rPr lang="en-GB" sz="2400" dirty="0"/>
              <a:t>– a constant to ensure that the left hand side is a valid distribution</a:t>
            </a:r>
            <a:endParaRPr lang="en-US" sz="2400" dirty="0"/>
          </a:p>
        </p:txBody>
      </p:sp>
      <p:cxnSp>
        <p:nvCxnSpPr>
          <p:cNvPr id="23" name="Straight Arrow Connector 22"/>
          <p:cNvCxnSpPr/>
          <p:nvPr/>
        </p:nvCxnSpPr>
        <p:spPr>
          <a:xfrm flipH="1" flipV="1">
            <a:off x="4111119" y="4295452"/>
            <a:ext cx="918588" cy="54405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952" y="3114352"/>
            <a:ext cx="7467600" cy="1181100"/>
          </a:xfrm>
          <a:prstGeom prst="rect">
            <a:avLst/>
          </a:prstGeom>
        </p:spPr>
      </p:pic>
    </p:spTree>
    <p:extLst>
      <p:ext uri="{BB962C8B-B14F-4D97-AF65-F5344CB8AC3E}">
        <p14:creationId xmlns:p14="http://schemas.microsoft.com/office/powerpoint/2010/main" val="397949752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atex-image-1.pdf"/>
          <p:cNvPicPr>
            <a:picLocks noChangeAspect="1"/>
          </p:cNvPicPr>
          <p:nvPr/>
        </p:nvPicPr>
        <p:blipFill rotWithShape="1">
          <a:blip r:embed="rId3">
            <a:extLst>
              <a:ext uri="{28A0092B-C50C-407E-A947-70E740481C1C}">
                <a14:useLocalDpi xmlns:a14="http://schemas.microsoft.com/office/drawing/2010/main" val="0"/>
              </a:ext>
            </a:extLst>
          </a:blip>
          <a:srcRect b="77562"/>
          <a:stretch/>
        </p:blipFill>
        <p:spPr>
          <a:xfrm>
            <a:off x="430413" y="1451778"/>
            <a:ext cx="8280000" cy="981058"/>
          </a:xfrm>
          <a:prstGeom prst="rect">
            <a:avLst/>
          </a:prstGeom>
        </p:spPr>
      </p:pic>
      <p:sp>
        <p:nvSpPr>
          <p:cNvPr id="2" name="Title 1"/>
          <p:cNvSpPr>
            <a:spLocks noGrp="1"/>
          </p:cNvSpPr>
          <p:nvPr>
            <p:ph type="title"/>
          </p:nvPr>
        </p:nvSpPr>
        <p:spPr>
          <a:xfrm>
            <a:off x="457200" y="184949"/>
            <a:ext cx="8229600" cy="1143000"/>
          </a:xfrm>
        </p:spPr>
        <p:txBody>
          <a:bodyPr>
            <a:normAutofit/>
          </a:bodyPr>
          <a:lstStyle/>
          <a:p>
            <a:r>
              <a:rPr lang="en-US" sz="3400" dirty="0"/>
              <a:t>Bayes’ Rule Example</a:t>
            </a:r>
          </a:p>
        </p:txBody>
      </p:sp>
    </p:spTree>
    <p:extLst>
      <p:ext uri="{BB962C8B-B14F-4D97-AF65-F5344CB8AC3E}">
        <p14:creationId xmlns:p14="http://schemas.microsoft.com/office/powerpoint/2010/main" val="15968917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atex-image-1.pdf"/>
          <p:cNvPicPr>
            <a:picLocks noChangeAspect="1"/>
          </p:cNvPicPr>
          <p:nvPr/>
        </p:nvPicPr>
        <p:blipFill rotWithShape="1">
          <a:blip r:embed="rId3">
            <a:extLst>
              <a:ext uri="{28A0092B-C50C-407E-A947-70E740481C1C}">
                <a14:useLocalDpi xmlns:a14="http://schemas.microsoft.com/office/drawing/2010/main" val="0"/>
              </a:ext>
            </a:extLst>
          </a:blip>
          <a:srcRect b="67333"/>
          <a:stretch/>
        </p:blipFill>
        <p:spPr>
          <a:xfrm>
            <a:off x="430413" y="1451778"/>
            <a:ext cx="8280000" cy="1428270"/>
          </a:xfrm>
          <a:prstGeom prst="rect">
            <a:avLst/>
          </a:prstGeom>
        </p:spPr>
      </p:pic>
      <p:sp>
        <p:nvSpPr>
          <p:cNvPr id="2" name="Title 1"/>
          <p:cNvSpPr>
            <a:spLocks noGrp="1"/>
          </p:cNvSpPr>
          <p:nvPr>
            <p:ph type="title"/>
          </p:nvPr>
        </p:nvSpPr>
        <p:spPr>
          <a:xfrm>
            <a:off x="457200" y="184949"/>
            <a:ext cx="8229600" cy="1143000"/>
          </a:xfrm>
        </p:spPr>
        <p:txBody>
          <a:bodyPr>
            <a:normAutofit/>
          </a:bodyPr>
          <a:lstStyle/>
          <a:p>
            <a:r>
              <a:rPr lang="en-US" sz="3400" dirty="0"/>
              <a:t>Bayes’ Rule Example</a:t>
            </a:r>
          </a:p>
        </p:txBody>
      </p:sp>
    </p:spTree>
    <p:extLst>
      <p:ext uri="{BB962C8B-B14F-4D97-AF65-F5344CB8AC3E}">
        <p14:creationId xmlns:p14="http://schemas.microsoft.com/office/powerpoint/2010/main" val="1989083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93762"/>
            <a:ext cx="8229600" cy="1143000"/>
          </a:xfrm>
        </p:spPr>
        <p:txBody>
          <a:bodyPr/>
          <a:lstStyle/>
          <a:p>
            <a:r>
              <a:rPr lang="en-US" dirty="0"/>
              <a:t>Introduction</a:t>
            </a:r>
          </a:p>
        </p:txBody>
      </p:sp>
    </p:spTree>
    <p:extLst>
      <p:ext uri="{BB962C8B-B14F-4D97-AF65-F5344CB8AC3E}">
        <p14:creationId xmlns:p14="http://schemas.microsoft.com/office/powerpoint/2010/main" val="72522441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atex-image-1.pdf"/>
          <p:cNvPicPr>
            <a:picLocks noChangeAspect="1"/>
          </p:cNvPicPr>
          <p:nvPr/>
        </p:nvPicPr>
        <p:blipFill rotWithShape="1">
          <a:blip r:embed="rId3">
            <a:extLst>
              <a:ext uri="{28A0092B-C50C-407E-A947-70E740481C1C}">
                <a14:useLocalDpi xmlns:a14="http://schemas.microsoft.com/office/drawing/2010/main" val="0"/>
              </a:ext>
            </a:extLst>
          </a:blip>
          <a:srcRect t="1" b="46354"/>
          <a:stretch/>
        </p:blipFill>
        <p:spPr>
          <a:xfrm>
            <a:off x="430413" y="1451777"/>
            <a:ext cx="8280000" cy="2345523"/>
          </a:xfrm>
          <a:prstGeom prst="rect">
            <a:avLst/>
          </a:prstGeom>
        </p:spPr>
      </p:pic>
      <p:sp>
        <p:nvSpPr>
          <p:cNvPr id="2" name="Title 1"/>
          <p:cNvSpPr>
            <a:spLocks noGrp="1"/>
          </p:cNvSpPr>
          <p:nvPr>
            <p:ph type="title"/>
          </p:nvPr>
        </p:nvSpPr>
        <p:spPr>
          <a:xfrm>
            <a:off x="457200" y="184949"/>
            <a:ext cx="8229600" cy="1143000"/>
          </a:xfrm>
        </p:spPr>
        <p:txBody>
          <a:bodyPr>
            <a:normAutofit/>
          </a:bodyPr>
          <a:lstStyle/>
          <a:p>
            <a:r>
              <a:rPr lang="en-US" sz="3400" dirty="0"/>
              <a:t>Bayes’ Rule Example</a:t>
            </a:r>
          </a:p>
        </p:txBody>
      </p:sp>
    </p:spTree>
    <p:extLst>
      <p:ext uri="{BB962C8B-B14F-4D97-AF65-F5344CB8AC3E}">
        <p14:creationId xmlns:p14="http://schemas.microsoft.com/office/powerpoint/2010/main" val="215376745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4949"/>
            <a:ext cx="8229600" cy="1143000"/>
          </a:xfrm>
        </p:spPr>
        <p:txBody>
          <a:bodyPr>
            <a:normAutofit/>
          </a:bodyPr>
          <a:lstStyle/>
          <a:p>
            <a:r>
              <a:rPr lang="en-US" sz="3400" dirty="0"/>
              <a:t>Bayes’ Rule Example</a:t>
            </a:r>
          </a:p>
        </p:txBody>
      </p:sp>
      <p:pic>
        <p:nvPicPr>
          <p:cNvPr id="6" name="Picture 5" descr="latex-image-1.pdf"/>
          <p:cNvPicPr>
            <a:picLocks noChangeAspect="1"/>
          </p:cNvPicPr>
          <p:nvPr/>
        </p:nvPicPr>
        <p:blipFill rotWithShape="1">
          <a:blip r:embed="rId3">
            <a:extLst>
              <a:ext uri="{28A0092B-C50C-407E-A947-70E740481C1C}">
                <a14:useLocalDpi xmlns:a14="http://schemas.microsoft.com/office/drawing/2010/main" val="0"/>
              </a:ext>
            </a:extLst>
          </a:blip>
          <a:srcRect b="28636"/>
          <a:stretch/>
        </p:blipFill>
        <p:spPr>
          <a:xfrm>
            <a:off x="430413" y="1451777"/>
            <a:ext cx="8280000" cy="3120223"/>
          </a:xfrm>
          <a:prstGeom prst="rect">
            <a:avLst/>
          </a:prstGeom>
        </p:spPr>
      </p:pic>
    </p:spTree>
    <p:extLst>
      <p:ext uri="{BB962C8B-B14F-4D97-AF65-F5344CB8AC3E}">
        <p14:creationId xmlns:p14="http://schemas.microsoft.com/office/powerpoint/2010/main" val="347708506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4949"/>
            <a:ext cx="8229600" cy="1143000"/>
          </a:xfrm>
        </p:spPr>
        <p:txBody>
          <a:bodyPr>
            <a:normAutofit/>
          </a:bodyPr>
          <a:lstStyle/>
          <a:p>
            <a:r>
              <a:rPr lang="en-US" sz="3400" dirty="0"/>
              <a:t>Bayes’ Rule Example</a:t>
            </a:r>
          </a:p>
        </p:txBody>
      </p:sp>
      <p:pic>
        <p:nvPicPr>
          <p:cNvPr id="6" name="Picture 5" descr="latex-image-1.pdf"/>
          <p:cNvPicPr>
            <a:picLocks noChangeAspect="1"/>
          </p:cNvPicPr>
          <p:nvPr/>
        </p:nvPicPr>
        <p:blipFill rotWithShape="1">
          <a:blip r:embed="rId3">
            <a:extLst>
              <a:ext uri="{28A0092B-C50C-407E-A947-70E740481C1C}">
                <a14:useLocalDpi xmlns:a14="http://schemas.microsoft.com/office/drawing/2010/main" val="0"/>
              </a:ext>
            </a:extLst>
          </a:blip>
          <a:srcRect b="10627"/>
          <a:stretch/>
        </p:blipFill>
        <p:spPr>
          <a:xfrm>
            <a:off x="430413" y="1451777"/>
            <a:ext cx="8280000" cy="3907623"/>
          </a:xfrm>
          <a:prstGeom prst="rect">
            <a:avLst/>
          </a:prstGeom>
        </p:spPr>
      </p:pic>
    </p:spTree>
    <p:extLst>
      <p:ext uri="{BB962C8B-B14F-4D97-AF65-F5344CB8AC3E}">
        <p14:creationId xmlns:p14="http://schemas.microsoft.com/office/powerpoint/2010/main" val="122016213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413" y="1451777"/>
            <a:ext cx="8280000" cy="4372253"/>
          </a:xfrm>
          <a:prstGeom prst="rect">
            <a:avLst/>
          </a:prstGeom>
        </p:spPr>
      </p:pic>
      <p:sp>
        <p:nvSpPr>
          <p:cNvPr id="2" name="Title 1"/>
          <p:cNvSpPr>
            <a:spLocks noGrp="1"/>
          </p:cNvSpPr>
          <p:nvPr>
            <p:ph type="title"/>
          </p:nvPr>
        </p:nvSpPr>
        <p:spPr>
          <a:xfrm>
            <a:off x="457200" y="184949"/>
            <a:ext cx="8229600" cy="1143000"/>
          </a:xfrm>
        </p:spPr>
        <p:txBody>
          <a:bodyPr>
            <a:normAutofit/>
          </a:bodyPr>
          <a:lstStyle/>
          <a:p>
            <a:r>
              <a:rPr lang="en-US" sz="3400" dirty="0"/>
              <a:t>Bayes’ Rule Example</a:t>
            </a:r>
          </a:p>
        </p:txBody>
      </p:sp>
    </p:spTree>
    <p:extLst>
      <p:ext uri="{BB962C8B-B14F-4D97-AF65-F5344CB8AC3E}">
        <p14:creationId xmlns:p14="http://schemas.microsoft.com/office/powerpoint/2010/main" val="166188960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93762"/>
            <a:ext cx="8229600" cy="1143000"/>
          </a:xfrm>
        </p:spPr>
        <p:txBody>
          <a:bodyPr/>
          <a:lstStyle/>
          <a:p>
            <a:r>
              <a:rPr lang="en-US" dirty="0"/>
              <a:t>Questions?</a:t>
            </a:r>
          </a:p>
        </p:txBody>
      </p:sp>
    </p:spTree>
    <p:extLst>
      <p:ext uri="{BB962C8B-B14F-4D97-AF65-F5344CB8AC3E}">
        <p14:creationId xmlns:p14="http://schemas.microsoft.com/office/powerpoint/2010/main" val="297070516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2109788"/>
            <a:ext cx="8229600" cy="1143000"/>
          </a:xfrm>
        </p:spPr>
        <p:txBody>
          <a:bodyPr>
            <a:normAutofit/>
          </a:bodyPr>
          <a:lstStyle/>
          <a:p>
            <a:r>
              <a:rPr lang="en-US" dirty="0"/>
              <a:t>Independence</a:t>
            </a:r>
          </a:p>
        </p:txBody>
      </p:sp>
    </p:spTree>
    <p:extLst>
      <p:ext uri="{BB962C8B-B14F-4D97-AF65-F5344CB8AC3E}">
        <p14:creationId xmlns:p14="http://schemas.microsoft.com/office/powerpoint/2010/main" val="385873199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Independence</a:t>
            </a:r>
          </a:p>
        </p:txBody>
      </p:sp>
      <p:sp>
        <p:nvSpPr>
          <p:cNvPr id="3" name="Content Placeholder 2"/>
          <p:cNvSpPr>
            <a:spLocks noGrp="1"/>
          </p:cNvSpPr>
          <p:nvPr>
            <p:ph idx="1"/>
          </p:nvPr>
        </p:nvSpPr>
        <p:spPr>
          <a:xfrm>
            <a:off x="457200" y="1374574"/>
            <a:ext cx="8229600" cy="5031870"/>
          </a:xfrm>
        </p:spPr>
        <p:txBody>
          <a:bodyPr>
            <a:normAutofit lnSpcReduction="10000"/>
          </a:bodyPr>
          <a:lstStyle/>
          <a:p>
            <a:r>
              <a:rPr lang="en-US" sz="2400" dirty="0"/>
              <a:t>If x &amp; y are independent, then knowing x tells us nothing about y (and vice versa):</a:t>
            </a:r>
          </a:p>
          <a:p>
            <a:endParaRPr lang="en-US" sz="2400" dirty="0"/>
          </a:p>
          <a:p>
            <a:endParaRPr lang="en-US" sz="2400" dirty="0"/>
          </a:p>
          <a:p>
            <a:endParaRPr lang="en-US" sz="2400" dirty="0"/>
          </a:p>
          <a:p>
            <a:r>
              <a:rPr lang="en-US" sz="2400" dirty="0">
                <a:solidFill>
                  <a:schemeClr val="bg1"/>
                </a:solidFill>
              </a:rPr>
              <a:t>If x &amp; y are independent, then joint distribution factorizes into product of marginal distributions:</a:t>
            </a:r>
          </a:p>
          <a:p>
            <a:endParaRPr lang="en-US" sz="2400" dirty="0">
              <a:solidFill>
                <a:schemeClr val="bg1"/>
              </a:solidFill>
            </a:endParaRPr>
          </a:p>
          <a:p>
            <a:endParaRPr lang="en-US" sz="2400" dirty="0">
              <a:solidFill>
                <a:schemeClr val="bg1"/>
              </a:solidFill>
            </a:endParaRPr>
          </a:p>
          <a:p>
            <a:endParaRPr lang="en-US" sz="2400" dirty="0">
              <a:solidFill>
                <a:schemeClr val="bg1"/>
              </a:solidFill>
            </a:endParaRPr>
          </a:p>
          <a:p>
            <a:r>
              <a:rPr lang="en-US" sz="2400" dirty="0">
                <a:solidFill>
                  <a:schemeClr val="bg1"/>
                </a:solidFill>
              </a:rPr>
              <a:t>Conversely, if joint distribution can be factorized into product of marginal distributions, then x &amp; y are independent</a:t>
            </a:r>
          </a:p>
        </p:txBody>
      </p:sp>
      <p:pic>
        <p:nvPicPr>
          <p:cNvPr id="8" name="Picture 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6443" y="2263113"/>
            <a:ext cx="2057140" cy="899999"/>
          </a:xfrm>
          <a:prstGeom prst="rect">
            <a:avLst/>
          </a:prstGeom>
        </p:spPr>
      </p:pic>
    </p:spTree>
    <p:extLst>
      <p:ext uri="{BB962C8B-B14F-4D97-AF65-F5344CB8AC3E}">
        <p14:creationId xmlns:p14="http://schemas.microsoft.com/office/powerpoint/2010/main" val="407004379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Independence</a:t>
            </a:r>
          </a:p>
        </p:txBody>
      </p:sp>
      <p:sp>
        <p:nvSpPr>
          <p:cNvPr id="3" name="Content Placeholder 2"/>
          <p:cNvSpPr>
            <a:spLocks noGrp="1"/>
          </p:cNvSpPr>
          <p:nvPr>
            <p:ph idx="1"/>
          </p:nvPr>
        </p:nvSpPr>
        <p:spPr>
          <a:xfrm>
            <a:off x="457200" y="1374574"/>
            <a:ext cx="8229600" cy="5031870"/>
          </a:xfrm>
        </p:spPr>
        <p:txBody>
          <a:bodyPr>
            <a:normAutofit lnSpcReduction="10000"/>
          </a:bodyPr>
          <a:lstStyle/>
          <a:p>
            <a:r>
              <a:rPr lang="en-US" sz="2400" dirty="0"/>
              <a:t>If x &amp; y are independent, then knowing x tells us nothing about y (and vice versa):</a:t>
            </a:r>
          </a:p>
          <a:p>
            <a:endParaRPr lang="en-US" sz="2400" dirty="0"/>
          </a:p>
          <a:p>
            <a:endParaRPr lang="en-US" sz="2400" dirty="0"/>
          </a:p>
          <a:p>
            <a:endParaRPr lang="en-US" sz="2400" dirty="0"/>
          </a:p>
          <a:p>
            <a:r>
              <a:rPr lang="en-US" sz="2400" dirty="0"/>
              <a:t>If x &amp; y are independent, then joint distribution factorizes into product of marginal distributions:</a:t>
            </a:r>
          </a:p>
          <a:p>
            <a:endParaRPr lang="en-US" sz="2400" dirty="0"/>
          </a:p>
          <a:p>
            <a:endParaRPr lang="en-US" sz="2400" dirty="0"/>
          </a:p>
          <a:p>
            <a:endParaRPr lang="en-US" sz="2400" dirty="0"/>
          </a:p>
          <a:p>
            <a:r>
              <a:rPr lang="en-US" sz="2400" dirty="0">
                <a:solidFill>
                  <a:srgbClr val="FFFFFF"/>
                </a:solidFill>
              </a:rPr>
              <a:t>Conversely, if joint distribution can be factorized into product of marginal distributions, then x &amp; y are independent</a:t>
            </a:r>
          </a:p>
        </p:txBody>
      </p:sp>
      <p:pic>
        <p:nvPicPr>
          <p:cNvPr id="8" name="Picture 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6443" y="2263113"/>
            <a:ext cx="2057140" cy="899999"/>
          </a:xfrm>
          <a:prstGeom prst="rect">
            <a:avLst/>
          </a:prstGeom>
        </p:spPr>
      </p:pic>
      <p:pic>
        <p:nvPicPr>
          <p:cNvPr id="5" name="Picture 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8447" y="4170992"/>
            <a:ext cx="3173131" cy="934482"/>
          </a:xfrm>
          <a:prstGeom prst="rect">
            <a:avLst/>
          </a:prstGeom>
        </p:spPr>
      </p:pic>
    </p:spTree>
    <p:extLst>
      <p:ext uri="{BB962C8B-B14F-4D97-AF65-F5344CB8AC3E}">
        <p14:creationId xmlns:p14="http://schemas.microsoft.com/office/powerpoint/2010/main" val="140244854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Independence</a:t>
            </a:r>
          </a:p>
        </p:txBody>
      </p:sp>
      <p:sp>
        <p:nvSpPr>
          <p:cNvPr id="3" name="Content Placeholder 2"/>
          <p:cNvSpPr>
            <a:spLocks noGrp="1"/>
          </p:cNvSpPr>
          <p:nvPr>
            <p:ph idx="1"/>
          </p:nvPr>
        </p:nvSpPr>
        <p:spPr>
          <a:xfrm>
            <a:off x="457200" y="1374574"/>
            <a:ext cx="8229600" cy="5031870"/>
          </a:xfrm>
        </p:spPr>
        <p:txBody>
          <a:bodyPr>
            <a:normAutofit lnSpcReduction="10000"/>
          </a:bodyPr>
          <a:lstStyle/>
          <a:p>
            <a:r>
              <a:rPr lang="en-US" sz="2400" dirty="0"/>
              <a:t>If x &amp; y are independent, then knowing x tells us nothing about y (and vice versa):</a:t>
            </a:r>
          </a:p>
          <a:p>
            <a:endParaRPr lang="en-US" sz="2400" dirty="0"/>
          </a:p>
          <a:p>
            <a:endParaRPr lang="en-US" sz="2400" dirty="0"/>
          </a:p>
          <a:p>
            <a:endParaRPr lang="en-US" sz="2400" dirty="0"/>
          </a:p>
          <a:p>
            <a:r>
              <a:rPr lang="en-US" sz="2400" dirty="0"/>
              <a:t>If x &amp; y are independent, then joint distribution factorizes into product of marginal distributions:</a:t>
            </a:r>
          </a:p>
          <a:p>
            <a:endParaRPr lang="en-US" sz="2400" dirty="0"/>
          </a:p>
          <a:p>
            <a:endParaRPr lang="en-US" sz="2400" dirty="0"/>
          </a:p>
          <a:p>
            <a:endParaRPr lang="en-US" sz="2400" dirty="0"/>
          </a:p>
          <a:p>
            <a:r>
              <a:rPr lang="en-US" sz="2400" dirty="0"/>
              <a:t>Conversely, if joint distribution can be factorized into product of marginal distributions, then x &amp; y are independent</a:t>
            </a:r>
          </a:p>
        </p:txBody>
      </p:sp>
      <p:pic>
        <p:nvPicPr>
          <p:cNvPr id="8" name="Picture 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6443" y="2263113"/>
            <a:ext cx="2057140" cy="899999"/>
          </a:xfrm>
          <a:prstGeom prst="rect">
            <a:avLst/>
          </a:prstGeom>
        </p:spPr>
      </p:pic>
      <p:pic>
        <p:nvPicPr>
          <p:cNvPr id="5" name="Picture 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8447" y="4170992"/>
            <a:ext cx="3173131" cy="934482"/>
          </a:xfrm>
          <a:prstGeom prst="rect">
            <a:avLst/>
          </a:prstGeom>
        </p:spPr>
      </p:pic>
    </p:spTree>
    <p:extLst>
      <p:ext uri="{BB962C8B-B14F-4D97-AF65-F5344CB8AC3E}">
        <p14:creationId xmlns:p14="http://schemas.microsoft.com/office/powerpoint/2010/main" val="72611984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93762"/>
            <a:ext cx="8229600" cy="1143000"/>
          </a:xfrm>
        </p:spPr>
        <p:txBody>
          <a:bodyPr/>
          <a:lstStyle/>
          <a:p>
            <a:r>
              <a:rPr lang="en-US" dirty="0"/>
              <a:t>Questions?</a:t>
            </a:r>
          </a:p>
        </p:txBody>
      </p:sp>
    </p:spTree>
    <p:extLst>
      <p:ext uri="{BB962C8B-B14F-4D97-AF65-F5344CB8AC3E}">
        <p14:creationId xmlns:p14="http://schemas.microsoft.com/office/powerpoint/2010/main" val="2970705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DEB0C-420F-3742-A167-DFF6DD3EFC3D}"/>
              </a:ext>
            </a:extLst>
          </p:cNvPr>
          <p:cNvSpPr>
            <a:spLocks noGrp="1"/>
          </p:cNvSpPr>
          <p:nvPr>
            <p:ph type="title"/>
          </p:nvPr>
        </p:nvSpPr>
        <p:spPr/>
        <p:txBody>
          <a:bodyPr>
            <a:normAutofit/>
          </a:bodyPr>
          <a:lstStyle/>
          <a:p>
            <a:r>
              <a:rPr lang="en-US" sz="3600" dirty="0">
                <a:latin typeface="Geneva" panose="020B0503030404040204" pitchFamily="34" charset="0"/>
                <a:ea typeface="Geneva" panose="020B0503030404040204" pitchFamily="34" charset="0"/>
              </a:rPr>
              <a:t>What is Artificial Intelligence (AI)?</a:t>
            </a:r>
            <a:endParaRPr lang="en-US" sz="3600" dirty="0"/>
          </a:p>
        </p:txBody>
      </p:sp>
      <p:sp>
        <p:nvSpPr>
          <p:cNvPr id="3" name="Content Placeholder 2">
            <a:extLst>
              <a:ext uri="{FF2B5EF4-FFF2-40B4-BE49-F238E27FC236}">
                <a16:creationId xmlns:a16="http://schemas.microsoft.com/office/drawing/2014/main" id="{28E92E89-914B-7D40-8D75-69D53C7CAE8B}"/>
              </a:ext>
            </a:extLst>
          </p:cNvPr>
          <p:cNvSpPr>
            <a:spLocks noGrp="1"/>
          </p:cNvSpPr>
          <p:nvPr>
            <p:ph idx="1"/>
          </p:nvPr>
        </p:nvSpPr>
        <p:spPr/>
        <p:txBody>
          <a:bodyPr>
            <a:normAutofit/>
          </a:bodyPr>
          <a:lstStyle/>
          <a:p>
            <a:r>
              <a:rPr lang="en-US" sz="2600" dirty="0">
                <a:latin typeface="Geneva" panose="020B0503030404040204" pitchFamily="34" charset="0"/>
                <a:ea typeface="Geneva" panose="020B0503030404040204" pitchFamily="34" charset="0"/>
              </a:rPr>
              <a:t>AI = intelligence displayed by machines</a:t>
            </a:r>
          </a:p>
          <a:p>
            <a:r>
              <a:rPr lang="en-US" sz="2600" dirty="0">
                <a:latin typeface="Geneva" panose="020B0503030404040204" pitchFamily="34" charset="0"/>
                <a:ea typeface="Geneva" panose="020B0503030404040204" pitchFamily="34" charset="0"/>
                <a:cs typeface="Geeza Pro" panose="02000400000000000000" pitchFamily="2" charset="-78"/>
              </a:rPr>
              <a:t>Unsolved since 1950s</a:t>
            </a:r>
          </a:p>
          <a:p>
            <a:r>
              <a:rPr lang="en-US" sz="2600" dirty="0">
                <a:latin typeface="Geneva" panose="020B0503030404040204" pitchFamily="34" charset="0"/>
                <a:ea typeface="Geneva" panose="020B0503030404040204" pitchFamily="34" charset="0"/>
                <a:cs typeface="Geeza Pro" panose="02000400000000000000" pitchFamily="2" charset="-78"/>
              </a:rPr>
              <a:t>Recent impressive results by universities (e.g., </a:t>
            </a:r>
            <a:r>
              <a:rPr lang="en-US" sz="2600" dirty="0" err="1">
                <a:latin typeface="Geneva" panose="020B0503030404040204" pitchFamily="34" charset="0"/>
                <a:ea typeface="Geneva" panose="020B0503030404040204" pitchFamily="34" charset="0"/>
                <a:cs typeface="Geeza Pro" panose="02000400000000000000" pitchFamily="2" charset="-78"/>
              </a:rPr>
              <a:t>UoT</a:t>
            </a:r>
            <a:r>
              <a:rPr lang="en-US" sz="2600" dirty="0">
                <a:latin typeface="Geneva" panose="020B0503030404040204" pitchFamily="34" charset="0"/>
                <a:ea typeface="Geneva" panose="020B0503030404040204" pitchFamily="34" charset="0"/>
                <a:cs typeface="Geeza Pro" panose="02000400000000000000" pitchFamily="2" charset="-78"/>
              </a:rPr>
              <a:t>, NYU, </a:t>
            </a:r>
            <a:r>
              <a:rPr lang="en-US" sz="2600" dirty="0" err="1">
                <a:latin typeface="Geneva" panose="020B0503030404040204" pitchFamily="34" charset="0"/>
                <a:ea typeface="Geneva" panose="020B0503030404040204" pitchFamily="34" charset="0"/>
                <a:cs typeface="Geeza Pro" panose="02000400000000000000" pitchFamily="2" charset="-78"/>
              </a:rPr>
              <a:t>etc</a:t>
            </a:r>
            <a:r>
              <a:rPr lang="en-US" sz="2600" dirty="0">
                <a:latin typeface="Geneva" panose="020B0503030404040204" pitchFamily="34" charset="0"/>
                <a:ea typeface="Geneva" panose="020B0503030404040204" pitchFamily="34" charset="0"/>
                <a:cs typeface="Geeza Pro" panose="02000400000000000000" pitchFamily="2" charset="-78"/>
              </a:rPr>
              <a:t>) and companies (e.g., </a:t>
            </a:r>
            <a:r>
              <a:rPr lang="en-US" sz="2600" dirty="0" err="1">
                <a:latin typeface="Geneva" panose="020B0503030404040204" pitchFamily="34" charset="0"/>
                <a:ea typeface="Geneva" panose="020B0503030404040204" pitchFamily="34" charset="0"/>
                <a:cs typeface="Geeza Pro" panose="02000400000000000000" pitchFamily="2" charset="-78"/>
              </a:rPr>
              <a:t>Deepmind</a:t>
            </a:r>
            <a:r>
              <a:rPr lang="en-US" sz="2600" dirty="0">
                <a:latin typeface="Geneva" panose="020B0503030404040204" pitchFamily="34" charset="0"/>
                <a:ea typeface="Geneva" panose="020B0503030404040204" pitchFamily="34" charset="0"/>
                <a:cs typeface="Geeza Pro" panose="02000400000000000000" pitchFamily="2" charset="-78"/>
              </a:rPr>
              <a:t>, Google)</a:t>
            </a:r>
          </a:p>
          <a:p>
            <a:r>
              <a:rPr lang="en-US" sz="2600" dirty="0">
                <a:latin typeface="Geneva" panose="020B0503030404040204" pitchFamily="34" charset="0"/>
                <a:ea typeface="Geneva" panose="020B0503030404040204" pitchFamily="34" charset="0"/>
                <a:cs typeface="Geeza Pro" panose="02000400000000000000" pitchFamily="2" charset="-78"/>
              </a:rPr>
              <a:t>Resurgence made possible by machine learning</a:t>
            </a:r>
          </a:p>
          <a:p>
            <a:endParaRPr lang="en-US" sz="2800" dirty="0">
              <a:latin typeface="Geneva" panose="020B0503030404040204" pitchFamily="34" charset="0"/>
              <a:ea typeface="Geneva" panose="020B0503030404040204" pitchFamily="34" charset="0"/>
              <a:cs typeface="Geeza Pro" panose="02000400000000000000" pitchFamily="2" charset="-78"/>
            </a:endParaRPr>
          </a:p>
          <a:p>
            <a:endParaRPr lang="en-US" sz="2800" dirty="0"/>
          </a:p>
        </p:txBody>
      </p:sp>
    </p:spTree>
    <p:extLst>
      <p:ext uri="{BB962C8B-B14F-4D97-AF65-F5344CB8AC3E}">
        <p14:creationId xmlns:p14="http://schemas.microsoft.com/office/powerpoint/2010/main" val="185624887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2109788"/>
            <a:ext cx="8229600" cy="1143000"/>
          </a:xfrm>
        </p:spPr>
        <p:txBody>
          <a:bodyPr>
            <a:normAutofit fontScale="90000"/>
          </a:bodyPr>
          <a:lstStyle/>
          <a:p>
            <a:r>
              <a:rPr lang="en-US" dirty="0"/>
              <a:t>Expectation of One Random Variable</a:t>
            </a:r>
          </a:p>
        </p:txBody>
      </p:sp>
    </p:spTree>
    <p:extLst>
      <p:ext uri="{BB962C8B-B14F-4D97-AF65-F5344CB8AC3E}">
        <p14:creationId xmlns:p14="http://schemas.microsoft.com/office/powerpoint/2010/main" val="385873199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Expectation</a:t>
            </a:r>
          </a:p>
        </p:txBody>
      </p:sp>
      <p:sp>
        <p:nvSpPr>
          <p:cNvPr id="5" name="TextBox 4"/>
          <p:cNvSpPr txBox="1"/>
          <p:nvPr/>
        </p:nvSpPr>
        <p:spPr>
          <a:xfrm>
            <a:off x="683568" y="1484784"/>
            <a:ext cx="7920880" cy="830997"/>
          </a:xfrm>
          <a:prstGeom prst="rect">
            <a:avLst/>
          </a:prstGeom>
          <a:noFill/>
        </p:spPr>
        <p:txBody>
          <a:bodyPr wrap="square" rtlCol="0">
            <a:spAutoFit/>
          </a:bodyPr>
          <a:lstStyle/>
          <a:p>
            <a:r>
              <a:rPr lang="en-CA" sz="2400" dirty="0">
                <a:latin typeface="Calibri"/>
                <a:cs typeface="Calibri"/>
              </a:rPr>
              <a:t>Expectation tells us the average (i.e., expected) value of some function f(x) taking into account the distribution of x </a:t>
            </a:r>
          </a:p>
        </p:txBody>
      </p:sp>
      <p:sp>
        <p:nvSpPr>
          <p:cNvPr id="6" name="TextBox 5"/>
          <p:cNvSpPr txBox="1"/>
          <p:nvPr/>
        </p:nvSpPr>
        <p:spPr>
          <a:xfrm>
            <a:off x="683568" y="2679303"/>
            <a:ext cx="7920880" cy="461665"/>
          </a:xfrm>
          <a:prstGeom prst="rect">
            <a:avLst/>
          </a:prstGeom>
          <a:noFill/>
        </p:spPr>
        <p:txBody>
          <a:bodyPr wrap="square" rtlCol="0">
            <a:spAutoFit/>
          </a:bodyPr>
          <a:lstStyle/>
          <a:p>
            <a:r>
              <a:rPr lang="en-CA" sz="2400" dirty="0"/>
              <a:t>Definition:</a:t>
            </a:r>
          </a:p>
        </p:txBody>
      </p:sp>
      <p:sp>
        <p:nvSpPr>
          <p:cNvPr id="8" name="TextBox 7"/>
          <p:cNvSpPr txBox="1"/>
          <p:nvPr/>
        </p:nvSpPr>
        <p:spPr>
          <a:xfrm>
            <a:off x="6794829" y="6405861"/>
            <a:ext cx="2349171" cy="369332"/>
          </a:xfrm>
          <a:prstGeom prst="rect">
            <a:avLst/>
          </a:prstGeom>
          <a:noFill/>
        </p:spPr>
        <p:txBody>
          <a:bodyPr wrap="none" rtlCol="0">
            <a:spAutoFit/>
          </a:bodyPr>
          <a:lstStyle/>
          <a:p>
            <a:r>
              <a:rPr lang="en-US" dirty="0"/>
              <a:t>Adapted from S. Prince</a:t>
            </a:r>
          </a:p>
        </p:txBody>
      </p:sp>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5188" y="3457354"/>
            <a:ext cx="4851400" cy="2209800"/>
          </a:xfrm>
          <a:prstGeom prst="rect">
            <a:avLst/>
          </a:prstGeom>
        </p:spPr>
      </p:pic>
    </p:spTree>
    <p:extLst>
      <p:ext uri="{BB962C8B-B14F-4D97-AF65-F5344CB8AC3E}">
        <p14:creationId xmlns:p14="http://schemas.microsoft.com/office/powerpoint/2010/main" val="194005776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Expectation: Mean and Variance </a:t>
            </a:r>
          </a:p>
        </p:txBody>
      </p:sp>
      <p:pic>
        <p:nvPicPr>
          <p:cNvPr id="12" name="Picture 11" descr="latex-image-1.pdf"/>
          <p:cNvPicPr>
            <a:picLocks noChangeAspect="1"/>
          </p:cNvPicPr>
          <p:nvPr/>
        </p:nvPicPr>
        <p:blipFill rotWithShape="1">
          <a:blip r:embed="rId3">
            <a:extLst>
              <a:ext uri="{28A0092B-C50C-407E-A947-70E740481C1C}">
                <a14:useLocalDpi xmlns:a14="http://schemas.microsoft.com/office/drawing/2010/main" val="0"/>
              </a:ext>
            </a:extLst>
          </a:blip>
          <a:srcRect b="50444"/>
          <a:stretch/>
        </p:blipFill>
        <p:spPr>
          <a:xfrm>
            <a:off x="240888" y="1285153"/>
            <a:ext cx="8640000" cy="2556774"/>
          </a:xfrm>
          <a:prstGeom prst="rect">
            <a:avLst/>
          </a:prstGeom>
        </p:spPr>
      </p:pic>
    </p:spTree>
    <p:extLst>
      <p:ext uri="{BB962C8B-B14F-4D97-AF65-F5344CB8AC3E}">
        <p14:creationId xmlns:p14="http://schemas.microsoft.com/office/powerpoint/2010/main" val="118330479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Expectation: Mean and Variance </a:t>
            </a:r>
          </a:p>
        </p:txBody>
      </p:sp>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888" y="1285153"/>
            <a:ext cx="8640000" cy="5159358"/>
          </a:xfrm>
          <a:prstGeom prst="rect">
            <a:avLst/>
          </a:prstGeom>
        </p:spPr>
      </p:pic>
    </p:spTree>
    <p:extLst>
      <p:ext uri="{BB962C8B-B14F-4D97-AF65-F5344CB8AC3E}">
        <p14:creationId xmlns:p14="http://schemas.microsoft.com/office/powerpoint/2010/main" val="3372004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Expectation Example: Mean</a:t>
            </a:r>
          </a:p>
        </p:txBody>
      </p:sp>
      <p:pic>
        <p:nvPicPr>
          <p:cNvPr id="12" name="Picture 1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0252" y="1156796"/>
            <a:ext cx="2330177" cy="503999"/>
          </a:xfrm>
          <a:prstGeom prst="rect">
            <a:avLst/>
          </a:prstGeom>
          <a:ln w="25400">
            <a:noFill/>
          </a:ln>
        </p:spPr>
      </p:pic>
      <p:cxnSp>
        <p:nvCxnSpPr>
          <p:cNvPr id="14" name="Straight Arrow Connector 13"/>
          <p:cNvCxnSpPr/>
          <p:nvPr/>
        </p:nvCxnSpPr>
        <p:spPr>
          <a:xfrm flipH="1">
            <a:off x="6693845" y="1508346"/>
            <a:ext cx="397581" cy="3433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27" name="Table 26"/>
          <p:cNvGraphicFramePr>
            <a:graphicFrameLocks noGrp="1"/>
          </p:cNvGraphicFramePr>
          <p:nvPr/>
        </p:nvGraphicFramePr>
        <p:xfrm>
          <a:off x="-280212" y="1101019"/>
          <a:ext cx="3800500" cy="2743200"/>
        </p:xfrm>
        <a:graphic>
          <a:graphicData uri="http://schemas.openxmlformats.org/drawingml/2006/table">
            <a:tbl>
              <a:tblPr firstRow="1" bandRow="1">
                <a:tableStyleId>{2D5ABB26-0587-4C30-8999-92F81FD0307C}</a:tableStyleId>
              </a:tblPr>
              <a:tblGrid>
                <a:gridCol w="760100">
                  <a:extLst>
                    <a:ext uri="{9D8B030D-6E8A-4147-A177-3AD203B41FA5}">
                      <a16:colId xmlns:a16="http://schemas.microsoft.com/office/drawing/2014/main" val="20000"/>
                    </a:ext>
                  </a:extLst>
                </a:gridCol>
                <a:gridCol w="760100">
                  <a:extLst>
                    <a:ext uri="{9D8B030D-6E8A-4147-A177-3AD203B41FA5}">
                      <a16:colId xmlns:a16="http://schemas.microsoft.com/office/drawing/2014/main" val="20001"/>
                    </a:ext>
                  </a:extLst>
                </a:gridCol>
                <a:gridCol w="760100">
                  <a:extLst>
                    <a:ext uri="{9D8B030D-6E8A-4147-A177-3AD203B41FA5}">
                      <a16:colId xmlns:a16="http://schemas.microsoft.com/office/drawing/2014/main" val="20002"/>
                    </a:ext>
                  </a:extLst>
                </a:gridCol>
                <a:gridCol w="760100">
                  <a:extLst>
                    <a:ext uri="{9D8B030D-6E8A-4147-A177-3AD203B41FA5}">
                      <a16:colId xmlns:a16="http://schemas.microsoft.com/office/drawing/2014/main" val="20003"/>
                    </a:ext>
                  </a:extLst>
                </a:gridCol>
                <a:gridCol w="760100">
                  <a:extLst>
                    <a:ext uri="{9D8B030D-6E8A-4147-A177-3AD203B41FA5}">
                      <a16:colId xmlns:a16="http://schemas.microsoft.com/office/drawing/2014/main" val="20004"/>
                    </a:ext>
                  </a:extLst>
                </a:gridCol>
              </a:tblGrid>
              <a:tr h="370840">
                <a:tc>
                  <a:txBody>
                    <a:bodyPr/>
                    <a:lstStyle/>
                    <a:p>
                      <a:pPr algn="ctr"/>
                      <a:endParaRPr lang="en-US" sz="2400" dirty="0"/>
                    </a:p>
                  </a:txBody>
                  <a:tcPr/>
                </a:tc>
                <a:tc>
                  <a:txBody>
                    <a:bodyPr/>
                    <a:lstStyle/>
                    <a:p>
                      <a:pPr algn="ctr"/>
                      <a:endParaRPr lang="en-US" sz="2400"/>
                    </a:p>
                  </a:txBody>
                  <a:tcPr/>
                </a:tc>
                <a:tc>
                  <a:txBody>
                    <a:bodyPr/>
                    <a:lstStyle/>
                    <a:p>
                      <a:pPr algn="ctr"/>
                      <a:endParaRPr lang="en-US" sz="240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10000"/>
                  </a:ext>
                </a:extLst>
              </a:tr>
              <a:tr h="370840">
                <a:tc>
                  <a:txBody>
                    <a:bodyPr/>
                    <a:lstStyle/>
                    <a:p>
                      <a:pPr algn="ctr"/>
                      <a:endParaRPr lang="en-US" sz="2400"/>
                    </a:p>
                  </a:txBody>
                  <a:tcPr/>
                </a:tc>
                <a:tc>
                  <a:txBody>
                    <a:bodyPr/>
                    <a:lstStyle/>
                    <a:p>
                      <a:pPr algn="ctr"/>
                      <a:endParaRPr lang="en-US" sz="2400" dirty="0"/>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0</a:t>
                      </a:r>
                    </a:p>
                  </a:txBody>
                  <a:tcPr>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ctr"/>
                      <a:r>
                        <a:rPr lang="en-US" sz="2400" dirty="0"/>
                        <a:t>2.5</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p(y)</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1"/>
                  </a:ext>
                </a:extLst>
              </a:tr>
              <a:tr h="370840">
                <a:tc>
                  <a:txBody>
                    <a:bodyPr/>
                    <a:lstStyle/>
                    <a:p>
                      <a:pPr algn="ctr"/>
                      <a:endParaRPr lang="en-US" sz="2400"/>
                    </a:p>
                  </a:txBody>
                  <a:tcPr/>
                </a:tc>
                <a:tc>
                  <a:txBody>
                    <a:bodyPr/>
                    <a:lstStyle/>
                    <a:p>
                      <a:pPr algn="ctr"/>
                      <a:r>
                        <a:rPr lang="en-US" sz="2400" dirty="0"/>
                        <a:t>-3</a:t>
                      </a:r>
                    </a:p>
                  </a:txBody>
                  <a:tcPr>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ctr"/>
                      <a:r>
                        <a:rPr lang="en-US" sz="2400" dirty="0"/>
                        <a:t>0</a:t>
                      </a:r>
                    </a:p>
                  </a:txBody>
                  <a:tcPr>
                    <a:lnL w="38100" cap="flat" cmpd="sng" algn="ctr">
                      <a:solidFill>
                        <a:scrgbClr r="0" g="0" b="0"/>
                      </a:solidFill>
                      <a:prstDash val="solid"/>
                      <a:round/>
                      <a:headEnd type="none" w="med" len="med"/>
                      <a:tailEnd type="none" w="med" len="med"/>
                    </a:lnL>
                    <a:lnT w="38100" cap="flat" cmpd="sng" algn="ctr">
                      <a:solidFill>
                        <a:scrgbClr r="0" g="0" b="0"/>
                      </a:solidFill>
                      <a:prstDash val="solid"/>
                      <a:round/>
                      <a:headEnd type="none" w="med" len="med"/>
                      <a:tailEnd type="none" w="med" len="med"/>
                    </a:lnT>
                  </a:tcPr>
                </a:tc>
                <a:tc>
                  <a:txBody>
                    <a:bodyPr/>
                    <a:lstStyle/>
                    <a:p>
                      <a:pPr algn="ctr"/>
                      <a:r>
                        <a:rPr lang="en-US" sz="2400" dirty="0"/>
                        <a:t>1/2</a:t>
                      </a:r>
                    </a:p>
                  </a:txBody>
                  <a:tcPr>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ctr"/>
                      <a:r>
                        <a:rPr lang="en-US" sz="2400" dirty="0"/>
                        <a:t>1/2</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2"/>
                  </a:ext>
                </a:extLst>
              </a:tr>
              <a:tr h="370840">
                <a:tc>
                  <a:txBody>
                    <a:bodyPr/>
                    <a:lstStyle/>
                    <a:p>
                      <a:pPr algn="r"/>
                      <a:r>
                        <a:rPr lang="en-US" sz="2400" dirty="0"/>
                        <a:t>y</a:t>
                      </a:r>
                    </a:p>
                  </a:txBody>
                  <a:tcPr/>
                </a:tc>
                <a:tc>
                  <a:txBody>
                    <a:bodyPr/>
                    <a:lstStyle/>
                    <a:p>
                      <a:pPr algn="ctr"/>
                      <a:r>
                        <a:rPr lang="en-US" sz="2400" dirty="0"/>
                        <a:t>-1</a:t>
                      </a:r>
                    </a:p>
                  </a:txBody>
                  <a:tcPr>
                    <a:lnR w="38100" cap="flat" cmpd="sng" algn="ctr">
                      <a:solidFill>
                        <a:scrgbClr r="0" g="0" b="0"/>
                      </a:solidFill>
                      <a:prstDash val="solid"/>
                      <a:round/>
                      <a:headEnd type="none" w="med" len="med"/>
                      <a:tailEnd type="none" w="med" len="med"/>
                    </a:lnR>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tcPr>
                </a:tc>
                <a:tc>
                  <a:txBody>
                    <a:bodyPr/>
                    <a:lstStyle/>
                    <a:p>
                      <a:pPr algn="ctr"/>
                      <a:r>
                        <a:rPr lang="en-US" sz="2400" dirty="0"/>
                        <a:t>1/4</a:t>
                      </a:r>
                    </a:p>
                  </a:txBody>
                  <a:tcPr>
                    <a:lnR w="38100" cap="flat" cmpd="sng" algn="ctr">
                      <a:solidFill>
                        <a:scrgbClr r="0" g="0" b="0"/>
                      </a:solidFill>
                      <a:prstDash val="solid"/>
                      <a:round/>
                      <a:headEnd type="none" w="med" len="med"/>
                      <a:tailEnd type="none" w="med" len="med"/>
                    </a:lnR>
                  </a:tcPr>
                </a:tc>
                <a:tc>
                  <a:txBody>
                    <a:bodyPr/>
                    <a:lstStyle/>
                    <a:p>
                      <a:pPr algn="ctr"/>
                      <a:r>
                        <a:rPr lang="en-US" sz="2400" dirty="0"/>
                        <a:t>3/8</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3"/>
                  </a:ext>
                </a:extLst>
              </a:tr>
              <a:tr h="370840">
                <a:tc>
                  <a:txBody>
                    <a:bodyPr/>
                    <a:lstStyle/>
                    <a:p>
                      <a:pPr algn="ctr"/>
                      <a:endParaRPr lang="en-US" sz="2400" dirty="0"/>
                    </a:p>
                  </a:txBody>
                  <a:tcPr/>
                </a:tc>
                <a:tc>
                  <a:txBody>
                    <a:bodyPr/>
                    <a:lstStyle/>
                    <a:p>
                      <a:pPr algn="ctr"/>
                      <a:r>
                        <a:rPr lang="en-US" sz="2400" dirty="0"/>
                        <a:t>2</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ctr"/>
                      <a:r>
                        <a:rPr lang="en-US" sz="2400" dirty="0"/>
                        <a:t>0</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4"/>
                  </a:ext>
                </a:extLst>
              </a:tr>
              <a:tr h="370840">
                <a:tc>
                  <a:txBody>
                    <a:bodyPr/>
                    <a:lstStyle/>
                    <a:p>
                      <a:pPr algn="ctr"/>
                      <a:endParaRPr lang="en-US" sz="24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dirty="0"/>
                        <a:t>p(x)</a:t>
                      </a:r>
                    </a:p>
                  </a:txBody>
                  <a:tcPr>
                    <a:lnT w="38100" cap="flat" cmpd="sng" algn="ctr">
                      <a:solidFill>
                        <a:scrgbClr r="0" g="0" b="0"/>
                      </a:solidFill>
                      <a:prstDash val="solid"/>
                      <a:round/>
                      <a:headEnd type="none" w="med" len="med"/>
                      <a:tailEnd type="none" w="med" len="med"/>
                    </a:lnT>
                  </a:tcPr>
                </a:tc>
                <a:tc>
                  <a:txBody>
                    <a:bodyPr/>
                    <a:lstStyle/>
                    <a:p>
                      <a:pPr algn="ctr"/>
                      <a:r>
                        <a:rPr lang="en-US" sz="2400" dirty="0"/>
                        <a:t>1/4</a:t>
                      </a:r>
                    </a:p>
                  </a:txBody>
                  <a:tcPr>
                    <a:lnT w="38100" cap="flat" cmpd="sng" algn="ctr">
                      <a:solidFill>
                        <a:scrgbClr r="0" g="0" b="0"/>
                      </a:solidFill>
                      <a:prstDash val="solid"/>
                      <a:round/>
                      <a:headEnd type="none" w="med" len="med"/>
                      <a:tailEnd type="none" w="med" len="med"/>
                    </a:lnT>
                  </a:tcPr>
                </a:tc>
                <a:tc>
                  <a:txBody>
                    <a:bodyPr/>
                    <a:lstStyle/>
                    <a:p>
                      <a:pPr algn="ctr"/>
                      <a:r>
                        <a:rPr lang="en-US" sz="2400" dirty="0"/>
                        <a:t>3/4</a:t>
                      </a:r>
                    </a:p>
                  </a:txBody>
                  <a:tcPr>
                    <a:lnT w="38100" cap="flat" cmpd="sng" algn="ctr">
                      <a:solidFill>
                        <a:scrgbClr r="0" g="0" b="0"/>
                      </a:solidFill>
                      <a:prstDash val="solid"/>
                      <a:round/>
                      <a:headEnd type="none" w="med" len="med"/>
                      <a:tailEnd type="none" w="med" len="med"/>
                    </a:lnT>
                  </a:tcPr>
                </a:tc>
                <a:tc>
                  <a:txBody>
                    <a:bodyPr/>
                    <a:lstStyle/>
                    <a:p>
                      <a:pPr algn="ctr"/>
                      <a:endParaRPr lang="en-US" sz="2400" dirty="0"/>
                    </a:p>
                  </a:txBody>
                  <a:tcPr/>
                </a:tc>
                <a:extLst>
                  <a:ext uri="{0D108BD9-81ED-4DB2-BD59-A6C34878D82A}">
                    <a16:rowId xmlns:a16="http://schemas.microsoft.com/office/drawing/2014/main" val="10005"/>
                  </a:ext>
                </a:extLst>
              </a:tr>
            </a:tbl>
          </a:graphicData>
        </a:graphic>
      </p:graphicFrame>
      <p:pic>
        <p:nvPicPr>
          <p:cNvPr id="29" name="Picture 28" descr="latex-image-1.pdf"/>
          <p:cNvPicPr>
            <a:picLocks noChangeAspect="1"/>
          </p:cNvPicPr>
          <p:nvPr/>
        </p:nvPicPr>
        <p:blipFill rotWithShape="1">
          <a:blip r:embed="rId4">
            <a:extLst>
              <a:ext uri="{28A0092B-C50C-407E-A947-70E740481C1C}">
                <a14:useLocalDpi xmlns:a14="http://schemas.microsoft.com/office/drawing/2010/main" val="0"/>
              </a:ext>
            </a:extLst>
          </a:blip>
          <a:srcRect b="59785"/>
          <a:stretch/>
        </p:blipFill>
        <p:spPr>
          <a:xfrm>
            <a:off x="4166598" y="1549084"/>
            <a:ext cx="3949182" cy="868652"/>
          </a:xfrm>
          <a:prstGeom prst="rect">
            <a:avLst/>
          </a:prstGeom>
        </p:spPr>
      </p:pic>
    </p:spTree>
    <p:extLst>
      <p:ext uri="{BB962C8B-B14F-4D97-AF65-F5344CB8AC3E}">
        <p14:creationId xmlns:p14="http://schemas.microsoft.com/office/powerpoint/2010/main" val="15097807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Expectation Example: Mean</a:t>
            </a:r>
          </a:p>
        </p:txBody>
      </p:sp>
      <p:pic>
        <p:nvPicPr>
          <p:cNvPr id="12" name="Picture 1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0252" y="1156796"/>
            <a:ext cx="2330177" cy="503999"/>
          </a:xfrm>
          <a:prstGeom prst="rect">
            <a:avLst/>
          </a:prstGeom>
          <a:ln w="25400">
            <a:noFill/>
          </a:ln>
        </p:spPr>
      </p:pic>
      <p:cxnSp>
        <p:nvCxnSpPr>
          <p:cNvPr id="14" name="Straight Arrow Connector 13"/>
          <p:cNvCxnSpPr/>
          <p:nvPr/>
        </p:nvCxnSpPr>
        <p:spPr>
          <a:xfrm flipH="1">
            <a:off x="6693845" y="1508346"/>
            <a:ext cx="397581" cy="3433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27" name="Table 26"/>
          <p:cNvGraphicFramePr>
            <a:graphicFrameLocks noGrp="1"/>
          </p:cNvGraphicFramePr>
          <p:nvPr/>
        </p:nvGraphicFramePr>
        <p:xfrm>
          <a:off x="-280212" y="1101019"/>
          <a:ext cx="3800500" cy="2743200"/>
        </p:xfrm>
        <a:graphic>
          <a:graphicData uri="http://schemas.openxmlformats.org/drawingml/2006/table">
            <a:tbl>
              <a:tblPr firstRow="1" bandRow="1">
                <a:tableStyleId>{2D5ABB26-0587-4C30-8999-92F81FD0307C}</a:tableStyleId>
              </a:tblPr>
              <a:tblGrid>
                <a:gridCol w="760100">
                  <a:extLst>
                    <a:ext uri="{9D8B030D-6E8A-4147-A177-3AD203B41FA5}">
                      <a16:colId xmlns:a16="http://schemas.microsoft.com/office/drawing/2014/main" val="20000"/>
                    </a:ext>
                  </a:extLst>
                </a:gridCol>
                <a:gridCol w="760100">
                  <a:extLst>
                    <a:ext uri="{9D8B030D-6E8A-4147-A177-3AD203B41FA5}">
                      <a16:colId xmlns:a16="http://schemas.microsoft.com/office/drawing/2014/main" val="20001"/>
                    </a:ext>
                  </a:extLst>
                </a:gridCol>
                <a:gridCol w="760100">
                  <a:extLst>
                    <a:ext uri="{9D8B030D-6E8A-4147-A177-3AD203B41FA5}">
                      <a16:colId xmlns:a16="http://schemas.microsoft.com/office/drawing/2014/main" val="20002"/>
                    </a:ext>
                  </a:extLst>
                </a:gridCol>
                <a:gridCol w="760100">
                  <a:extLst>
                    <a:ext uri="{9D8B030D-6E8A-4147-A177-3AD203B41FA5}">
                      <a16:colId xmlns:a16="http://schemas.microsoft.com/office/drawing/2014/main" val="20003"/>
                    </a:ext>
                  </a:extLst>
                </a:gridCol>
                <a:gridCol w="760100">
                  <a:extLst>
                    <a:ext uri="{9D8B030D-6E8A-4147-A177-3AD203B41FA5}">
                      <a16:colId xmlns:a16="http://schemas.microsoft.com/office/drawing/2014/main" val="20004"/>
                    </a:ext>
                  </a:extLst>
                </a:gridCol>
              </a:tblGrid>
              <a:tr h="370840">
                <a:tc>
                  <a:txBody>
                    <a:bodyPr/>
                    <a:lstStyle/>
                    <a:p>
                      <a:pPr algn="ctr"/>
                      <a:endParaRPr lang="en-US" sz="2400" dirty="0"/>
                    </a:p>
                  </a:txBody>
                  <a:tcPr/>
                </a:tc>
                <a:tc>
                  <a:txBody>
                    <a:bodyPr/>
                    <a:lstStyle/>
                    <a:p>
                      <a:pPr algn="ctr"/>
                      <a:endParaRPr lang="en-US" sz="2400"/>
                    </a:p>
                  </a:txBody>
                  <a:tcPr/>
                </a:tc>
                <a:tc>
                  <a:txBody>
                    <a:bodyPr/>
                    <a:lstStyle/>
                    <a:p>
                      <a:pPr algn="ctr"/>
                      <a:endParaRPr lang="en-US" sz="240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10000"/>
                  </a:ext>
                </a:extLst>
              </a:tr>
              <a:tr h="370840">
                <a:tc>
                  <a:txBody>
                    <a:bodyPr/>
                    <a:lstStyle/>
                    <a:p>
                      <a:pPr algn="ctr"/>
                      <a:endParaRPr lang="en-US" sz="2400"/>
                    </a:p>
                  </a:txBody>
                  <a:tcPr/>
                </a:tc>
                <a:tc>
                  <a:txBody>
                    <a:bodyPr/>
                    <a:lstStyle/>
                    <a:p>
                      <a:pPr algn="ctr"/>
                      <a:endParaRPr lang="en-US" sz="2400" dirty="0"/>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0</a:t>
                      </a:r>
                    </a:p>
                  </a:txBody>
                  <a:tcPr>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ctr"/>
                      <a:r>
                        <a:rPr lang="en-US" sz="2400" dirty="0"/>
                        <a:t>2.5</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p(y)</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1"/>
                  </a:ext>
                </a:extLst>
              </a:tr>
              <a:tr h="370840">
                <a:tc>
                  <a:txBody>
                    <a:bodyPr/>
                    <a:lstStyle/>
                    <a:p>
                      <a:pPr algn="ctr"/>
                      <a:endParaRPr lang="en-US" sz="2400"/>
                    </a:p>
                  </a:txBody>
                  <a:tcPr/>
                </a:tc>
                <a:tc>
                  <a:txBody>
                    <a:bodyPr/>
                    <a:lstStyle/>
                    <a:p>
                      <a:pPr algn="ctr"/>
                      <a:r>
                        <a:rPr lang="en-US" sz="2400" dirty="0"/>
                        <a:t>-3</a:t>
                      </a:r>
                    </a:p>
                  </a:txBody>
                  <a:tcPr>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ctr"/>
                      <a:r>
                        <a:rPr lang="en-US" sz="2400" dirty="0"/>
                        <a:t>0</a:t>
                      </a:r>
                    </a:p>
                  </a:txBody>
                  <a:tcPr>
                    <a:lnL w="38100" cap="flat" cmpd="sng" algn="ctr">
                      <a:solidFill>
                        <a:scrgbClr r="0" g="0" b="0"/>
                      </a:solidFill>
                      <a:prstDash val="solid"/>
                      <a:round/>
                      <a:headEnd type="none" w="med" len="med"/>
                      <a:tailEnd type="none" w="med" len="med"/>
                    </a:lnL>
                    <a:lnT w="38100" cap="flat" cmpd="sng" algn="ctr">
                      <a:solidFill>
                        <a:scrgbClr r="0" g="0" b="0"/>
                      </a:solidFill>
                      <a:prstDash val="solid"/>
                      <a:round/>
                      <a:headEnd type="none" w="med" len="med"/>
                      <a:tailEnd type="none" w="med" len="med"/>
                    </a:lnT>
                  </a:tcPr>
                </a:tc>
                <a:tc>
                  <a:txBody>
                    <a:bodyPr/>
                    <a:lstStyle/>
                    <a:p>
                      <a:pPr algn="ctr"/>
                      <a:r>
                        <a:rPr lang="en-US" sz="2400" dirty="0"/>
                        <a:t>1/2</a:t>
                      </a:r>
                    </a:p>
                  </a:txBody>
                  <a:tcPr>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ctr"/>
                      <a:r>
                        <a:rPr lang="en-US" sz="2400" dirty="0"/>
                        <a:t>1/2</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2"/>
                  </a:ext>
                </a:extLst>
              </a:tr>
              <a:tr h="370840">
                <a:tc>
                  <a:txBody>
                    <a:bodyPr/>
                    <a:lstStyle/>
                    <a:p>
                      <a:pPr algn="r"/>
                      <a:r>
                        <a:rPr lang="en-US" sz="2400" dirty="0"/>
                        <a:t>y</a:t>
                      </a:r>
                    </a:p>
                  </a:txBody>
                  <a:tcPr/>
                </a:tc>
                <a:tc>
                  <a:txBody>
                    <a:bodyPr/>
                    <a:lstStyle/>
                    <a:p>
                      <a:pPr algn="ctr"/>
                      <a:r>
                        <a:rPr lang="en-US" sz="2400" dirty="0"/>
                        <a:t>-1</a:t>
                      </a:r>
                    </a:p>
                  </a:txBody>
                  <a:tcPr>
                    <a:lnR w="38100" cap="flat" cmpd="sng" algn="ctr">
                      <a:solidFill>
                        <a:scrgbClr r="0" g="0" b="0"/>
                      </a:solidFill>
                      <a:prstDash val="solid"/>
                      <a:round/>
                      <a:headEnd type="none" w="med" len="med"/>
                      <a:tailEnd type="none" w="med" len="med"/>
                    </a:lnR>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tcPr>
                </a:tc>
                <a:tc>
                  <a:txBody>
                    <a:bodyPr/>
                    <a:lstStyle/>
                    <a:p>
                      <a:pPr algn="ctr"/>
                      <a:r>
                        <a:rPr lang="en-US" sz="2400" dirty="0"/>
                        <a:t>1/4</a:t>
                      </a:r>
                    </a:p>
                  </a:txBody>
                  <a:tcPr>
                    <a:lnR w="38100" cap="flat" cmpd="sng" algn="ctr">
                      <a:solidFill>
                        <a:scrgbClr r="0" g="0" b="0"/>
                      </a:solidFill>
                      <a:prstDash val="solid"/>
                      <a:round/>
                      <a:headEnd type="none" w="med" len="med"/>
                      <a:tailEnd type="none" w="med" len="med"/>
                    </a:lnR>
                  </a:tcPr>
                </a:tc>
                <a:tc>
                  <a:txBody>
                    <a:bodyPr/>
                    <a:lstStyle/>
                    <a:p>
                      <a:pPr algn="ctr"/>
                      <a:r>
                        <a:rPr lang="en-US" sz="2400" dirty="0"/>
                        <a:t>3/8</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3"/>
                  </a:ext>
                </a:extLst>
              </a:tr>
              <a:tr h="370840">
                <a:tc>
                  <a:txBody>
                    <a:bodyPr/>
                    <a:lstStyle/>
                    <a:p>
                      <a:pPr algn="ctr"/>
                      <a:endParaRPr lang="en-US" sz="2400" dirty="0"/>
                    </a:p>
                  </a:txBody>
                  <a:tcPr/>
                </a:tc>
                <a:tc>
                  <a:txBody>
                    <a:bodyPr/>
                    <a:lstStyle/>
                    <a:p>
                      <a:pPr algn="ctr"/>
                      <a:r>
                        <a:rPr lang="en-US" sz="2400" dirty="0"/>
                        <a:t>2</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ctr"/>
                      <a:r>
                        <a:rPr lang="en-US" sz="2400" dirty="0"/>
                        <a:t>0</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4"/>
                  </a:ext>
                </a:extLst>
              </a:tr>
              <a:tr h="370840">
                <a:tc>
                  <a:txBody>
                    <a:bodyPr/>
                    <a:lstStyle/>
                    <a:p>
                      <a:pPr algn="ctr"/>
                      <a:endParaRPr lang="en-US" sz="24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dirty="0"/>
                        <a:t>p(x)</a:t>
                      </a:r>
                    </a:p>
                  </a:txBody>
                  <a:tcPr>
                    <a:lnT w="38100" cap="flat" cmpd="sng" algn="ctr">
                      <a:solidFill>
                        <a:scrgbClr r="0" g="0" b="0"/>
                      </a:solidFill>
                      <a:prstDash val="solid"/>
                      <a:round/>
                      <a:headEnd type="none" w="med" len="med"/>
                      <a:tailEnd type="none" w="med" len="med"/>
                    </a:lnT>
                  </a:tcPr>
                </a:tc>
                <a:tc>
                  <a:txBody>
                    <a:bodyPr/>
                    <a:lstStyle/>
                    <a:p>
                      <a:pPr algn="ctr"/>
                      <a:r>
                        <a:rPr lang="en-US" sz="2400" dirty="0"/>
                        <a:t>1/4</a:t>
                      </a:r>
                    </a:p>
                  </a:txBody>
                  <a:tcPr>
                    <a:lnT w="38100" cap="flat" cmpd="sng" algn="ctr">
                      <a:solidFill>
                        <a:scrgbClr r="0" g="0" b="0"/>
                      </a:solidFill>
                      <a:prstDash val="solid"/>
                      <a:round/>
                      <a:headEnd type="none" w="med" len="med"/>
                      <a:tailEnd type="none" w="med" len="med"/>
                    </a:lnT>
                  </a:tcPr>
                </a:tc>
                <a:tc>
                  <a:txBody>
                    <a:bodyPr/>
                    <a:lstStyle/>
                    <a:p>
                      <a:pPr algn="ctr"/>
                      <a:r>
                        <a:rPr lang="en-US" sz="2400" dirty="0"/>
                        <a:t>3/4</a:t>
                      </a:r>
                    </a:p>
                  </a:txBody>
                  <a:tcPr>
                    <a:lnT w="38100" cap="flat" cmpd="sng" algn="ctr">
                      <a:solidFill>
                        <a:scrgbClr r="0" g="0" b="0"/>
                      </a:solidFill>
                      <a:prstDash val="solid"/>
                      <a:round/>
                      <a:headEnd type="none" w="med" len="med"/>
                      <a:tailEnd type="none" w="med" len="med"/>
                    </a:lnT>
                  </a:tcPr>
                </a:tc>
                <a:tc>
                  <a:txBody>
                    <a:bodyPr/>
                    <a:lstStyle/>
                    <a:p>
                      <a:pPr algn="ctr"/>
                      <a:endParaRPr lang="en-US" sz="2400" dirty="0"/>
                    </a:p>
                  </a:txBody>
                  <a:tcPr/>
                </a:tc>
                <a:extLst>
                  <a:ext uri="{0D108BD9-81ED-4DB2-BD59-A6C34878D82A}">
                    <a16:rowId xmlns:a16="http://schemas.microsoft.com/office/drawing/2014/main" val="10005"/>
                  </a:ext>
                </a:extLst>
              </a:tr>
            </a:tbl>
          </a:graphicData>
        </a:graphic>
      </p:graphicFrame>
      <p:sp>
        <p:nvSpPr>
          <p:cNvPr id="28" name="TextBox 27"/>
          <p:cNvSpPr txBox="1"/>
          <p:nvPr/>
        </p:nvSpPr>
        <p:spPr>
          <a:xfrm>
            <a:off x="1869040" y="1168428"/>
            <a:ext cx="317966" cy="461665"/>
          </a:xfrm>
          <a:prstGeom prst="rect">
            <a:avLst/>
          </a:prstGeom>
          <a:noFill/>
        </p:spPr>
        <p:txBody>
          <a:bodyPr wrap="none" rtlCol="0">
            <a:spAutoFit/>
          </a:bodyPr>
          <a:lstStyle/>
          <a:p>
            <a:r>
              <a:rPr lang="en-US" sz="2400" dirty="0"/>
              <a:t>x</a:t>
            </a:r>
          </a:p>
        </p:txBody>
      </p:sp>
      <p:pic>
        <p:nvPicPr>
          <p:cNvPr id="29" name="Picture 2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6598" y="1549084"/>
            <a:ext cx="3949182" cy="2160000"/>
          </a:xfrm>
          <a:prstGeom prst="rect">
            <a:avLst/>
          </a:prstGeom>
        </p:spPr>
      </p:pic>
      <p:sp>
        <p:nvSpPr>
          <p:cNvPr id="31" name="Oval 30"/>
          <p:cNvSpPr/>
          <p:nvPr/>
        </p:nvSpPr>
        <p:spPr>
          <a:xfrm>
            <a:off x="1332930" y="1508346"/>
            <a:ext cx="536110" cy="601096"/>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1332930" y="3378300"/>
            <a:ext cx="536110" cy="601096"/>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2111406" y="1496533"/>
            <a:ext cx="536110" cy="601096"/>
          </a:xfrm>
          <a:prstGeom prst="ellipse">
            <a:avLst/>
          </a:prstGeom>
          <a:noFill/>
          <a:ln w="254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111406" y="3378300"/>
            <a:ext cx="536110" cy="601096"/>
          </a:xfrm>
          <a:prstGeom prst="ellipse">
            <a:avLst/>
          </a:prstGeom>
          <a:noFill/>
          <a:ln w="254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CF0A6B6-958E-5048-8359-3A0B5A3CBF94}"/>
              </a:ext>
            </a:extLst>
          </p:cNvPr>
          <p:cNvSpPr/>
          <p:nvPr/>
        </p:nvSpPr>
        <p:spPr>
          <a:xfrm>
            <a:off x="5111933" y="2328536"/>
            <a:ext cx="536110" cy="601096"/>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E5BFA56-8F6A-7B4B-ADCE-A0270A479682}"/>
              </a:ext>
            </a:extLst>
          </p:cNvPr>
          <p:cNvSpPr/>
          <p:nvPr/>
        </p:nvSpPr>
        <p:spPr>
          <a:xfrm>
            <a:off x="5804492" y="2328536"/>
            <a:ext cx="642803" cy="601096"/>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B243941-B7A5-F741-8A36-4E7A957ACED2}"/>
              </a:ext>
            </a:extLst>
          </p:cNvPr>
          <p:cNvSpPr/>
          <p:nvPr/>
        </p:nvSpPr>
        <p:spPr>
          <a:xfrm>
            <a:off x="6739256" y="2328536"/>
            <a:ext cx="536110" cy="601096"/>
          </a:xfrm>
          <a:prstGeom prst="ellipse">
            <a:avLst/>
          </a:prstGeom>
          <a:noFill/>
          <a:ln w="254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A6E16B1-5BBF-8945-AD54-31C99D0D8F14}"/>
              </a:ext>
            </a:extLst>
          </p:cNvPr>
          <p:cNvSpPr/>
          <p:nvPr/>
        </p:nvSpPr>
        <p:spPr>
          <a:xfrm>
            <a:off x="7533175" y="2338407"/>
            <a:ext cx="692559" cy="601096"/>
          </a:xfrm>
          <a:prstGeom prst="ellipse">
            <a:avLst/>
          </a:prstGeom>
          <a:noFill/>
          <a:ln w="254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864193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Expectation Example: Mean</a:t>
            </a:r>
          </a:p>
        </p:txBody>
      </p:sp>
      <p:pic>
        <p:nvPicPr>
          <p:cNvPr id="12" name="Picture 1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0252" y="1156796"/>
            <a:ext cx="2330177" cy="503999"/>
          </a:xfrm>
          <a:prstGeom prst="rect">
            <a:avLst/>
          </a:prstGeom>
          <a:ln w="25400">
            <a:noFill/>
          </a:ln>
        </p:spPr>
      </p:pic>
      <p:cxnSp>
        <p:nvCxnSpPr>
          <p:cNvPr id="14" name="Straight Arrow Connector 13"/>
          <p:cNvCxnSpPr/>
          <p:nvPr/>
        </p:nvCxnSpPr>
        <p:spPr>
          <a:xfrm flipH="1">
            <a:off x="6693845" y="1508346"/>
            <a:ext cx="397581" cy="3433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27" name="Table 26"/>
          <p:cNvGraphicFramePr>
            <a:graphicFrameLocks noGrp="1"/>
          </p:cNvGraphicFramePr>
          <p:nvPr/>
        </p:nvGraphicFramePr>
        <p:xfrm>
          <a:off x="-280212" y="1101019"/>
          <a:ext cx="3800500" cy="2743200"/>
        </p:xfrm>
        <a:graphic>
          <a:graphicData uri="http://schemas.openxmlformats.org/drawingml/2006/table">
            <a:tbl>
              <a:tblPr firstRow="1" bandRow="1">
                <a:tableStyleId>{2D5ABB26-0587-4C30-8999-92F81FD0307C}</a:tableStyleId>
              </a:tblPr>
              <a:tblGrid>
                <a:gridCol w="760100">
                  <a:extLst>
                    <a:ext uri="{9D8B030D-6E8A-4147-A177-3AD203B41FA5}">
                      <a16:colId xmlns:a16="http://schemas.microsoft.com/office/drawing/2014/main" val="20000"/>
                    </a:ext>
                  </a:extLst>
                </a:gridCol>
                <a:gridCol w="760100">
                  <a:extLst>
                    <a:ext uri="{9D8B030D-6E8A-4147-A177-3AD203B41FA5}">
                      <a16:colId xmlns:a16="http://schemas.microsoft.com/office/drawing/2014/main" val="20001"/>
                    </a:ext>
                  </a:extLst>
                </a:gridCol>
                <a:gridCol w="760100">
                  <a:extLst>
                    <a:ext uri="{9D8B030D-6E8A-4147-A177-3AD203B41FA5}">
                      <a16:colId xmlns:a16="http://schemas.microsoft.com/office/drawing/2014/main" val="20002"/>
                    </a:ext>
                  </a:extLst>
                </a:gridCol>
                <a:gridCol w="760100">
                  <a:extLst>
                    <a:ext uri="{9D8B030D-6E8A-4147-A177-3AD203B41FA5}">
                      <a16:colId xmlns:a16="http://schemas.microsoft.com/office/drawing/2014/main" val="20003"/>
                    </a:ext>
                  </a:extLst>
                </a:gridCol>
                <a:gridCol w="760100">
                  <a:extLst>
                    <a:ext uri="{9D8B030D-6E8A-4147-A177-3AD203B41FA5}">
                      <a16:colId xmlns:a16="http://schemas.microsoft.com/office/drawing/2014/main" val="20004"/>
                    </a:ext>
                  </a:extLst>
                </a:gridCol>
              </a:tblGrid>
              <a:tr h="370840">
                <a:tc>
                  <a:txBody>
                    <a:bodyPr/>
                    <a:lstStyle/>
                    <a:p>
                      <a:pPr algn="ctr"/>
                      <a:endParaRPr lang="en-US" sz="2400" dirty="0"/>
                    </a:p>
                  </a:txBody>
                  <a:tcPr/>
                </a:tc>
                <a:tc>
                  <a:txBody>
                    <a:bodyPr/>
                    <a:lstStyle/>
                    <a:p>
                      <a:pPr algn="ctr"/>
                      <a:endParaRPr lang="en-US" sz="2400"/>
                    </a:p>
                  </a:txBody>
                  <a:tcPr/>
                </a:tc>
                <a:tc>
                  <a:txBody>
                    <a:bodyPr/>
                    <a:lstStyle/>
                    <a:p>
                      <a:pPr algn="ctr"/>
                      <a:endParaRPr lang="en-US" sz="240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10000"/>
                  </a:ext>
                </a:extLst>
              </a:tr>
              <a:tr h="370840">
                <a:tc>
                  <a:txBody>
                    <a:bodyPr/>
                    <a:lstStyle/>
                    <a:p>
                      <a:pPr algn="ctr"/>
                      <a:endParaRPr lang="en-US" sz="2400"/>
                    </a:p>
                  </a:txBody>
                  <a:tcPr/>
                </a:tc>
                <a:tc>
                  <a:txBody>
                    <a:bodyPr/>
                    <a:lstStyle/>
                    <a:p>
                      <a:pPr algn="ctr"/>
                      <a:endParaRPr lang="en-US" sz="2400" dirty="0"/>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0</a:t>
                      </a:r>
                    </a:p>
                  </a:txBody>
                  <a:tcPr>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ctr"/>
                      <a:r>
                        <a:rPr lang="en-US" sz="2400" dirty="0"/>
                        <a:t>2.5</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p(y)</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1"/>
                  </a:ext>
                </a:extLst>
              </a:tr>
              <a:tr h="370840">
                <a:tc>
                  <a:txBody>
                    <a:bodyPr/>
                    <a:lstStyle/>
                    <a:p>
                      <a:pPr algn="ctr"/>
                      <a:endParaRPr lang="en-US" sz="2400"/>
                    </a:p>
                  </a:txBody>
                  <a:tcPr/>
                </a:tc>
                <a:tc>
                  <a:txBody>
                    <a:bodyPr/>
                    <a:lstStyle/>
                    <a:p>
                      <a:pPr algn="ctr"/>
                      <a:r>
                        <a:rPr lang="en-US" sz="2400" dirty="0"/>
                        <a:t>-3</a:t>
                      </a:r>
                    </a:p>
                  </a:txBody>
                  <a:tcPr>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ctr"/>
                      <a:r>
                        <a:rPr lang="en-US" sz="2400" dirty="0"/>
                        <a:t>0</a:t>
                      </a:r>
                    </a:p>
                  </a:txBody>
                  <a:tcPr>
                    <a:lnL w="38100" cap="flat" cmpd="sng" algn="ctr">
                      <a:solidFill>
                        <a:scrgbClr r="0" g="0" b="0"/>
                      </a:solidFill>
                      <a:prstDash val="solid"/>
                      <a:round/>
                      <a:headEnd type="none" w="med" len="med"/>
                      <a:tailEnd type="none" w="med" len="med"/>
                    </a:lnL>
                    <a:lnT w="38100" cap="flat" cmpd="sng" algn="ctr">
                      <a:solidFill>
                        <a:scrgbClr r="0" g="0" b="0"/>
                      </a:solidFill>
                      <a:prstDash val="solid"/>
                      <a:round/>
                      <a:headEnd type="none" w="med" len="med"/>
                      <a:tailEnd type="none" w="med" len="med"/>
                    </a:lnT>
                  </a:tcPr>
                </a:tc>
                <a:tc>
                  <a:txBody>
                    <a:bodyPr/>
                    <a:lstStyle/>
                    <a:p>
                      <a:pPr algn="ctr"/>
                      <a:r>
                        <a:rPr lang="en-US" sz="2400" dirty="0"/>
                        <a:t>1/2</a:t>
                      </a:r>
                    </a:p>
                  </a:txBody>
                  <a:tcPr>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ctr"/>
                      <a:r>
                        <a:rPr lang="en-US" sz="2400" dirty="0"/>
                        <a:t>1/2</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2"/>
                  </a:ext>
                </a:extLst>
              </a:tr>
              <a:tr h="370840">
                <a:tc>
                  <a:txBody>
                    <a:bodyPr/>
                    <a:lstStyle/>
                    <a:p>
                      <a:pPr algn="r"/>
                      <a:r>
                        <a:rPr lang="en-US" sz="2400" dirty="0"/>
                        <a:t>y</a:t>
                      </a:r>
                    </a:p>
                  </a:txBody>
                  <a:tcPr/>
                </a:tc>
                <a:tc>
                  <a:txBody>
                    <a:bodyPr/>
                    <a:lstStyle/>
                    <a:p>
                      <a:pPr algn="ctr"/>
                      <a:r>
                        <a:rPr lang="en-US" sz="2400" dirty="0"/>
                        <a:t>-1</a:t>
                      </a:r>
                    </a:p>
                  </a:txBody>
                  <a:tcPr>
                    <a:lnR w="38100" cap="flat" cmpd="sng" algn="ctr">
                      <a:solidFill>
                        <a:scrgbClr r="0" g="0" b="0"/>
                      </a:solidFill>
                      <a:prstDash val="solid"/>
                      <a:round/>
                      <a:headEnd type="none" w="med" len="med"/>
                      <a:tailEnd type="none" w="med" len="med"/>
                    </a:lnR>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tcPr>
                </a:tc>
                <a:tc>
                  <a:txBody>
                    <a:bodyPr/>
                    <a:lstStyle/>
                    <a:p>
                      <a:pPr algn="ctr"/>
                      <a:r>
                        <a:rPr lang="en-US" sz="2400" dirty="0"/>
                        <a:t>1/4</a:t>
                      </a:r>
                    </a:p>
                  </a:txBody>
                  <a:tcPr>
                    <a:lnR w="38100" cap="flat" cmpd="sng" algn="ctr">
                      <a:solidFill>
                        <a:scrgbClr r="0" g="0" b="0"/>
                      </a:solidFill>
                      <a:prstDash val="solid"/>
                      <a:round/>
                      <a:headEnd type="none" w="med" len="med"/>
                      <a:tailEnd type="none" w="med" len="med"/>
                    </a:lnR>
                  </a:tcPr>
                </a:tc>
                <a:tc>
                  <a:txBody>
                    <a:bodyPr/>
                    <a:lstStyle/>
                    <a:p>
                      <a:pPr algn="ctr"/>
                      <a:r>
                        <a:rPr lang="en-US" sz="2400" dirty="0"/>
                        <a:t>3/8</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3"/>
                  </a:ext>
                </a:extLst>
              </a:tr>
              <a:tr h="370840">
                <a:tc>
                  <a:txBody>
                    <a:bodyPr/>
                    <a:lstStyle/>
                    <a:p>
                      <a:pPr algn="ctr"/>
                      <a:endParaRPr lang="en-US" sz="2400" dirty="0"/>
                    </a:p>
                  </a:txBody>
                  <a:tcPr/>
                </a:tc>
                <a:tc>
                  <a:txBody>
                    <a:bodyPr/>
                    <a:lstStyle/>
                    <a:p>
                      <a:pPr algn="ctr"/>
                      <a:r>
                        <a:rPr lang="en-US" sz="2400" dirty="0"/>
                        <a:t>2</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ctr"/>
                      <a:r>
                        <a:rPr lang="en-US" sz="2400" dirty="0"/>
                        <a:t>0</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4"/>
                  </a:ext>
                </a:extLst>
              </a:tr>
              <a:tr h="370840">
                <a:tc>
                  <a:txBody>
                    <a:bodyPr/>
                    <a:lstStyle/>
                    <a:p>
                      <a:pPr algn="ctr"/>
                      <a:endParaRPr lang="en-US" sz="24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dirty="0"/>
                        <a:t>p(x)</a:t>
                      </a:r>
                    </a:p>
                  </a:txBody>
                  <a:tcPr>
                    <a:lnT w="38100" cap="flat" cmpd="sng" algn="ctr">
                      <a:solidFill>
                        <a:scrgbClr r="0" g="0" b="0"/>
                      </a:solidFill>
                      <a:prstDash val="solid"/>
                      <a:round/>
                      <a:headEnd type="none" w="med" len="med"/>
                      <a:tailEnd type="none" w="med" len="med"/>
                    </a:lnT>
                  </a:tcPr>
                </a:tc>
                <a:tc>
                  <a:txBody>
                    <a:bodyPr/>
                    <a:lstStyle/>
                    <a:p>
                      <a:pPr algn="ctr"/>
                      <a:r>
                        <a:rPr lang="en-US" sz="2400" dirty="0"/>
                        <a:t>1/4</a:t>
                      </a:r>
                    </a:p>
                  </a:txBody>
                  <a:tcPr>
                    <a:lnT w="38100" cap="flat" cmpd="sng" algn="ctr">
                      <a:solidFill>
                        <a:scrgbClr r="0" g="0" b="0"/>
                      </a:solidFill>
                      <a:prstDash val="solid"/>
                      <a:round/>
                      <a:headEnd type="none" w="med" len="med"/>
                      <a:tailEnd type="none" w="med" len="med"/>
                    </a:lnT>
                  </a:tcPr>
                </a:tc>
                <a:tc>
                  <a:txBody>
                    <a:bodyPr/>
                    <a:lstStyle/>
                    <a:p>
                      <a:pPr algn="ctr"/>
                      <a:r>
                        <a:rPr lang="en-US" sz="2400" dirty="0"/>
                        <a:t>3/4</a:t>
                      </a:r>
                    </a:p>
                  </a:txBody>
                  <a:tcPr>
                    <a:lnT w="38100" cap="flat" cmpd="sng" algn="ctr">
                      <a:solidFill>
                        <a:scrgbClr r="0" g="0" b="0"/>
                      </a:solidFill>
                      <a:prstDash val="solid"/>
                      <a:round/>
                      <a:headEnd type="none" w="med" len="med"/>
                      <a:tailEnd type="none" w="med" len="med"/>
                    </a:lnT>
                  </a:tcPr>
                </a:tc>
                <a:tc>
                  <a:txBody>
                    <a:bodyPr/>
                    <a:lstStyle/>
                    <a:p>
                      <a:pPr algn="ctr"/>
                      <a:endParaRPr lang="en-US" sz="2400" dirty="0"/>
                    </a:p>
                  </a:txBody>
                  <a:tcPr/>
                </a:tc>
                <a:extLst>
                  <a:ext uri="{0D108BD9-81ED-4DB2-BD59-A6C34878D82A}">
                    <a16:rowId xmlns:a16="http://schemas.microsoft.com/office/drawing/2014/main" val="10005"/>
                  </a:ext>
                </a:extLst>
              </a:tr>
            </a:tbl>
          </a:graphicData>
        </a:graphic>
      </p:graphicFrame>
      <p:sp>
        <p:nvSpPr>
          <p:cNvPr id="28" name="TextBox 27"/>
          <p:cNvSpPr txBox="1"/>
          <p:nvPr/>
        </p:nvSpPr>
        <p:spPr>
          <a:xfrm>
            <a:off x="1869040" y="1168428"/>
            <a:ext cx="317966" cy="461665"/>
          </a:xfrm>
          <a:prstGeom prst="rect">
            <a:avLst/>
          </a:prstGeom>
          <a:noFill/>
        </p:spPr>
        <p:txBody>
          <a:bodyPr wrap="none" rtlCol="0">
            <a:spAutoFit/>
          </a:bodyPr>
          <a:lstStyle/>
          <a:p>
            <a:r>
              <a:rPr lang="en-US" sz="2400" dirty="0"/>
              <a:t>x</a:t>
            </a:r>
          </a:p>
        </p:txBody>
      </p:sp>
      <p:pic>
        <p:nvPicPr>
          <p:cNvPr id="29" name="Picture 2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6598" y="1549084"/>
            <a:ext cx="3949182" cy="2160000"/>
          </a:xfrm>
          <a:prstGeom prst="rect">
            <a:avLst/>
          </a:prstGeom>
        </p:spPr>
      </p:pic>
      <p:sp>
        <p:nvSpPr>
          <p:cNvPr id="32" name="Oval 31"/>
          <p:cNvSpPr/>
          <p:nvPr/>
        </p:nvSpPr>
        <p:spPr>
          <a:xfrm>
            <a:off x="2852301" y="2017660"/>
            <a:ext cx="536110" cy="491751"/>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585453" y="2017660"/>
            <a:ext cx="536110" cy="491751"/>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85453" y="2509411"/>
            <a:ext cx="536110" cy="491751"/>
          </a:xfrm>
          <a:prstGeom prst="ellipse">
            <a:avLst/>
          </a:prstGeom>
          <a:noFill/>
          <a:ln w="254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FF"/>
              </a:solidFill>
            </a:endParaRPr>
          </a:p>
        </p:txBody>
      </p:sp>
      <p:sp>
        <p:nvSpPr>
          <p:cNvPr id="16" name="Oval 15"/>
          <p:cNvSpPr/>
          <p:nvPr/>
        </p:nvSpPr>
        <p:spPr>
          <a:xfrm>
            <a:off x="2852301" y="2509411"/>
            <a:ext cx="536110" cy="491751"/>
          </a:xfrm>
          <a:prstGeom prst="ellipse">
            <a:avLst/>
          </a:prstGeom>
          <a:noFill/>
          <a:ln w="254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FF"/>
              </a:solidFill>
            </a:endParaRPr>
          </a:p>
        </p:txBody>
      </p:sp>
      <p:sp>
        <p:nvSpPr>
          <p:cNvPr id="17" name="Oval 16"/>
          <p:cNvSpPr/>
          <p:nvPr/>
        </p:nvSpPr>
        <p:spPr>
          <a:xfrm>
            <a:off x="601773" y="2964171"/>
            <a:ext cx="536110" cy="491751"/>
          </a:xfrm>
          <a:prstGeom prst="ellipse">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FF"/>
              </a:solidFill>
            </a:endParaRPr>
          </a:p>
        </p:txBody>
      </p:sp>
      <p:sp>
        <p:nvSpPr>
          <p:cNvPr id="18" name="Oval 17"/>
          <p:cNvSpPr/>
          <p:nvPr/>
        </p:nvSpPr>
        <p:spPr>
          <a:xfrm>
            <a:off x="2868621" y="2964171"/>
            <a:ext cx="536110" cy="491751"/>
          </a:xfrm>
          <a:prstGeom prst="ellipse">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FF"/>
              </a:solidFill>
            </a:endParaRPr>
          </a:p>
        </p:txBody>
      </p:sp>
      <p:pic>
        <p:nvPicPr>
          <p:cNvPr id="3" name="Picture 2"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4356084"/>
            <a:ext cx="5609630" cy="2089346"/>
          </a:xfrm>
          <a:prstGeom prst="rect">
            <a:avLst/>
          </a:prstGeom>
        </p:spPr>
      </p:pic>
      <p:sp>
        <p:nvSpPr>
          <p:cNvPr id="19" name="Oval 18">
            <a:extLst>
              <a:ext uri="{FF2B5EF4-FFF2-40B4-BE49-F238E27FC236}">
                <a16:creationId xmlns:a16="http://schemas.microsoft.com/office/drawing/2014/main" id="{92F12CD1-2960-1B4F-830A-060142BC1663}"/>
              </a:ext>
            </a:extLst>
          </p:cNvPr>
          <p:cNvSpPr/>
          <p:nvPr/>
        </p:nvSpPr>
        <p:spPr>
          <a:xfrm>
            <a:off x="1482921" y="5154881"/>
            <a:ext cx="536110" cy="491751"/>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B605C8B-EA07-3844-AF42-6A76B39F6D2C}"/>
              </a:ext>
            </a:extLst>
          </p:cNvPr>
          <p:cNvSpPr/>
          <p:nvPr/>
        </p:nvSpPr>
        <p:spPr>
          <a:xfrm>
            <a:off x="2281120" y="5154880"/>
            <a:ext cx="536110" cy="491751"/>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376DBF2-C062-E741-A643-961457CAAEAE}"/>
              </a:ext>
            </a:extLst>
          </p:cNvPr>
          <p:cNvSpPr/>
          <p:nvPr/>
        </p:nvSpPr>
        <p:spPr>
          <a:xfrm>
            <a:off x="3127683" y="5154880"/>
            <a:ext cx="715267" cy="491751"/>
          </a:xfrm>
          <a:prstGeom prst="ellipse">
            <a:avLst/>
          </a:prstGeom>
          <a:noFill/>
          <a:ln w="254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FF"/>
              </a:solidFill>
            </a:endParaRPr>
          </a:p>
        </p:txBody>
      </p:sp>
      <p:sp>
        <p:nvSpPr>
          <p:cNvPr id="22" name="Oval 21">
            <a:extLst>
              <a:ext uri="{FF2B5EF4-FFF2-40B4-BE49-F238E27FC236}">
                <a16:creationId xmlns:a16="http://schemas.microsoft.com/office/drawing/2014/main" id="{1A015421-AB81-A147-B684-7ABB31D75572}"/>
              </a:ext>
            </a:extLst>
          </p:cNvPr>
          <p:cNvSpPr/>
          <p:nvPr/>
        </p:nvSpPr>
        <p:spPr>
          <a:xfrm>
            <a:off x="4119728" y="5154880"/>
            <a:ext cx="638251" cy="491751"/>
          </a:xfrm>
          <a:prstGeom prst="ellipse">
            <a:avLst/>
          </a:prstGeom>
          <a:noFill/>
          <a:ln w="254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FF"/>
              </a:solidFill>
            </a:endParaRPr>
          </a:p>
        </p:txBody>
      </p:sp>
      <p:sp>
        <p:nvSpPr>
          <p:cNvPr id="23" name="Oval 22">
            <a:extLst>
              <a:ext uri="{FF2B5EF4-FFF2-40B4-BE49-F238E27FC236}">
                <a16:creationId xmlns:a16="http://schemas.microsoft.com/office/drawing/2014/main" id="{A294EDE0-E201-C44A-BE4D-FC888BDA480A}"/>
              </a:ext>
            </a:extLst>
          </p:cNvPr>
          <p:cNvSpPr/>
          <p:nvPr/>
        </p:nvSpPr>
        <p:spPr>
          <a:xfrm>
            <a:off x="4876294" y="5154879"/>
            <a:ext cx="536110" cy="491751"/>
          </a:xfrm>
          <a:prstGeom prst="ellipse">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FF"/>
              </a:solidFill>
            </a:endParaRPr>
          </a:p>
        </p:txBody>
      </p:sp>
      <p:sp>
        <p:nvSpPr>
          <p:cNvPr id="24" name="Oval 23">
            <a:extLst>
              <a:ext uri="{FF2B5EF4-FFF2-40B4-BE49-F238E27FC236}">
                <a16:creationId xmlns:a16="http://schemas.microsoft.com/office/drawing/2014/main" id="{087AB269-5A0B-C547-817D-EE5224AA981C}"/>
              </a:ext>
            </a:extLst>
          </p:cNvPr>
          <p:cNvSpPr/>
          <p:nvPr/>
        </p:nvSpPr>
        <p:spPr>
          <a:xfrm>
            <a:off x="5530719" y="5164651"/>
            <a:ext cx="654425" cy="491751"/>
          </a:xfrm>
          <a:prstGeom prst="ellipse">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FF"/>
              </a:solidFill>
            </a:endParaRPr>
          </a:p>
        </p:txBody>
      </p:sp>
    </p:spTree>
    <p:extLst>
      <p:ext uri="{BB962C8B-B14F-4D97-AF65-F5344CB8AC3E}">
        <p14:creationId xmlns:p14="http://schemas.microsoft.com/office/powerpoint/2010/main" val="282729415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Expectation Example: Variance</a:t>
            </a:r>
          </a:p>
        </p:txBody>
      </p:sp>
      <p:graphicFrame>
        <p:nvGraphicFramePr>
          <p:cNvPr id="27" name="Table 26"/>
          <p:cNvGraphicFramePr>
            <a:graphicFrameLocks noGrp="1"/>
          </p:cNvGraphicFramePr>
          <p:nvPr/>
        </p:nvGraphicFramePr>
        <p:xfrm>
          <a:off x="-280212" y="1101019"/>
          <a:ext cx="3800500" cy="2743200"/>
        </p:xfrm>
        <a:graphic>
          <a:graphicData uri="http://schemas.openxmlformats.org/drawingml/2006/table">
            <a:tbl>
              <a:tblPr firstRow="1" bandRow="1">
                <a:tableStyleId>{2D5ABB26-0587-4C30-8999-92F81FD0307C}</a:tableStyleId>
              </a:tblPr>
              <a:tblGrid>
                <a:gridCol w="760100">
                  <a:extLst>
                    <a:ext uri="{9D8B030D-6E8A-4147-A177-3AD203B41FA5}">
                      <a16:colId xmlns:a16="http://schemas.microsoft.com/office/drawing/2014/main" val="20000"/>
                    </a:ext>
                  </a:extLst>
                </a:gridCol>
                <a:gridCol w="760100">
                  <a:extLst>
                    <a:ext uri="{9D8B030D-6E8A-4147-A177-3AD203B41FA5}">
                      <a16:colId xmlns:a16="http://schemas.microsoft.com/office/drawing/2014/main" val="20001"/>
                    </a:ext>
                  </a:extLst>
                </a:gridCol>
                <a:gridCol w="760100">
                  <a:extLst>
                    <a:ext uri="{9D8B030D-6E8A-4147-A177-3AD203B41FA5}">
                      <a16:colId xmlns:a16="http://schemas.microsoft.com/office/drawing/2014/main" val="20002"/>
                    </a:ext>
                  </a:extLst>
                </a:gridCol>
                <a:gridCol w="760100">
                  <a:extLst>
                    <a:ext uri="{9D8B030D-6E8A-4147-A177-3AD203B41FA5}">
                      <a16:colId xmlns:a16="http://schemas.microsoft.com/office/drawing/2014/main" val="20003"/>
                    </a:ext>
                  </a:extLst>
                </a:gridCol>
                <a:gridCol w="760100">
                  <a:extLst>
                    <a:ext uri="{9D8B030D-6E8A-4147-A177-3AD203B41FA5}">
                      <a16:colId xmlns:a16="http://schemas.microsoft.com/office/drawing/2014/main" val="20004"/>
                    </a:ext>
                  </a:extLst>
                </a:gridCol>
              </a:tblGrid>
              <a:tr h="370840">
                <a:tc>
                  <a:txBody>
                    <a:bodyPr/>
                    <a:lstStyle/>
                    <a:p>
                      <a:pPr algn="ctr"/>
                      <a:endParaRPr lang="en-US" sz="2400" dirty="0"/>
                    </a:p>
                  </a:txBody>
                  <a:tcPr/>
                </a:tc>
                <a:tc>
                  <a:txBody>
                    <a:bodyPr/>
                    <a:lstStyle/>
                    <a:p>
                      <a:pPr algn="ctr"/>
                      <a:endParaRPr lang="en-US" sz="2400"/>
                    </a:p>
                  </a:txBody>
                  <a:tcPr/>
                </a:tc>
                <a:tc>
                  <a:txBody>
                    <a:bodyPr/>
                    <a:lstStyle/>
                    <a:p>
                      <a:pPr algn="ctr"/>
                      <a:endParaRPr lang="en-US" sz="240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10000"/>
                  </a:ext>
                </a:extLst>
              </a:tr>
              <a:tr h="370840">
                <a:tc>
                  <a:txBody>
                    <a:bodyPr/>
                    <a:lstStyle/>
                    <a:p>
                      <a:pPr algn="ctr"/>
                      <a:endParaRPr lang="en-US" sz="2400"/>
                    </a:p>
                  </a:txBody>
                  <a:tcPr/>
                </a:tc>
                <a:tc>
                  <a:txBody>
                    <a:bodyPr/>
                    <a:lstStyle/>
                    <a:p>
                      <a:pPr algn="ctr"/>
                      <a:endParaRPr lang="en-US" sz="2400" dirty="0"/>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0</a:t>
                      </a:r>
                    </a:p>
                  </a:txBody>
                  <a:tcPr>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ctr"/>
                      <a:r>
                        <a:rPr lang="en-US" sz="2400" dirty="0"/>
                        <a:t>2.5</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p(y)</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1"/>
                  </a:ext>
                </a:extLst>
              </a:tr>
              <a:tr h="370840">
                <a:tc>
                  <a:txBody>
                    <a:bodyPr/>
                    <a:lstStyle/>
                    <a:p>
                      <a:pPr algn="ctr"/>
                      <a:endParaRPr lang="en-US" sz="2400"/>
                    </a:p>
                  </a:txBody>
                  <a:tcPr/>
                </a:tc>
                <a:tc>
                  <a:txBody>
                    <a:bodyPr/>
                    <a:lstStyle/>
                    <a:p>
                      <a:pPr algn="ctr"/>
                      <a:r>
                        <a:rPr lang="en-US" sz="2400" dirty="0"/>
                        <a:t>-3</a:t>
                      </a:r>
                    </a:p>
                  </a:txBody>
                  <a:tcPr>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ctr"/>
                      <a:r>
                        <a:rPr lang="en-US" sz="2400" dirty="0"/>
                        <a:t>0</a:t>
                      </a:r>
                    </a:p>
                  </a:txBody>
                  <a:tcPr>
                    <a:lnL w="38100" cap="flat" cmpd="sng" algn="ctr">
                      <a:solidFill>
                        <a:scrgbClr r="0" g="0" b="0"/>
                      </a:solidFill>
                      <a:prstDash val="solid"/>
                      <a:round/>
                      <a:headEnd type="none" w="med" len="med"/>
                      <a:tailEnd type="none" w="med" len="med"/>
                    </a:lnL>
                    <a:lnT w="38100" cap="flat" cmpd="sng" algn="ctr">
                      <a:solidFill>
                        <a:scrgbClr r="0" g="0" b="0"/>
                      </a:solidFill>
                      <a:prstDash val="solid"/>
                      <a:round/>
                      <a:headEnd type="none" w="med" len="med"/>
                      <a:tailEnd type="none" w="med" len="med"/>
                    </a:lnT>
                  </a:tcPr>
                </a:tc>
                <a:tc>
                  <a:txBody>
                    <a:bodyPr/>
                    <a:lstStyle/>
                    <a:p>
                      <a:pPr algn="ctr"/>
                      <a:r>
                        <a:rPr lang="en-US" sz="2400" dirty="0"/>
                        <a:t>1/2</a:t>
                      </a:r>
                    </a:p>
                  </a:txBody>
                  <a:tcPr>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ctr"/>
                      <a:r>
                        <a:rPr lang="en-US" sz="2400" dirty="0"/>
                        <a:t>1/2</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2"/>
                  </a:ext>
                </a:extLst>
              </a:tr>
              <a:tr h="370840">
                <a:tc>
                  <a:txBody>
                    <a:bodyPr/>
                    <a:lstStyle/>
                    <a:p>
                      <a:pPr algn="r"/>
                      <a:r>
                        <a:rPr lang="en-US" sz="2400" dirty="0"/>
                        <a:t>y</a:t>
                      </a:r>
                    </a:p>
                  </a:txBody>
                  <a:tcPr/>
                </a:tc>
                <a:tc>
                  <a:txBody>
                    <a:bodyPr/>
                    <a:lstStyle/>
                    <a:p>
                      <a:pPr algn="ctr"/>
                      <a:r>
                        <a:rPr lang="en-US" sz="2400" dirty="0"/>
                        <a:t>-1</a:t>
                      </a:r>
                    </a:p>
                  </a:txBody>
                  <a:tcPr>
                    <a:lnR w="38100" cap="flat" cmpd="sng" algn="ctr">
                      <a:solidFill>
                        <a:scrgbClr r="0" g="0" b="0"/>
                      </a:solidFill>
                      <a:prstDash val="solid"/>
                      <a:round/>
                      <a:headEnd type="none" w="med" len="med"/>
                      <a:tailEnd type="none" w="med" len="med"/>
                    </a:lnR>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tcPr>
                </a:tc>
                <a:tc>
                  <a:txBody>
                    <a:bodyPr/>
                    <a:lstStyle/>
                    <a:p>
                      <a:pPr algn="ctr"/>
                      <a:r>
                        <a:rPr lang="en-US" sz="2400" dirty="0"/>
                        <a:t>1/4</a:t>
                      </a:r>
                    </a:p>
                  </a:txBody>
                  <a:tcPr>
                    <a:lnR w="38100" cap="flat" cmpd="sng" algn="ctr">
                      <a:solidFill>
                        <a:scrgbClr r="0" g="0" b="0"/>
                      </a:solidFill>
                      <a:prstDash val="solid"/>
                      <a:round/>
                      <a:headEnd type="none" w="med" len="med"/>
                      <a:tailEnd type="none" w="med" len="med"/>
                    </a:lnR>
                  </a:tcPr>
                </a:tc>
                <a:tc>
                  <a:txBody>
                    <a:bodyPr/>
                    <a:lstStyle/>
                    <a:p>
                      <a:pPr algn="ctr"/>
                      <a:r>
                        <a:rPr lang="en-US" sz="2400" dirty="0"/>
                        <a:t>3/8</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3"/>
                  </a:ext>
                </a:extLst>
              </a:tr>
              <a:tr h="370840">
                <a:tc>
                  <a:txBody>
                    <a:bodyPr/>
                    <a:lstStyle/>
                    <a:p>
                      <a:pPr algn="ctr"/>
                      <a:endParaRPr lang="en-US" sz="2400" dirty="0"/>
                    </a:p>
                  </a:txBody>
                  <a:tcPr/>
                </a:tc>
                <a:tc>
                  <a:txBody>
                    <a:bodyPr/>
                    <a:lstStyle/>
                    <a:p>
                      <a:pPr algn="ctr"/>
                      <a:r>
                        <a:rPr lang="en-US" sz="2400" dirty="0"/>
                        <a:t>2</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ctr"/>
                      <a:r>
                        <a:rPr lang="en-US" sz="2400" dirty="0"/>
                        <a:t>0</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4"/>
                  </a:ext>
                </a:extLst>
              </a:tr>
              <a:tr h="370840">
                <a:tc>
                  <a:txBody>
                    <a:bodyPr/>
                    <a:lstStyle/>
                    <a:p>
                      <a:pPr algn="ctr"/>
                      <a:endParaRPr lang="en-US" sz="24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dirty="0"/>
                        <a:t>p(x)</a:t>
                      </a:r>
                    </a:p>
                  </a:txBody>
                  <a:tcPr>
                    <a:lnT w="38100" cap="flat" cmpd="sng" algn="ctr">
                      <a:solidFill>
                        <a:scrgbClr r="0" g="0" b="0"/>
                      </a:solidFill>
                      <a:prstDash val="solid"/>
                      <a:round/>
                      <a:headEnd type="none" w="med" len="med"/>
                      <a:tailEnd type="none" w="med" len="med"/>
                    </a:lnT>
                  </a:tcPr>
                </a:tc>
                <a:tc>
                  <a:txBody>
                    <a:bodyPr/>
                    <a:lstStyle/>
                    <a:p>
                      <a:pPr algn="ctr"/>
                      <a:r>
                        <a:rPr lang="en-US" sz="2400" dirty="0"/>
                        <a:t>1/4</a:t>
                      </a:r>
                    </a:p>
                  </a:txBody>
                  <a:tcPr>
                    <a:lnT w="38100" cap="flat" cmpd="sng" algn="ctr">
                      <a:solidFill>
                        <a:scrgbClr r="0" g="0" b="0"/>
                      </a:solidFill>
                      <a:prstDash val="solid"/>
                      <a:round/>
                      <a:headEnd type="none" w="med" len="med"/>
                      <a:tailEnd type="none" w="med" len="med"/>
                    </a:lnT>
                  </a:tcPr>
                </a:tc>
                <a:tc>
                  <a:txBody>
                    <a:bodyPr/>
                    <a:lstStyle/>
                    <a:p>
                      <a:pPr algn="ctr"/>
                      <a:r>
                        <a:rPr lang="en-US" sz="2400" dirty="0"/>
                        <a:t>3/4</a:t>
                      </a:r>
                    </a:p>
                  </a:txBody>
                  <a:tcPr>
                    <a:lnT w="38100" cap="flat" cmpd="sng" algn="ctr">
                      <a:solidFill>
                        <a:scrgbClr r="0" g="0" b="0"/>
                      </a:solidFill>
                      <a:prstDash val="solid"/>
                      <a:round/>
                      <a:headEnd type="none" w="med" len="med"/>
                      <a:tailEnd type="none" w="med" len="med"/>
                    </a:lnT>
                  </a:tcPr>
                </a:tc>
                <a:tc>
                  <a:txBody>
                    <a:bodyPr/>
                    <a:lstStyle/>
                    <a:p>
                      <a:pPr algn="ctr"/>
                      <a:endParaRPr lang="en-US" sz="2400" dirty="0"/>
                    </a:p>
                  </a:txBody>
                  <a:tcPr/>
                </a:tc>
                <a:extLst>
                  <a:ext uri="{0D108BD9-81ED-4DB2-BD59-A6C34878D82A}">
                    <a16:rowId xmlns:a16="http://schemas.microsoft.com/office/drawing/2014/main" val="10005"/>
                  </a:ext>
                </a:extLst>
              </a:tr>
            </a:tbl>
          </a:graphicData>
        </a:graphic>
      </p:graphicFrame>
      <p:sp>
        <p:nvSpPr>
          <p:cNvPr id="28" name="TextBox 27"/>
          <p:cNvSpPr txBox="1"/>
          <p:nvPr/>
        </p:nvSpPr>
        <p:spPr>
          <a:xfrm>
            <a:off x="1869040" y="1168428"/>
            <a:ext cx="317966" cy="461665"/>
          </a:xfrm>
          <a:prstGeom prst="rect">
            <a:avLst/>
          </a:prstGeom>
          <a:noFill/>
        </p:spPr>
        <p:txBody>
          <a:bodyPr wrap="none" rtlCol="0">
            <a:spAutoFit/>
          </a:bodyPr>
          <a:lstStyle/>
          <a:p>
            <a:r>
              <a:rPr lang="en-US" sz="2400" dirty="0"/>
              <a:t>x</a:t>
            </a:r>
          </a:p>
        </p:txBody>
      </p:sp>
      <p:pic>
        <p:nvPicPr>
          <p:cNvPr id="4" name="Picture 3" descr="latex-image-1.pdf"/>
          <p:cNvPicPr>
            <a:picLocks noChangeAspect="1"/>
          </p:cNvPicPr>
          <p:nvPr/>
        </p:nvPicPr>
        <p:blipFill rotWithShape="1">
          <a:blip r:embed="rId3">
            <a:extLst>
              <a:ext uri="{28A0092B-C50C-407E-A947-70E740481C1C}">
                <a14:useLocalDpi xmlns:a14="http://schemas.microsoft.com/office/drawing/2010/main" val="0"/>
              </a:ext>
            </a:extLst>
          </a:blip>
          <a:srcRect b="47713"/>
          <a:stretch/>
        </p:blipFill>
        <p:spPr>
          <a:xfrm>
            <a:off x="151203" y="4482421"/>
            <a:ext cx="8712000" cy="926487"/>
          </a:xfrm>
          <a:prstGeom prst="rect">
            <a:avLst/>
          </a:prstGeom>
        </p:spPr>
      </p:pic>
      <p:pic>
        <p:nvPicPr>
          <p:cNvPr id="19" name="Picture 1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6337" y="4221326"/>
            <a:ext cx="2330177" cy="503999"/>
          </a:xfrm>
          <a:prstGeom prst="rect">
            <a:avLst/>
          </a:prstGeom>
          <a:ln w="25400">
            <a:noFill/>
          </a:ln>
        </p:spPr>
      </p:pic>
      <p:cxnSp>
        <p:nvCxnSpPr>
          <p:cNvPr id="20" name="Straight Arrow Connector 19"/>
          <p:cNvCxnSpPr/>
          <p:nvPr/>
        </p:nvCxnSpPr>
        <p:spPr>
          <a:xfrm flipH="1">
            <a:off x="5213254" y="4482421"/>
            <a:ext cx="713083" cy="24290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22" name="Picture 21"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0252" y="1156796"/>
            <a:ext cx="2330177" cy="503999"/>
          </a:xfrm>
          <a:prstGeom prst="rect">
            <a:avLst/>
          </a:prstGeom>
          <a:ln w="25400">
            <a:noFill/>
          </a:ln>
        </p:spPr>
      </p:pic>
      <p:cxnSp>
        <p:nvCxnSpPr>
          <p:cNvPr id="31" name="Straight Arrow Connector 30"/>
          <p:cNvCxnSpPr/>
          <p:nvPr/>
        </p:nvCxnSpPr>
        <p:spPr>
          <a:xfrm flipH="1">
            <a:off x="6693845" y="1508346"/>
            <a:ext cx="397581" cy="3433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32" name="Picture 3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598" y="1549084"/>
            <a:ext cx="3949182" cy="2160000"/>
          </a:xfrm>
          <a:prstGeom prst="rect">
            <a:avLst/>
          </a:prstGeom>
        </p:spPr>
      </p:pic>
    </p:spTree>
    <p:extLst>
      <p:ext uri="{BB962C8B-B14F-4D97-AF65-F5344CB8AC3E}">
        <p14:creationId xmlns:p14="http://schemas.microsoft.com/office/powerpoint/2010/main" val="196614371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Expectation Example: Variance</a:t>
            </a:r>
          </a:p>
        </p:txBody>
      </p:sp>
      <p:pic>
        <p:nvPicPr>
          <p:cNvPr id="12" name="Picture 1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0252" y="1156796"/>
            <a:ext cx="2330177" cy="503999"/>
          </a:xfrm>
          <a:prstGeom prst="rect">
            <a:avLst/>
          </a:prstGeom>
          <a:ln w="25400">
            <a:noFill/>
          </a:ln>
        </p:spPr>
      </p:pic>
      <p:cxnSp>
        <p:nvCxnSpPr>
          <p:cNvPr id="14" name="Straight Arrow Connector 13"/>
          <p:cNvCxnSpPr/>
          <p:nvPr/>
        </p:nvCxnSpPr>
        <p:spPr>
          <a:xfrm flipH="1">
            <a:off x="6693845" y="1508346"/>
            <a:ext cx="397581" cy="3433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27" name="Table 26"/>
          <p:cNvGraphicFramePr>
            <a:graphicFrameLocks noGrp="1"/>
          </p:cNvGraphicFramePr>
          <p:nvPr/>
        </p:nvGraphicFramePr>
        <p:xfrm>
          <a:off x="-280212" y="1101019"/>
          <a:ext cx="3800500" cy="2743200"/>
        </p:xfrm>
        <a:graphic>
          <a:graphicData uri="http://schemas.openxmlformats.org/drawingml/2006/table">
            <a:tbl>
              <a:tblPr firstRow="1" bandRow="1">
                <a:tableStyleId>{2D5ABB26-0587-4C30-8999-92F81FD0307C}</a:tableStyleId>
              </a:tblPr>
              <a:tblGrid>
                <a:gridCol w="760100">
                  <a:extLst>
                    <a:ext uri="{9D8B030D-6E8A-4147-A177-3AD203B41FA5}">
                      <a16:colId xmlns:a16="http://schemas.microsoft.com/office/drawing/2014/main" val="20000"/>
                    </a:ext>
                  </a:extLst>
                </a:gridCol>
                <a:gridCol w="760100">
                  <a:extLst>
                    <a:ext uri="{9D8B030D-6E8A-4147-A177-3AD203B41FA5}">
                      <a16:colId xmlns:a16="http://schemas.microsoft.com/office/drawing/2014/main" val="20001"/>
                    </a:ext>
                  </a:extLst>
                </a:gridCol>
                <a:gridCol w="760100">
                  <a:extLst>
                    <a:ext uri="{9D8B030D-6E8A-4147-A177-3AD203B41FA5}">
                      <a16:colId xmlns:a16="http://schemas.microsoft.com/office/drawing/2014/main" val="20002"/>
                    </a:ext>
                  </a:extLst>
                </a:gridCol>
                <a:gridCol w="760100">
                  <a:extLst>
                    <a:ext uri="{9D8B030D-6E8A-4147-A177-3AD203B41FA5}">
                      <a16:colId xmlns:a16="http://schemas.microsoft.com/office/drawing/2014/main" val="20003"/>
                    </a:ext>
                  </a:extLst>
                </a:gridCol>
                <a:gridCol w="760100">
                  <a:extLst>
                    <a:ext uri="{9D8B030D-6E8A-4147-A177-3AD203B41FA5}">
                      <a16:colId xmlns:a16="http://schemas.microsoft.com/office/drawing/2014/main" val="20004"/>
                    </a:ext>
                  </a:extLst>
                </a:gridCol>
              </a:tblGrid>
              <a:tr h="370840">
                <a:tc>
                  <a:txBody>
                    <a:bodyPr/>
                    <a:lstStyle/>
                    <a:p>
                      <a:pPr algn="ctr"/>
                      <a:endParaRPr lang="en-US" sz="2400" dirty="0"/>
                    </a:p>
                  </a:txBody>
                  <a:tcPr/>
                </a:tc>
                <a:tc>
                  <a:txBody>
                    <a:bodyPr/>
                    <a:lstStyle/>
                    <a:p>
                      <a:pPr algn="ctr"/>
                      <a:endParaRPr lang="en-US" sz="2400"/>
                    </a:p>
                  </a:txBody>
                  <a:tcPr/>
                </a:tc>
                <a:tc>
                  <a:txBody>
                    <a:bodyPr/>
                    <a:lstStyle/>
                    <a:p>
                      <a:pPr algn="ctr"/>
                      <a:endParaRPr lang="en-US" sz="240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10000"/>
                  </a:ext>
                </a:extLst>
              </a:tr>
              <a:tr h="370840">
                <a:tc>
                  <a:txBody>
                    <a:bodyPr/>
                    <a:lstStyle/>
                    <a:p>
                      <a:pPr algn="ctr"/>
                      <a:endParaRPr lang="en-US" sz="2400"/>
                    </a:p>
                  </a:txBody>
                  <a:tcPr/>
                </a:tc>
                <a:tc>
                  <a:txBody>
                    <a:bodyPr/>
                    <a:lstStyle/>
                    <a:p>
                      <a:pPr algn="ctr"/>
                      <a:endParaRPr lang="en-US" sz="2400" dirty="0"/>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0</a:t>
                      </a:r>
                    </a:p>
                  </a:txBody>
                  <a:tcPr>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ctr"/>
                      <a:r>
                        <a:rPr lang="en-US" sz="2400" dirty="0"/>
                        <a:t>2.5</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p(y)</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1"/>
                  </a:ext>
                </a:extLst>
              </a:tr>
              <a:tr h="370840">
                <a:tc>
                  <a:txBody>
                    <a:bodyPr/>
                    <a:lstStyle/>
                    <a:p>
                      <a:pPr algn="ctr"/>
                      <a:endParaRPr lang="en-US" sz="2400"/>
                    </a:p>
                  </a:txBody>
                  <a:tcPr/>
                </a:tc>
                <a:tc>
                  <a:txBody>
                    <a:bodyPr/>
                    <a:lstStyle/>
                    <a:p>
                      <a:pPr algn="ctr"/>
                      <a:r>
                        <a:rPr lang="en-US" sz="2400" dirty="0"/>
                        <a:t>-3</a:t>
                      </a:r>
                    </a:p>
                  </a:txBody>
                  <a:tcPr>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ctr"/>
                      <a:r>
                        <a:rPr lang="en-US" sz="2400" dirty="0"/>
                        <a:t>0</a:t>
                      </a:r>
                    </a:p>
                  </a:txBody>
                  <a:tcPr>
                    <a:lnL w="38100" cap="flat" cmpd="sng" algn="ctr">
                      <a:solidFill>
                        <a:scrgbClr r="0" g="0" b="0"/>
                      </a:solidFill>
                      <a:prstDash val="solid"/>
                      <a:round/>
                      <a:headEnd type="none" w="med" len="med"/>
                      <a:tailEnd type="none" w="med" len="med"/>
                    </a:lnL>
                    <a:lnT w="38100" cap="flat" cmpd="sng" algn="ctr">
                      <a:solidFill>
                        <a:scrgbClr r="0" g="0" b="0"/>
                      </a:solidFill>
                      <a:prstDash val="solid"/>
                      <a:round/>
                      <a:headEnd type="none" w="med" len="med"/>
                      <a:tailEnd type="none" w="med" len="med"/>
                    </a:lnT>
                  </a:tcPr>
                </a:tc>
                <a:tc>
                  <a:txBody>
                    <a:bodyPr/>
                    <a:lstStyle/>
                    <a:p>
                      <a:pPr algn="ctr"/>
                      <a:r>
                        <a:rPr lang="en-US" sz="2400" dirty="0"/>
                        <a:t>1/2</a:t>
                      </a:r>
                    </a:p>
                  </a:txBody>
                  <a:tcPr>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ctr"/>
                      <a:r>
                        <a:rPr lang="en-US" sz="2400" dirty="0"/>
                        <a:t>1/2</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2"/>
                  </a:ext>
                </a:extLst>
              </a:tr>
              <a:tr h="370840">
                <a:tc>
                  <a:txBody>
                    <a:bodyPr/>
                    <a:lstStyle/>
                    <a:p>
                      <a:pPr algn="r"/>
                      <a:r>
                        <a:rPr lang="en-US" sz="2400" dirty="0"/>
                        <a:t>y</a:t>
                      </a:r>
                    </a:p>
                  </a:txBody>
                  <a:tcPr/>
                </a:tc>
                <a:tc>
                  <a:txBody>
                    <a:bodyPr/>
                    <a:lstStyle/>
                    <a:p>
                      <a:pPr algn="ctr"/>
                      <a:r>
                        <a:rPr lang="en-US" sz="2400" dirty="0"/>
                        <a:t>-1</a:t>
                      </a:r>
                    </a:p>
                  </a:txBody>
                  <a:tcPr>
                    <a:lnR w="38100" cap="flat" cmpd="sng" algn="ctr">
                      <a:solidFill>
                        <a:scrgbClr r="0" g="0" b="0"/>
                      </a:solidFill>
                      <a:prstDash val="solid"/>
                      <a:round/>
                      <a:headEnd type="none" w="med" len="med"/>
                      <a:tailEnd type="none" w="med" len="med"/>
                    </a:lnR>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tcPr>
                </a:tc>
                <a:tc>
                  <a:txBody>
                    <a:bodyPr/>
                    <a:lstStyle/>
                    <a:p>
                      <a:pPr algn="ctr"/>
                      <a:r>
                        <a:rPr lang="en-US" sz="2400" dirty="0"/>
                        <a:t>1/4</a:t>
                      </a:r>
                    </a:p>
                  </a:txBody>
                  <a:tcPr>
                    <a:lnR w="38100" cap="flat" cmpd="sng" algn="ctr">
                      <a:solidFill>
                        <a:scrgbClr r="0" g="0" b="0"/>
                      </a:solidFill>
                      <a:prstDash val="solid"/>
                      <a:round/>
                      <a:headEnd type="none" w="med" len="med"/>
                      <a:tailEnd type="none" w="med" len="med"/>
                    </a:lnR>
                  </a:tcPr>
                </a:tc>
                <a:tc>
                  <a:txBody>
                    <a:bodyPr/>
                    <a:lstStyle/>
                    <a:p>
                      <a:pPr algn="ctr"/>
                      <a:r>
                        <a:rPr lang="en-US" sz="2400" dirty="0"/>
                        <a:t>3/8</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3"/>
                  </a:ext>
                </a:extLst>
              </a:tr>
              <a:tr h="370840">
                <a:tc>
                  <a:txBody>
                    <a:bodyPr/>
                    <a:lstStyle/>
                    <a:p>
                      <a:pPr algn="ctr"/>
                      <a:endParaRPr lang="en-US" sz="2400" dirty="0"/>
                    </a:p>
                  </a:txBody>
                  <a:tcPr/>
                </a:tc>
                <a:tc>
                  <a:txBody>
                    <a:bodyPr/>
                    <a:lstStyle/>
                    <a:p>
                      <a:pPr algn="ctr"/>
                      <a:r>
                        <a:rPr lang="en-US" sz="2400" dirty="0"/>
                        <a:t>2</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ctr"/>
                      <a:r>
                        <a:rPr lang="en-US" sz="2400" dirty="0"/>
                        <a:t>0</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4"/>
                  </a:ext>
                </a:extLst>
              </a:tr>
              <a:tr h="370840">
                <a:tc>
                  <a:txBody>
                    <a:bodyPr/>
                    <a:lstStyle/>
                    <a:p>
                      <a:pPr algn="ctr"/>
                      <a:endParaRPr lang="en-US" sz="24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dirty="0"/>
                        <a:t>p(x)</a:t>
                      </a:r>
                    </a:p>
                  </a:txBody>
                  <a:tcPr>
                    <a:lnT w="38100" cap="flat" cmpd="sng" algn="ctr">
                      <a:solidFill>
                        <a:scrgbClr r="0" g="0" b="0"/>
                      </a:solidFill>
                      <a:prstDash val="solid"/>
                      <a:round/>
                      <a:headEnd type="none" w="med" len="med"/>
                      <a:tailEnd type="none" w="med" len="med"/>
                    </a:lnT>
                  </a:tcPr>
                </a:tc>
                <a:tc>
                  <a:txBody>
                    <a:bodyPr/>
                    <a:lstStyle/>
                    <a:p>
                      <a:pPr algn="ctr"/>
                      <a:r>
                        <a:rPr lang="en-US" sz="2400" dirty="0"/>
                        <a:t>1/4</a:t>
                      </a:r>
                    </a:p>
                  </a:txBody>
                  <a:tcPr>
                    <a:lnT w="38100" cap="flat" cmpd="sng" algn="ctr">
                      <a:solidFill>
                        <a:scrgbClr r="0" g="0" b="0"/>
                      </a:solidFill>
                      <a:prstDash val="solid"/>
                      <a:round/>
                      <a:headEnd type="none" w="med" len="med"/>
                      <a:tailEnd type="none" w="med" len="med"/>
                    </a:lnT>
                  </a:tcPr>
                </a:tc>
                <a:tc>
                  <a:txBody>
                    <a:bodyPr/>
                    <a:lstStyle/>
                    <a:p>
                      <a:pPr algn="ctr"/>
                      <a:r>
                        <a:rPr lang="en-US" sz="2400" dirty="0"/>
                        <a:t>3/4</a:t>
                      </a:r>
                    </a:p>
                  </a:txBody>
                  <a:tcPr>
                    <a:lnT w="38100" cap="flat" cmpd="sng" algn="ctr">
                      <a:solidFill>
                        <a:scrgbClr r="0" g="0" b="0"/>
                      </a:solidFill>
                      <a:prstDash val="solid"/>
                      <a:round/>
                      <a:headEnd type="none" w="med" len="med"/>
                      <a:tailEnd type="none" w="med" len="med"/>
                    </a:lnT>
                  </a:tcPr>
                </a:tc>
                <a:tc>
                  <a:txBody>
                    <a:bodyPr/>
                    <a:lstStyle/>
                    <a:p>
                      <a:pPr algn="ctr"/>
                      <a:endParaRPr lang="en-US" sz="2400" dirty="0"/>
                    </a:p>
                  </a:txBody>
                  <a:tcPr/>
                </a:tc>
                <a:extLst>
                  <a:ext uri="{0D108BD9-81ED-4DB2-BD59-A6C34878D82A}">
                    <a16:rowId xmlns:a16="http://schemas.microsoft.com/office/drawing/2014/main" val="10005"/>
                  </a:ext>
                </a:extLst>
              </a:tr>
            </a:tbl>
          </a:graphicData>
        </a:graphic>
      </p:graphicFrame>
      <p:sp>
        <p:nvSpPr>
          <p:cNvPr id="28" name="TextBox 27"/>
          <p:cNvSpPr txBox="1"/>
          <p:nvPr/>
        </p:nvSpPr>
        <p:spPr>
          <a:xfrm>
            <a:off x="1869040" y="1168428"/>
            <a:ext cx="317966" cy="461665"/>
          </a:xfrm>
          <a:prstGeom prst="rect">
            <a:avLst/>
          </a:prstGeom>
          <a:noFill/>
        </p:spPr>
        <p:txBody>
          <a:bodyPr wrap="none" rtlCol="0">
            <a:spAutoFit/>
          </a:bodyPr>
          <a:lstStyle/>
          <a:p>
            <a:r>
              <a:rPr lang="en-US" sz="2400" dirty="0"/>
              <a:t>x</a:t>
            </a:r>
          </a:p>
        </p:txBody>
      </p:sp>
      <p:pic>
        <p:nvPicPr>
          <p:cNvPr id="29" name="Picture 2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6598" y="1549084"/>
            <a:ext cx="3949182" cy="2160000"/>
          </a:xfrm>
          <a:prstGeom prst="rect">
            <a:avLst/>
          </a:prstGeom>
        </p:spPr>
      </p:pic>
      <p:pic>
        <p:nvPicPr>
          <p:cNvPr id="4" name="Picture 3"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203" y="4482421"/>
            <a:ext cx="8712000" cy="1771933"/>
          </a:xfrm>
          <a:prstGeom prst="rect">
            <a:avLst/>
          </a:prstGeom>
        </p:spPr>
      </p:pic>
      <p:pic>
        <p:nvPicPr>
          <p:cNvPr id="19" name="Picture 1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6337" y="4221326"/>
            <a:ext cx="2330177" cy="503999"/>
          </a:xfrm>
          <a:prstGeom prst="rect">
            <a:avLst/>
          </a:prstGeom>
          <a:ln w="25400">
            <a:noFill/>
          </a:ln>
        </p:spPr>
      </p:pic>
      <p:cxnSp>
        <p:nvCxnSpPr>
          <p:cNvPr id="20" name="Straight Arrow Connector 19"/>
          <p:cNvCxnSpPr/>
          <p:nvPr/>
        </p:nvCxnSpPr>
        <p:spPr>
          <a:xfrm flipH="1">
            <a:off x="5213254" y="4482421"/>
            <a:ext cx="713083" cy="24290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1332930" y="1571960"/>
            <a:ext cx="536110" cy="491751"/>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5213253" y="3352468"/>
            <a:ext cx="1031429" cy="491751"/>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413806" y="5198108"/>
            <a:ext cx="2061802" cy="743351"/>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332930" y="3420875"/>
            <a:ext cx="536110" cy="491751"/>
          </a:xfrm>
          <a:prstGeom prst="ellipse">
            <a:avLst/>
          </a:prstGeom>
          <a:noFill/>
          <a:ln w="254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761809" y="5354356"/>
            <a:ext cx="656857" cy="491751"/>
          </a:xfrm>
          <a:prstGeom prst="ellipse">
            <a:avLst/>
          </a:prstGeom>
          <a:noFill/>
          <a:ln w="254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295743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Expectation Example: Variance</a:t>
            </a:r>
          </a:p>
        </p:txBody>
      </p:sp>
      <p:pic>
        <p:nvPicPr>
          <p:cNvPr id="12" name="Picture 1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0252" y="1156796"/>
            <a:ext cx="2330177" cy="503999"/>
          </a:xfrm>
          <a:prstGeom prst="rect">
            <a:avLst/>
          </a:prstGeom>
          <a:ln w="25400">
            <a:noFill/>
          </a:ln>
        </p:spPr>
      </p:pic>
      <p:cxnSp>
        <p:nvCxnSpPr>
          <p:cNvPr id="14" name="Straight Arrow Connector 13"/>
          <p:cNvCxnSpPr/>
          <p:nvPr/>
        </p:nvCxnSpPr>
        <p:spPr>
          <a:xfrm flipH="1">
            <a:off x="6693845" y="1508346"/>
            <a:ext cx="397581" cy="3433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27" name="Table 26"/>
          <p:cNvGraphicFramePr>
            <a:graphicFrameLocks noGrp="1"/>
          </p:cNvGraphicFramePr>
          <p:nvPr/>
        </p:nvGraphicFramePr>
        <p:xfrm>
          <a:off x="-280212" y="1101019"/>
          <a:ext cx="3800500" cy="2743200"/>
        </p:xfrm>
        <a:graphic>
          <a:graphicData uri="http://schemas.openxmlformats.org/drawingml/2006/table">
            <a:tbl>
              <a:tblPr firstRow="1" bandRow="1">
                <a:tableStyleId>{2D5ABB26-0587-4C30-8999-92F81FD0307C}</a:tableStyleId>
              </a:tblPr>
              <a:tblGrid>
                <a:gridCol w="760100">
                  <a:extLst>
                    <a:ext uri="{9D8B030D-6E8A-4147-A177-3AD203B41FA5}">
                      <a16:colId xmlns:a16="http://schemas.microsoft.com/office/drawing/2014/main" val="20000"/>
                    </a:ext>
                  </a:extLst>
                </a:gridCol>
                <a:gridCol w="760100">
                  <a:extLst>
                    <a:ext uri="{9D8B030D-6E8A-4147-A177-3AD203B41FA5}">
                      <a16:colId xmlns:a16="http://schemas.microsoft.com/office/drawing/2014/main" val="20001"/>
                    </a:ext>
                  </a:extLst>
                </a:gridCol>
                <a:gridCol w="760100">
                  <a:extLst>
                    <a:ext uri="{9D8B030D-6E8A-4147-A177-3AD203B41FA5}">
                      <a16:colId xmlns:a16="http://schemas.microsoft.com/office/drawing/2014/main" val="20002"/>
                    </a:ext>
                  </a:extLst>
                </a:gridCol>
                <a:gridCol w="760100">
                  <a:extLst>
                    <a:ext uri="{9D8B030D-6E8A-4147-A177-3AD203B41FA5}">
                      <a16:colId xmlns:a16="http://schemas.microsoft.com/office/drawing/2014/main" val="20003"/>
                    </a:ext>
                  </a:extLst>
                </a:gridCol>
                <a:gridCol w="760100">
                  <a:extLst>
                    <a:ext uri="{9D8B030D-6E8A-4147-A177-3AD203B41FA5}">
                      <a16:colId xmlns:a16="http://schemas.microsoft.com/office/drawing/2014/main" val="20004"/>
                    </a:ext>
                  </a:extLst>
                </a:gridCol>
              </a:tblGrid>
              <a:tr h="370840">
                <a:tc>
                  <a:txBody>
                    <a:bodyPr/>
                    <a:lstStyle/>
                    <a:p>
                      <a:pPr algn="ctr"/>
                      <a:endParaRPr lang="en-US" sz="2400" dirty="0"/>
                    </a:p>
                  </a:txBody>
                  <a:tcPr/>
                </a:tc>
                <a:tc>
                  <a:txBody>
                    <a:bodyPr/>
                    <a:lstStyle/>
                    <a:p>
                      <a:pPr algn="ctr"/>
                      <a:endParaRPr lang="en-US" sz="2400"/>
                    </a:p>
                  </a:txBody>
                  <a:tcPr/>
                </a:tc>
                <a:tc>
                  <a:txBody>
                    <a:bodyPr/>
                    <a:lstStyle/>
                    <a:p>
                      <a:pPr algn="ctr"/>
                      <a:endParaRPr lang="en-US" sz="240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10000"/>
                  </a:ext>
                </a:extLst>
              </a:tr>
              <a:tr h="370840">
                <a:tc>
                  <a:txBody>
                    <a:bodyPr/>
                    <a:lstStyle/>
                    <a:p>
                      <a:pPr algn="ctr"/>
                      <a:endParaRPr lang="en-US" sz="2400"/>
                    </a:p>
                  </a:txBody>
                  <a:tcPr/>
                </a:tc>
                <a:tc>
                  <a:txBody>
                    <a:bodyPr/>
                    <a:lstStyle/>
                    <a:p>
                      <a:pPr algn="ctr"/>
                      <a:endParaRPr lang="en-US" sz="2400" dirty="0"/>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0</a:t>
                      </a:r>
                    </a:p>
                  </a:txBody>
                  <a:tcPr>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ctr"/>
                      <a:r>
                        <a:rPr lang="en-US" sz="2400" dirty="0"/>
                        <a:t>2.5</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p(y)</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1"/>
                  </a:ext>
                </a:extLst>
              </a:tr>
              <a:tr h="370840">
                <a:tc>
                  <a:txBody>
                    <a:bodyPr/>
                    <a:lstStyle/>
                    <a:p>
                      <a:pPr algn="ctr"/>
                      <a:endParaRPr lang="en-US" sz="2400"/>
                    </a:p>
                  </a:txBody>
                  <a:tcPr/>
                </a:tc>
                <a:tc>
                  <a:txBody>
                    <a:bodyPr/>
                    <a:lstStyle/>
                    <a:p>
                      <a:pPr algn="ctr"/>
                      <a:r>
                        <a:rPr lang="en-US" sz="2400" dirty="0"/>
                        <a:t>-3</a:t>
                      </a:r>
                    </a:p>
                  </a:txBody>
                  <a:tcPr>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ctr"/>
                      <a:r>
                        <a:rPr lang="en-US" sz="2400" dirty="0"/>
                        <a:t>0</a:t>
                      </a:r>
                    </a:p>
                  </a:txBody>
                  <a:tcPr>
                    <a:lnL w="38100" cap="flat" cmpd="sng" algn="ctr">
                      <a:solidFill>
                        <a:scrgbClr r="0" g="0" b="0"/>
                      </a:solidFill>
                      <a:prstDash val="solid"/>
                      <a:round/>
                      <a:headEnd type="none" w="med" len="med"/>
                      <a:tailEnd type="none" w="med" len="med"/>
                    </a:lnL>
                    <a:lnT w="38100" cap="flat" cmpd="sng" algn="ctr">
                      <a:solidFill>
                        <a:scrgbClr r="0" g="0" b="0"/>
                      </a:solidFill>
                      <a:prstDash val="solid"/>
                      <a:round/>
                      <a:headEnd type="none" w="med" len="med"/>
                      <a:tailEnd type="none" w="med" len="med"/>
                    </a:lnT>
                  </a:tcPr>
                </a:tc>
                <a:tc>
                  <a:txBody>
                    <a:bodyPr/>
                    <a:lstStyle/>
                    <a:p>
                      <a:pPr algn="ctr"/>
                      <a:r>
                        <a:rPr lang="en-US" sz="2400" dirty="0"/>
                        <a:t>1/2</a:t>
                      </a:r>
                    </a:p>
                  </a:txBody>
                  <a:tcPr>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ctr"/>
                      <a:r>
                        <a:rPr lang="en-US" sz="2400" dirty="0"/>
                        <a:t>1/2</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2"/>
                  </a:ext>
                </a:extLst>
              </a:tr>
              <a:tr h="370840">
                <a:tc>
                  <a:txBody>
                    <a:bodyPr/>
                    <a:lstStyle/>
                    <a:p>
                      <a:pPr algn="r"/>
                      <a:r>
                        <a:rPr lang="en-US" sz="2400" dirty="0"/>
                        <a:t>y</a:t>
                      </a:r>
                    </a:p>
                  </a:txBody>
                  <a:tcPr/>
                </a:tc>
                <a:tc>
                  <a:txBody>
                    <a:bodyPr/>
                    <a:lstStyle/>
                    <a:p>
                      <a:pPr algn="ctr"/>
                      <a:r>
                        <a:rPr lang="en-US" sz="2400" dirty="0"/>
                        <a:t>-1</a:t>
                      </a:r>
                    </a:p>
                  </a:txBody>
                  <a:tcPr>
                    <a:lnR w="38100" cap="flat" cmpd="sng" algn="ctr">
                      <a:solidFill>
                        <a:scrgbClr r="0" g="0" b="0"/>
                      </a:solidFill>
                      <a:prstDash val="solid"/>
                      <a:round/>
                      <a:headEnd type="none" w="med" len="med"/>
                      <a:tailEnd type="none" w="med" len="med"/>
                    </a:lnR>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tcPr>
                </a:tc>
                <a:tc>
                  <a:txBody>
                    <a:bodyPr/>
                    <a:lstStyle/>
                    <a:p>
                      <a:pPr algn="ctr"/>
                      <a:r>
                        <a:rPr lang="en-US" sz="2400" dirty="0"/>
                        <a:t>1/4</a:t>
                      </a:r>
                    </a:p>
                  </a:txBody>
                  <a:tcPr>
                    <a:lnR w="38100" cap="flat" cmpd="sng" algn="ctr">
                      <a:solidFill>
                        <a:scrgbClr r="0" g="0" b="0"/>
                      </a:solidFill>
                      <a:prstDash val="solid"/>
                      <a:round/>
                      <a:headEnd type="none" w="med" len="med"/>
                      <a:tailEnd type="none" w="med" len="med"/>
                    </a:lnR>
                  </a:tcPr>
                </a:tc>
                <a:tc>
                  <a:txBody>
                    <a:bodyPr/>
                    <a:lstStyle/>
                    <a:p>
                      <a:pPr algn="ctr"/>
                      <a:r>
                        <a:rPr lang="en-US" sz="2400" dirty="0"/>
                        <a:t>3/8</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3"/>
                  </a:ext>
                </a:extLst>
              </a:tr>
              <a:tr h="370840">
                <a:tc>
                  <a:txBody>
                    <a:bodyPr/>
                    <a:lstStyle/>
                    <a:p>
                      <a:pPr algn="ctr"/>
                      <a:endParaRPr lang="en-US" sz="2400" dirty="0"/>
                    </a:p>
                  </a:txBody>
                  <a:tcPr/>
                </a:tc>
                <a:tc>
                  <a:txBody>
                    <a:bodyPr/>
                    <a:lstStyle/>
                    <a:p>
                      <a:pPr algn="ctr"/>
                      <a:r>
                        <a:rPr lang="en-US" sz="2400" dirty="0"/>
                        <a:t>2</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ctr"/>
                      <a:r>
                        <a:rPr lang="en-US" sz="2400" dirty="0"/>
                        <a:t>0</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4"/>
                  </a:ext>
                </a:extLst>
              </a:tr>
              <a:tr h="370840">
                <a:tc>
                  <a:txBody>
                    <a:bodyPr/>
                    <a:lstStyle/>
                    <a:p>
                      <a:pPr algn="ctr"/>
                      <a:endParaRPr lang="en-US" sz="24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dirty="0"/>
                        <a:t>p(x)</a:t>
                      </a:r>
                    </a:p>
                  </a:txBody>
                  <a:tcPr>
                    <a:lnT w="38100" cap="flat" cmpd="sng" algn="ctr">
                      <a:solidFill>
                        <a:scrgbClr r="0" g="0" b="0"/>
                      </a:solidFill>
                      <a:prstDash val="solid"/>
                      <a:round/>
                      <a:headEnd type="none" w="med" len="med"/>
                      <a:tailEnd type="none" w="med" len="med"/>
                    </a:lnT>
                  </a:tcPr>
                </a:tc>
                <a:tc>
                  <a:txBody>
                    <a:bodyPr/>
                    <a:lstStyle/>
                    <a:p>
                      <a:pPr algn="ctr"/>
                      <a:r>
                        <a:rPr lang="en-US" sz="2400" dirty="0"/>
                        <a:t>1/4</a:t>
                      </a:r>
                    </a:p>
                  </a:txBody>
                  <a:tcPr>
                    <a:lnT w="38100" cap="flat" cmpd="sng" algn="ctr">
                      <a:solidFill>
                        <a:scrgbClr r="0" g="0" b="0"/>
                      </a:solidFill>
                      <a:prstDash val="solid"/>
                      <a:round/>
                      <a:headEnd type="none" w="med" len="med"/>
                      <a:tailEnd type="none" w="med" len="med"/>
                    </a:lnT>
                  </a:tcPr>
                </a:tc>
                <a:tc>
                  <a:txBody>
                    <a:bodyPr/>
                    <a:lstStyle/>
                    <a:p>
                      <a:pPr algn="ctr"/>
                      <a:r>
                        <a:rPr lang="en-US" sz="2400" dirty="0"/>
                        <a:t>3/4</a:t>
                      </a:r>
                    </a:p>
                  </a:txBody>
                  <a:tcPr>
                    <a:lnT w="38100" cap="flat" cmpd="sng" algn="ctr">
                      <a:solidFill>
                        <a:scrgbClr r="0" g="0" b="0"/>
                      </a:solidFill>
                      <a:prstDash val="solid"/>
                      <a:round/>
                      <a:headEnd type="none" w="med" len="med"/>
                      <a:tailEnd type="none" w="med" len="med"/>
                    </a:lnT>
                  </a:tcPr>
                </a:tc>
                <a:tc>
                  <a:txBody>
                    <a:bodyPr/>
                    <a:lstStyle/>
                    <a:p>
                      <a:pPr algn="ctr"/>
                      <a:endParaRPr lang="en-US" sz="2400" dirty="0"/>
                    </a:p>
                  </a:txBody>
                  <a:tcPr/>
                </a:tc>
                <a:extLst>
                  <a:ext uri="{0D108BD9-81ED-4DB2-BD59-A6C34878D82A}">
                    <a16:rowId xmlns:a16="http://schemas.microsoft.com/office/drawing/2014/main" val="10005"/>
                  </a:ext>
                </a:extLst>
              </a:tr>
            </a:tbl>
          </a:graphicData>
        </a:graphic>
      </p:graphicFrame>
      <p:sp>
        <p:nvSpPr>
          <p:cNvPr id="28" name="TextBox 27"/>
          <p:cNvSpPr txBox="1"/>
          <p:nvPr/>
        </p:nvSpPr>
        <p:spPr>
          <a:xfrm>
            <a:off x="1869040" y="1168428"/>
            <a:ext cx="317966" cy="461665"/>
          </a:xfrm>
          <a:prstGeom prst="rect">
            <a:avLst/>
          </a:prstGeom>
          <a:noFill/>
        </p:spPr>
        <p:txBody>
          <a:bodyPr wrap="none" rtlCol="0">
            <a:spAutoFit/>
          </a:bodyPr>
          <a:lstStyle/>
          <a:p>
            <a:r>
              <a:rPr lang="en-US" sz="2400" dirty="0"/>
              <a:t>x</a:t>
            </a:r>
          </a:p>
        </p:txBody>
      </p:sp>
      <p:pic>
        <p:nvPicPr>
          <p:cNvPr id="29" name="Picture 2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6598" y="1549084"/>
            <a:ext cx="3949182" cy="2160000"/>
          </a:xfrm>
          <a:prstGeom prst="rect">
            <a:avLst/>
          </a:prstGeom>
        </p:spPr>
      </p:pic>
      <p:pic>
        <p:nvPicPr>
          <p:cNvPr id="4" name="Picture 3"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203" y="4482421"/>
            <a:ext cx="8712000" cy="1771933"/>
          </a:xfrm>
          <a:prstGeom prst="rect">
            <a:avLst/>
          </a:prstGeom>
        </p:spPr>
      </p:pic>
      <p:pic>
        <p:nvPicPr>
          <p:cNvPr id="19" name="Picture 1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6337" y="4221326"/>
            <a:ext cx="2330177" cy="503999"/>
          </a:xfrm>
          <a:prstGeom prst="rect">
            <a:avLst/>
          </a:prstGeom>
          <a:ln w="25400">
            <a:noFill/>
          </a:ln>
        </p:spPr>
      </p:pic>
      <p:cxnSp>
        <p:nvCxnSpPr>
          <p:cNvPr id="20" name="Straight Arrow Connector 19"/>
          <p:cNvCxnSpPr/>
          <p:nvPr/>
        </p:nvCxnSpPr>
        <p:spPr>
          <a:xfrm flipH="1">
            <a:off x="5213254" y="4482421"/>
            <a:ext cx="713083" cy="24290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2104065" y="1576844"/>
            <a:ext cx="536110" cy="491751"/>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213253" y="3352468"/>
            <a:ext cx="1031429" cy="491751"/>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5723423" y="5198108"/>
            <a:ext cx="2260093" cy="743351"/>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138661" y="3420875"/>
            <a:ext cx="536110" cy="491751"/>
          </a:xfrm>
          <a:prstGeom prst="ellipse">
            <a:avLst/>
          </a:prstGeom>
          <a:noFill/>
          <a:ln w="254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8248679" y="5354356"/>
            <a:ext cx="656857" cy="491751"/>
          </a:xfrm>
          <a:prstGeom prst="ellipse">
            <a:avLst/>
          </a:prstGeom>
          <a:noFill/>
          <a:ln w="254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0875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EA2C8-4E1B-D14B-9DF6-436260ADC5C5}"/>
              </a:ext>
            </a:extLst>
          </p:cNvPr>
          <p:cNvSpPr>
            <a:spLocks noGrp="1"/>
          </p:cNvSpPr>
          <p:nvPr>
            <p:ph type="title"/>
          </p:nvPr>
        </p:nvSpPr>
        <p:spPr>
          <a:xfrm>
            <a:off x="0" y="58738"/>
            <a:ext cx="9144000" cy="1143000"/>
          </a:xfrm>
        </p:spPr>
        <p:txBody>
          <a:bodyPr>
            <a:noAutofit/>
          </a:bodyPr>
          <a:lstStyle/>
          <a:p>
            <a:r>
              <a:rPr lang="en-US" sz="3400" dirty="0"/>
              <a:t>What is Pattern Recognition / Machine Learning?</a:t>
            </a:r>
          </a:p>
        </p:txBody>
      </p:sp>
      <p:sp>
        <p:nvSpPr>
          <p:cNvPr id="3" name="Content Placeholder 2">
            <a:extLst>
              <a:ext uri="{FF2B5EF4-FFF2-40B4-BE49-F238E27FC236}">
                <a16:creationId xmlns:a16="http://schemas.microsoft.com/office/drawing/2014/main" id="{CC96E617-C7BB-6647-B193-2C93AB80AFC3}"/>
              </a:ext>
            </a:extLst>
          </p:cNvPr>
          <p:cNvSpPr>
            <a:spLocks noGrp="1"/>
          </p:cNvSpPr>
          <p:nvPr>
            <p:ph idx="1"/>
          </p:nvPr>
        </p:nvSpPr>
        <p:spPr>
          <a:xfrm>
            <a:off x="189570" y="1201738"/>
            <a:ext cx="8954429" cy="5344028"/>
          </a:xfrm>
        </p:spPr>
        <p:txBody>
          <a:bodyPr/>
          <a:lstStyle/>
          <a:p>
            <a:r>
              <a:rPr lang="en-US" sz="2400" dirty="0"/>
              <a:t>Will use both terms interchangeably</a:t>
            </a:r>
          </a:p>
          <a:p>
            <a:pPr lvl="1"/>
            <a:r>
              <a:rPr lang="en-US" sz="1800" dirty="0">
                <a:latin typeface="Calibri" panose="020F0502020204030204" pitchFamily="34" charset="0"/>
                <a:cs typeface="Calibri" panose="020F0502020204030204" pitchFamily="34" charset="0"/>
              </a:rPr>
              <a:t>Pattern Recognition: automatically detect patterns from data</a:t>
            </a:r>
          </a:p>
          <a:p>
            <a:pPr lvl="1"/>
            <a:r>
              <a:rPr lang="en-US" sz="1800" dirty="0">
                <a:latin typeface="Calibri" panose="020F0502020204030204" pitchFamily="34" charset="0"/>
                <a:cs typeface="Calibri" panose="020F0502020204030204" pitchFamily="34" charset="0"/>
              </a:rPr>
              <a:t>Machine Learning: </a:t>
            </a:r>
            <a:r>
              <a:rPr lang="en-US" sz="1800" dirty="0">
                <a:latin typeface="Calibri" panose="020F0502020204030204" pitchFamily="34" charset="0"/>
                <a:ea typeface="Geneva" panose="020B0503030404040204" pitchFamily="34" charset="0"/>
                <a:cs typeface="Calibri" panose="020F0502020204030204" pitchFamily="34" charset="0"/>
              </a:rPr>
              <a:t>Learn from data without being explicitly programmed</a:t>
            </a:r>
          </a:p>
          <a:p>
            <a:endParaRPr lang="en-US" dirty="0"/>
          </a:p>
        </p:txBody>
      </p:sp>
    </p:spTree>
    <p:extLst>
      <p:ext uri="{BB962C8B-B14F-4D97-AF65-F5344CB8AC3E}">
        <p14:creationId xmlns:p14="http://schemas.microsoft.com/office/powerpoint/2010/main" val="32106896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57" y="2420729"/>
            <a:ext cx="8970962" cy="1143000"/>
          </a:xfrm>
        </p:spPr>
        <p:txBody>
          <a:bodyPr>
            <a:normAutofit/>
          </a:bodyPr>
          <a:lstStyle/>
          <a:p>
            <a:r>
              <a:rPr lang="en-US" dirty="0"/>
              <a:t>Expectation of Two Random Variables</a:t>
            </a:r>
          </a:p>
        </p:txBody>
      </p:sp>
    </p:spTree>
    <p:extLst>
      <p:ext uri="{BB962C8B-B14F-4D97-AF65-F5344CB8AC3E}">
        <p14:creationId xmlns:p14="http://schemas.microsoft.com/office/powerpoint/2010/main" val="35456778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400" dirty="0"/>
              <a:t>Expectation for X, Y</a:t>
            </a:r>
          </a:p>
        </p:txBody>
      </p:sp>
      <p:sp>
        <p:nvSpPr>
          <p:cNvPr id="5" name="TextBox 4"/>
          <p:cNvSpPr txBox="1"/>
          <p:nvPr/>
        </p:nvSpPr>
        <p:spPr>
          <a:xfrm>
            <a:off x="-1017928" y="-142643"/>
            <a:ext cx="7920880" cy="1938992"/>
          </a:xfrm>
          <a:prstGeom prst="rect">
            <a:avLst/>
          </a:prstGeom>
          <a:noFill/>
        </p:spPr>
        <p:txBody>
          <a:bodyPr wrap="square" rtlCol="0">
            <a:spAutoFit/>
          </a:bodyPr>
          <a:lstStyle/>
          <a:p>
            <a:pPr marL="342900" indent="-342900">
              <a:buFont typeface="Arial"/>
              <a:buChar char="•"/>
            </a:pPr>
            <a:endParaRPr lang="en-CA" sz="2400" dirty="0">
              <a:cs typeface="Calibri"/>
            </a:endParaRPr>
          </a:p>
          <a:p>
            <a:pPr marL="342900" indent="-342900">
              <a:buFont typeface="Arial"/>
              <a:buChar char="•"/>
            </a:pPr>
            <a:endParaRPr lang="en-CA" sz="2400" dirty="0">
              <a:cs typeface="Calibri"/>
            </a:endParaRPr>
          </a:p>
          <a:p>
            <a:pPr marL="342900" indent="-342900">
              <a:buFont typeface="Arial"/>
              <a:buChar char="•"/>
            </a:pPr>
            <a:endParaRPr lang="en-CA" sz="2400" dirty="0">
              <a:cs typeface="Calibri"/>
            </a:endParaRPr>
          </a:p>
          <a:p>
            <a:pPr marL="342900" indent="-342900">
              <a:buFont typeface="Arial"/>
              <a:buChar char="•"/>
            </a:pPr>
            <a:endParaRPr lang="en-CA" sz="2400" dirty="0">
              <a:cs typeface="Calibri"/>
            </a:endParaRPr>
          </a:p>
          <a:p>
            <a:pPr lvl="1"/>
            <a:endParaRPr lang="en-CA" sz="2400" dirty="0">
              <a:cs typeface="Calibri"/>
            </a:endParaRPr>
          </a:p>
        </p:txBody>
      </p:sp>
      <p:pic>
        <p:nvPicPr>
          <p:cNvPr id="3" name="Picture 2" descr="latex-image-1.pdf"/>
          <p:cNvPicPr>
            <a:picLocks noChangeAspect="1"/>
          </p:cNvPicPr>
          <p:nvPr/>
        </p:nvPicPr>
        <p:blipFill rotWithShape="1">
          <a:blip r:embed="rId3">
            <a:extLst>
              <a:ext uri="{28A0092B-C50C-407E-A947-70E740481C1C}">
                <a14:useLocalDpi xmlns:a14="http://schemas.microsoft.com/office/drawing/2010/main" val="0"/>
              </a:ext>
            </a:extLst>
          </a:blip>
          <a:srcRect b="64067"/>
          <a:stretch/>
        </p:blipFill>
        <p:spPr>
          <a:xfrm>
            <a:off x="406800" y="1268736"/>
            <a:ext cx="8280000" cy="1881965"/>
          </a:xfrm>
          <a:prstGeom prst="rect">
            <a:avLst/>
          </a:prstGeom>
        </p:spPr>
      </p:pic>
    </p:spTree>
    <p:extLst>
      <p:ext uri="{BB962C8B-B14F-4D97-AF65-F5344CB8AC3E}">
        <p14:creationId xmlns:p14="http://schemas.microsoft.com/office/powerpoint/2010/main" val="233684720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400" dirty="0"/>
              <a:t>Expectation for X, Y</a:t>
            </a:r>
          </a:p>
        </p:txBody>
      </p:sp>
      <p:sp>
        <p:nvSpPr>
          <p:cNvPr id="5" name="TextBox 4"/>
          <p:cNvSpPr txBox="1"/>
          <p:nvPr/>
        </p:nvSpPr>
        <p:spPr>
          <a:xfrm>
            <a:off x="-1017928" y="-142643"/>
            <a:ext cx="7920880" cy="1938992"/>
          </a:xfrm>
          <a:prstGeom prst="rect">
            <a:avLst/>
          </a:prstGeom>
          <a:noFill/>
        </p:spPr>
        <p:txBody>
          <a:bodyPr wrap="square" rtlCol="0">
            <a:spAutoFit/>
          </a:bodyPr>
          <a:lstStyle/>
          <a:p>
            <a:pPr marL="342900" indent="-342900">
              <a:buFont typeface="Arial"/>
              <a:buChar char="•"/>
            </a:pPr>
            <a:endParaRPr lang="en-CA" sz="2400" dirty="0">
              <a:cs typeface="Calibri"/>
            </a:endParaRPr>
          </a:p>
          <a:p>
            <a:pPr marL="342900" indent="-342900">
              <a:buFont typeface="Arial"/>
              <a:buChar char="•"/>
            </a:pPr>
            <a:endParaRPr lang="en-CA" sz="2400" dirty="0">
              <a:cs typeface="Calibri"/>
            </a:endParaRPr>
          </a:p>
          <a:p>
            <a:pPr marL="342900" indent="-342900">
              <a:buFont typeface="Arial"/>
              <a:buChar char="•"/>
            </a:pPr>
            <a:endParaRPr lang="en-CA" sz="2400" dirty="0">
              <a:cs typeface="Calibri"/>
            </a:endParaRPr>
          </a:p>
          <a:p>
            <a:pPr marL="342900" indent="-342900">
              <a:buFont typeface="Arial"/>
              <a:buChar char="•"/>
            </a:pPr>
            <a:endParaRPr lang="en-CA" sz="2400" dirty="0">
              <a:cs typeface="Calibri"/>
            </a:endParaRPr>
          </a:p>
          <a:p>
            <a:pPr lvl="1"/>
            <a:endParaRPr lang="en-CA" sz="2400" dirty="0">
              <a:cs typeface="Calibri"/>
            </a:endParaRPr>
          </a:p>
        </p:txBody>
      </p:sp>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800" y="1268736"/>
            <a:ext cx="8280000" cy="5237397"/>
          </a:xfrm>
          <a:prstGeom prst="rect">
            <a:avLst/>
          </a:prstGeom>
        </p:spPr>
      </p:pic>
    </p:spTree>
    <p:extLst>
      <p:ext uri="{BB962C8B-B14F-4D97-AF65-F5344CB8AC3E}">
        <p14:creationId xmlns:p14="http://schemas.microsoft.com/office/powerpoint/2010/main" val="26238101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Expectation Example: Covariance</a:t>
            </a:r>
          </a:p>
        </p:txBody>
      </p:sp>
      <p:graphicFrame>
        <p:nvGraphicFramePr>
          <p:cNvPr id="6" name="Table 5"/>
          <p:cNvGraphicFramePr>
            <a:graphicFrameLocks noGrp="1"/>
          </p:cNvGraphicFramePr>
          <p:nvPr/>
        </p:nvGraphicFramePr>
        <p:xfrm>
          <a:off x="-280212" y="1101019"/>
          <a:ext cx="3800500" cy="2743200"/>
        </p:xfrm>
        <a:graphic>
          <a:graphicData uri="http://schemas.openxmlformats.org/drawingml/2006/table">
            <a:tbl>
              <a:tblPr firstRow="1" bandRow="1">
                <a:tableStyleId>{2D5ABB26-0587-4C30-8999-92F81FD0307C}</a:tableStyleId>
              </a:tblPr>
              <a:tblGrid>
                <a:gridCol w="760100">
                  <a:extLst>
                    <a:ext uri="{9D8B030D-6E8A-4147-A177-3AD203B41FA5}">
                      <a16:colId xmlns:a16="http://schemas.microsoft.com/office/drawing/2014/main" val="20000"/>
                    </a:ext>
                  </a:extLst>
                </a:gridCol>
                <a:gridCol w="760100">
                  <a:extLst>
                    <a:ext uri="{9D8B030D-6E8A-4147-A177-3AD203B41FA5}">
                      <a16:colId xmlns:a16="http://schemas.microsoft.com/office/drawing/2014/main" val="20001"/>
                    </a:ext>
                  </a:extLst>
                </a:gridCol>
                <a:gridCol w="760100">
                  <a:extLst>
                    <a:ext uri="{9D8B030D-6E8A-4147-A177-3AD203B41FA5}">
                      <a16:colId xmlns:a16="http://schemas.microsoft.com/office/drawing/2014/main" val="20002"/>
                    </a:ext>
                  </a:extLst>
                </a:gridCol>
                <a:gridCol w="760100">
                  <a:extLst>
                    <a:ext uri="{9D8B030D-6E8A-4147-A177-3AD203B41FA5}">
                      <a16:colId xmlns:a16="http://schemas.microsoft.com/office/drawing/2014/main" val="20003"/>
                    </a:ext>
                  </a:extLst>
                </a:gridCol>
                <a:gridCol w="760100">
                  <a:extLst>
                    <a:ext uri="{9D8B030D-6E8A-4147-A177-3AD203B41FA5}">
                      <a16:colId xmlns:a16="http://schemas.microsoft.com/office/drawing/2014/main" val="20004"/>
                    </a:ext>
                  </a:extLst>
                </a:gridCol>
              </a:tblGrid>
              <a:tr h="370840">
                <a:tc>
                  <a:txBody>
                    <a:bodyPr/>
                    <a:lstStyle/>
                    <a:p>
                      <a:pPr algn="ctr"/>
                      <a:endParaRPr lang="en-US" sz="2400" dirty="0"/>
                    </a:p>
                  </a:txBody>
                  <a:tcPr/>
                </a:tc>
                <a:tc>
                  <a:txBody>
                    <a:bodyPr/>
                    <a:lstStyle/>
                    <a:p>
                      <a:pPr algn="ctr"/>
                      <a:endParaRPr lang="en-US" sz="2400"/>
                    </a:p>
                  </a:txBody>
                  <a:tcPr/>
                </a:tc>
                <a:tc>
                  <a:txBody>
                    <a:bodyPr/>
                    <a:lstStyle/>
                    <a:p>
                      <a:pPr algn="ctr"/>
                      <a:endParaRPr lang="en-US" sz="240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10000"/>
                  </a:ext>
                </a:extLst>
              </a:tr>
              <a:tr h="370840">
                <a:tc>
                  <a:txBody>
                    <a:bodyPr/>
                    <a:lstStyle/>
                    <a:p>
                      <a:pPr algn="ctr"/>
                      <a:endParaRPr lang="en-US" sz="2400"/>
                    </a:p>
                  </a:txBody>
                  <a:tcPr/>
                </a:tc>
                <a:tc>
                  <a:txBody>
                    <a:bodyPr/>
                    <a:lstStyle/>
                    <a:p>
                      <a:pPr algn="ctr"/>
                      <a:endParaRPr lang="en-US" sz="2400" dirty="0"/>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0</a:t>
                      </a:r>
                    </a:p>
                  </a:txBody>
                  <a:tcPr>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ctr"/>
                      <a:r>
                        <a:rPr lang="en-US" sz="2400" dirty="0"/>
                        <a:t>2.5</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p(y)</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1"/>
                  </a:ext>
                </a:extLst>
              </a:tr>
              <a:tr h="370840">
                <a:tc>
                  <a:txBody>
                    <a:bodyPr/>
                    <a:lstStyle/>
                    <a:p>
                      <a:pPr algn="ctr"/>
                      <a:endParaRPr lang="en-US" sz="2400"/>
                    </a:p>
                  </a:txBody>
                  <a:tcPr/>
                </a:tc>
                <a:tc>
                  <a:txBody>
                    <a:bodyPr/>
                    <a:lstStyle/>
                    <a:p>
                      <a:pPr algn="ctr"/>
                      <a:r>
                        <a:rPr lang="en-US" sz="2400" dirty="0"/>
                        <a:t>-3</a:t>
                      </a:r>
                    </a:p>
                  </a:txBody>
                  <a:tcPr>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ctr"/>
                      <a:r>
                        <a:rPr lang="en-US" sz="2400" dirty="0"/>
                        <a:t>0</a:t>
                      </a:r>
                    </a:p>
                  </a:txBody>
                  <a:tcPr>
                    <a:lnL w="38100" cap="flat" cmpd="sng" algn="ctr">
                      <a:solidFill>
                        <a:scrgbClr r="0" g="0" b="0"/>
                      </a:solidFill>
                      <a:prstDash val="solid"/>
                      <a:round/>
                      <a:headEnd type="none" w="med" len="med"/>
                      <a:tailEnd type="none" w="med" len="med"/>
                    </a:lnL>
                    <a:lnT w="38100" cap="flat" cmpd="sng" algn="ctr">
                      <a:solidFill>
                        <a:scrgbClr r="0" g="0" b="0"/>
                      </a:solidFill>
                      <a:prstDash val="solid"/>
                      <a:round/>
                      <a:headEnd type="none" w="med" len="med"/>
                      <a:tailEnd type="none" w="med" len="med"/>
                    </a:lnT>
                  </a:tcPr>
                </a:tc>
                <a:tc>
                  <a:txBody>
                    <a:bodyPr/>
                    <a:lstStyle/>
                    <a:p>
                      <a:pPr algn="ctr"/>
                      <a:r>
                        <a:rPr lang="en-US" sz="2400" dirty="0"/>
                        <a:t>1/2</a:t>
                      </a:r>
                    </a:p>
                  </a:txBody>
                  <a:tcPr>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ctr"/>
                      <a:r>
                        <a:rPr lang="en-US" sz="2400" dirty="0"/>
                        <a:t>1/2</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2"/>
                  </a:ext>
                </a:extLst>
              </a:tr>
              <a:tr h="370840">
                <a:tc>
                  <a:txBody>
                    <a:bodyPr/>
                    <a:lstStyle/>
                    <a:p>
                      <a:pPr algn="r"/>
                      <a:r>
                        <a:rPr lang="en-US" sz="2400" dirty="0"/>
                        <a:t>y</a:t>
                      </a:r>
                    </a:p>
                  </a:txBody>
                  <a:tcPr/>
                </a:tc>
                <a:tc>
                  <a:txBody>
                    <a:bodyPr/>
                    <a:lstStyle/>
                    <a:p>
                      <a:pPr algn="ctr"/>
                      <a:r>
                        <a:rPr lang="en-US" sz="2400" dirty="0"/>
                        <a:t>-1</a:t>
                      </a:r>
                    </a:p>
                  </a:txBody>
                  <a:tcPr>
                    <a:lnR w="38100" cap="flat" cmpd="sng" algn="ctr">
                      <a:solidFill>
                        <a:scrgbClr r="0" g="0" b="0"/>
                      </a:solidFill>
                      <a:prstDash val="solid"/>
                      <a:round/>
                      <a:headEnd type="none" w="med" len="med"/>
                      <a:tailEnd type="none" w="med" len="med"/>
                    </a:lnR>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tcPr>
                </a:tc>
                <a:tc>
                  <a:txBody>
                    <a:bodyPr/>
                    <a:lstStyle/>
                    <a:p>
                      <a:pPr algn="ctr"/>
                      <a:r>
                        <a:rPr lang="en-US" sz="2400" dirty="0"/>
                        <a:t>1/4</a:t>
                      </a:r>
                    </a:p>
                  </a:txBody>
                  <a:tcPr>
                    <a:lnR w="38100" cap="flat" cmpd="sng" algn="ctr">
                      <a:solidFill>
                        <a:scrgbClr r="0" g="0" b="0"/>
                      </a:solidFill>
                      <a:prstDash val="solid"/>
                      <a:round/>
                      <a:headEnd type="none" w="med" len="med"/>
                      <a:tailEnd type="none" w="med" len="med"/>
                    </a:lnR>
                  </a:tcPr>
                </a:tc>
                <a:tc>
                  <a:txBody>
                    <a:bodyPr/>
                    <a:lstStyle/>
                    <a:p>
                      <a:pPr algn="ctr"/>
                      <a:r>
                        <a:rPr lang="en-US" sz="2400" dirty="0"/>
                        <a:t>3/8</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3"/>
                  </a:ext>
                </a:extLst>
              </a:tr>
              <a:tr h="370840">
                <a:tc>
                  <a:txBody>
                    <a:bodyPr/>
                    <a:lstStyle/>
                    <a:p>
                      <a:pPr algn="ctr"/>
                      <a:endParaRPr lang="en-US" sz="2400" dirty="0"/>
                    </a:p>
                  </a:txBody>
                  <a:tcPr/>
                </a:tc>
                <a:tc>
                  <a:txBody>
                    <a:bodyPr/>
                    <a:lstStyle/>
                    <a:p>
                      <a:pPr algn="ctr"/>
                      <a:r>
                        <a:rPr lang="en-US" sz="2400" dirty="0"/>
                        <a:t>2</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ctr"/>
                      <a:r>
                        <a:rPr lang="en-US" sz="2400" dirty="0"/>
                        <a:t>0</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4"/>
                  </a:ext>
                </a:extLst>
              </a:tr>
              <a:tr h="370840">
                <a:tc>
                  <a:txBody>
                    <a:bodyPr/>
                    <a:lstStyle/>
                    <a:p>
                      <a:pPr algn="ctr"/>
                      <a:endParaRPr lang="en-US" sz="24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dirty="0"/>
                        <a:t>p(x)</a:t>
                      </a:r>
                    </a:p>
                  </a:txBody>
                  <a:tcPr>
                    <a:lnT w="38100" cap="flat" cmpd="sng" algn="ctr">
                      <a:solidFill>
                        <a:scrgbClr r="0" g="0" b="0"/>
                      </a:solidFill>
                      <a:prstDash val="solid"/>
                      <a:round/>
                      <a:headEnd type="none" w="med" len="med"/>
                      <a:tailEnd type="none" w="med" len="med"/>
                    </a:lnT>
                  </a:tcPr>
                </a:tc>
                <a:tc>
                  <a:txBody>
                    <a:bodyPr/>
                    <a:lstStyle/>
                    <a:p>
                      <a:pPr algn="ctr"/>
                      <a:r>
                        <a:rPr lang="en-US" sz="2400" dirty="0"/>
                        <a:t>1/4</a:t>
                      </a:r>
                    </a:p>
                  </a:txBody>
                  <a:tcPr>
                    <a:lnT w="38100" cap="flat" cmpd="sng" algn="ctr">
                      <a:solidFill>
                        <a:scrgbClr r="0" g="0" b="0"/>
                      </a:solidFill>
                      <a:prstDash val="solid"/>
                      <a:round/>
                      <a:headEnd type="none" w="med" len="med"/>
                      <a:tailEnd type="none" w="med" len="med"/>
                    </a:lnT>
                  </a:tcPr>
                </a:tc>
                <a:tc>
                  <a:txBody>
                    <a:bodyPr/>
                    <a:lstStyle/>
                    <a:p>
                      <a:pPr algn="ctr"/>
                      <a:r>
                        <a:rPr lang="en-US" sz="2400" dirty="0"/>
                        <a:t>3/4</a:t>
                      </a:r>
                    </a:p>
                  </a:txBody>
                  <a:tcPr>
                    <a:lnT w="38100" cap="flat" cmpd="sng" algn="ctr">
                      <a:solidFill>
                        <a:scrgbClr r="0" g="0" b="0"/>
                      </a:solidFill>
                      <a:prstDash val="solid"/>
                      <a:round/>
                      <a:headEnd type="none" w="med" len="med"/>
                      <a:tailEnd type="none" w="med" len="med"/>
                    </a:lnT>
                  </a:tcPr>
                </a:tc>
                <a:tc>
                  <a:txBody>
                    <a:bodyPr/>
                    <a:lstStyle/>
                    <a:p>
                      <a:pPr algn="ctr"/>
                      <a:endParaRPr lang="en-US" sz="2400" dirty="0"/>
                    </a:p>
                  </a:txBody>
                  <a:tcPr/>
                </a:tc>
                <a:extLst>
                  <a:ext uri="{0D108BD9-81ED-4DB2-BD59-A6C34878D82A}">
                    <a16:rowId xmlns:a16="http://schemas.microsoft.com/office/drawing/2014/main" val="10005"/>
                  </a:ext>
                </a:extLst>
              </a:tr>
            </a:tbl>
          </a:graphicData>
        </a:graphic>
      </p:graphicFrame>
      <p:sp>
        <p:nvSpPr>
          <p:cNvPr id="7" name="TextBox 6"/>
          <p:cNvSpPr txBox="1"/>
          <p:nvPr/>
        </p:nvSpPr>
        <p:spPr>
          <a:xfrm>
            <a:off x="1869040" y="1168428"/>
            <a:ext cx="317966" cy="461665"/>
          </a:xfrm>
          <a:prstGeom prst="rect">
            <a:avLst/>
          </a:prstGeom>
          <a:noFill/>
        </p:spPr>
        <p:txBody>
          <a:bodyPr wrap="none" rtlCol="0">
            <a:spAutoFit/>
          </a:bodyPr>
          <a:lstStyle/>
          <a:p>
            <a:r>
              <a:rPr lang="en-US" sz="2400" dirty="0"/>
              <a:t>x</a:t>
            </a:r>
          </a:p>
        </p:txBody>
      </p:sp>
      <p:pic>
        <p:nvPicPr>
          <p:cNvPr id="8" name="Picture 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3913" y="1523467"/>
            <a:ext cx="2902627" cy="837122"/>
          </a:xfrm>
          <a:prstGeom prst="rect">
            <a:avLst/>
          </a:prstGeom>
        </p:spPr>
      </p:pic>
      <p:pic>
        <p:nvPicPr>
          <p:cNvPr id="10" name="Picture 9"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4405" y="3522466"/>
            <a:ext cx="4520969" cy="706947"/>
          </a:xfrm>
          <a:prstGeom prst="rect">
            <a:avLst/>
          </a:prstGeom>
        </p:spPr>
      </p:pic>
      <p:pic>
        <p:nvPicPr>
          <p:cNvPr id="14" name="Picture 13" descr="latex-image-1.pdf"/>
          <p:cNvPicPr>
            <a:picLocks noChangeAspect="1"/>
          </p:cNvPicPr>
          <p:nvPr/>
        </p:nvPicPr>
        <p:blipFill rotWithShape="1">
          <a:blip r:embed="rId5">
            <a:extLst>
              <a:ext uri="{28A0092B-C50C-407E-A947-70E740481C1C}">
                <a14:useLocalDpi xmlns:a14="http://schemas.microsoft.com/office/drawing/2010/main" val="0"/>
              </a:ext>
            </a:extLst>
          </a:blip>
          <a:srcRect b="56608"/>
          <a:stretch/>
        </p:blipFill>
        <p:spPr>
          <a:xfrm>
            <a:off x="1126800" y="4147910"/>
            <a:ext cx="7560000" cy="1059090"/>
          </a:xfrm>
          <a:prstGeom prst="rect">
            <a:avLst/>
          </a:prstGeom>
        </p:spPr>
      </p:pic>
      <p:cxnSp>
        <p:nvCxnSpPr>
          <p:cNvPr id="15" name="Straight Arrow Connector 14"/>
          <p:cNvCxnSpPr/>
          <p:nvPr/>
        </p:nvCxnSpPr>
        <p:spPr>
          <a:xfrm flipH="1">
            <a:off x="4729405" y="4026458"/>
            <a:ext cx="713084" cy="53924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035961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Expectation Example: Covariance</a:t>
            </a:r>
          </a:p>
        </p:txBody>
      </p:sp>
      <p:graphicFrame>
        <p:nvGraphicFramePr>
          <p:cNvPr id="6" name="Table 5"/>
          <p:cNvGraphicFramePr>
            <a:graphicFrameLocks noGrp="1"/>
          </p:cNvGraphicFramePr>
          <p:nvPr/>
        </p:nvGraphicFramePr>
        <p:xfrm>
          <a:off x="-280212" y="1101019"/>
          <a:ext cx="3800500" cy="2743200"/>
        </p:xfrm>
        <a:graphic>
          <a:graphicData uri="http://schemas.openxmlformats.org/drawingml/2006/table">
            <a:tbl>
              <a:tblPr firstRow="1" bandRow="1">
                <a:tableStyleId>{2D5ABB26-0587-4C30-8999-92F81FD0307C}</a:tableStyleId>
              </a:tblPr>
              <a:tblGrid>
                <a:gridCol w="760100">
                  <a:extLst>
                    <a:ext uri="{9D8B030D-6E8A-4147-A177-3AD203B41FA5}">
                      <a16:colId xmlns:a16="http://schemas.microsoft.com/office/drawing/2014/main" val="20000"/>
                    </a:ext>
                  </a:extLst>
                </a:gridCol>
                <a:gridCol w="760100">
                  <a:extLst>
                    <a:ext uri="{9D8B030D-6E8A-4147-A177-3AD203B41FA5}">
                      <a16:colId xmlns:a16="http://schemas.microsoft.com/office/drawing/2014/main" val="20001"/>
                    </a:ext>
                  </a:extLst>
                </a:gridCol>
                <a:gridCol w="760100">
                  <a:extLst>
                    <a:ext uri="{9D8B030D-6E8A-4147-A177-3AD203B41FA5}">
                      <a16:colId xmlns:a16="http://schemas.microsoft.com/office/drawing/2014/main" val="20002"/>
                    </a:ext>
                  </a:extLst>
                </a:gridCol>
                <a:gridCol w="760100">
                  <a:extLst>
                    <a:ext uri="{9D8B030D-6E8A-4147-A177-3AD203B41FA5}">
                      <a16:colId xmlns:a16="http://schemas.microsoft.com/office/drawing/2014/main" val="20003"/>
                    </a:ext>
                  </a:extLst>
                </a:gridCol>
                <a:gridCol w="760100">
                  <a:extLst>
                    <a:ext uri="{9D8B030D-6E8A-4147-A177-3AD203B41FA5}">
                      <a16:colId xmlns:a16="http://schemas.microsoft.com/office/drawing/2014/main" val="20004"/>
                    </a:ext>
                  </a:extLst>
                </a:gridCol>
              </a:tblGrid>
              <a:tr h="370840">
                <a:tc>
                  <a:txBody>
                    <a:bodyPr/>
                    <a:lstStyle/>
                    <a:p>
                      <a:pPr algn="ctr"/>
                      <a:endParaRPr lang="en-US" sz="2400" dirty="0"/>
                    </a:p>
                  </a:txBody>
                  <a:tcPr/>
                </a:tc>
                <a:tc>
                  <a:txBody>
                    <a:bodyPr/>
                    <a:lstStyle/>
                    <a:p>
                      <a:pPr algn="ctr"/>
                      <a:endParaRPr lang="en-US" sz="2400"/>
                    </a:p>
                  </a:txBody>
                  <a:tcPr/>
                </a:tc>
                <a:tc>
                  <a:txBody>
                    <a:bodyPr/>
                    <a:lstStyle/>
                    <a:p>
                      <a:pPr algn="ctr"/>
                      <a:endParaRPr lang="en-US" sz="240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10000"/>
                  </a:ext>
                </a:extLst>
              </a:tr>
              <a:tr h="370840">
                <a:tc>
                  <a:txBody>
                    <a:bodyPr/>
                    <a:lstStyle/>
                    <a:p>
                      <a:pPr algn="ctr"/>
                      <a:endParaRPr lang="en-US" sz="2400"/>
                    </a:p>
                  </a:txBody>
                  <a:tcPr/>
                </a:tc>
                <a:tc>
                  <a:txBody>
                    <a:bodyPr/>
                    <a:lstStyle/>
                    <a:p>
                      <a:pPr algn="ctr"/>
                      <a:endParaRPr lang="en-US" sz="2400" dirty="0"/>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0</a:t>
                      </a:r>
                    </a:p>
                  </a:txBody>
                  <a:tcPr>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ctr"/>
                      <a:r>
                        <a:rPr lang="en-US" sz="2400" dirty="0"/>
                        <a:t>2.5</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p(y)</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1"/>
                  </a:ext>
                </a:extLst>
              </a:tr>
              <a:tr h="370840">
                <a:tc>
                  <a:txBody>
                    <a:bodyPr/>
                    <a:lstStyle/>
                    <a:p>
                      <a:pPr algn="ctr"/>
                      <a:endParaRPr lang="en-US" sz="2400"/>
                    </a:p>
                  </a:txBody>
                  <a:tcPr/>
                </a:tc>
                <a:tc>
                  <a:txBody>
                    <a:bodyPr/>
                    <a:lstStyle/>
                    <a:p>
                      <a:pPr algn="ctr"/>
                      <a:r>
                        <a:rPr lang="en-US" sz="2400" dirty="0"/>
                        <a:t>-3</a:t>
                      </a:r>
                    </a:p>
                  </a:txBody>
                  <a:tcPr>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ctr"/>
                      <a:r>
                        <a:rPr lang="en-US" sz="2400" dirty="0"/>
                        <a:t>0</a:t>
                      </a:r>
                    </a:p>
                  </a:txBody>
                  <a:tcPr>
                    <a:lnL w="38100" cap="flat" cmpd="sng" algn="ctr">
                      <a:solidFill>
                        <a:scrgbClr r="0" g="0" b="0"/>
                      </a:solidFill>
                      <a:prstDash val="solid"/>
                      <a:round/>
                      <a:headEnd type="none" w="med" len="med"/>
                      <a:tailEnd type="none" w="med" len="med"/>
                    </a:lnL>
                    <a:lnT w="38100" cap="flat" cmpd="sng" algn="ctr">
                      <a:solidFill>
                        <a:scrgbClr r="0" g="0" b="0"/>
                      </a:solidFill>
                      <a:prstDash val="solid"/>
                      <a:round/>
                      <a:headEnd type="none" w="med" len="med"/>
                      <a:tailEnd type="none" w="med" len="med"/>
                    </a:lnT>
                  </a:tcPr>
                </a:tc>
                <a:tc>
                  <a:txBody>
                    <a:bodyPr/>
                    <a:lstStyle/>
                    <a:p>
                      <a:pPr algn="ctr"/>
                      <a:r>
                        <a:rPr lang="en-US" sz="2400" dirty="0"/>
                        <a:t>1/2</a:t>
                      </a:r>
                    </a:p>
                  </a:txBody>
                  <a:tcPr>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ctr"/>
                      <a:r>
                        <a:rPr lang="en-US" sz="2400" dirty="0"/>
                        <a:t>1/2</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2"/>
                  </a:ext>
                </a:extLst>
              </a:tr>
              <a:tr h="370840">
                <a:tc>
                  <a:txBody>
                    <a:bodyPr/>
                    <a:lstStyle/>
                    <a:p>
                      <a:pPr algn="r"/>
                      <a:r>
                        <a:rPr lang="en-US" sz="2400" dirty="0"/>
                        <a:t>y</a:t>
                      </a:r>
                    </a:p>
                  </a:txBody>
                  <a:tcPr/>
                </a:tc>
                <a:tc>
                  <a:txBody>
                    <a:bodyPr/>
                    <a:lstStyle/>
                    <a:p>
                      <a:pPr algn="ctr"/>
                      <a:r>
                        <a:rPr lang="en-US" sz="2400" dirty="0"/>
                        <a:t>-1</a:t>
                      </a:r>
                    </a:p>
                  </a:txBody>
                  <a:tcPr>
                    <a:lnR w="38100" cap="flat" cmpd="sng" algn="ctr">
                      <a:solidFill>
                        <a:scrgbClr r="0" g="0" b="0"/>
                      </a:solidFill>
                      <a:prstDash val="solid"/>
                      <a:round/>
                      <a:headEnd type="none" w="med" len="med"/>
                      <a:tailEnd type="none" w="med" len="med"/>
                    </a:lnR>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tcPr>
                </a:tc>
                <a:tc>
                  <a:txBody>
                    <a:bodyPr/>
                    <a:lstStyle/>
                    <a:p>
                      <a:pPr algn="ctr"/>
                      <a:r>
                        <a:rPr lang="en-US" sz="2400" dirty="0"/>
                        <a:t>1/4</a:t>
                      </a:r>
                    </a:p>
                  </a:txBody>
                  <a:tcPr>
                    <a:lnR w="38100" cap="flat" cmpd="sng" algn="ctr">
                      <a:solidFill>
                        <a:scrgbClr r="0" g="0" b="0"/>
                      </a:solidFill>
                      <a:prstDash val="solid"/>
                      <a:round/>
                      <a:headEnd type="none" w="med" len="med"/>
                      <a:tailEnd type="none" w="med" len="med"/>
                    </a:lnR>
                  </a:tcPr>
                </a:tc>
                <a:tc>
                  <a:txBody>
                    <a:bodyPr/>
                    <a:lstStyle/>
                    <a:p>
                      <a:pPr algn="ctr"/>
                      <a:r>
                        <a:rPr lang="en-US" sz="2400" dirty="0"/>
                        <a:t>3/8</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3"/>
                  </a:ext>
                </a:extLst>
              </a:tr>
              <a:tr h="370840">
                <a:tc>
                  <a:txBody>
                    <a:bodyPr/>
                    <a:lstStyle/>
                    <a:p>
                      <a:pPr algn="ctr"/>
                      <a:endParaRPr lang="en-US" sz="2400" dirty="0"/>
                    </a:p>
                  </a:txBody>
                  <a:tcPr/>
                </a:tc>
                <a:tc>
                  <a:txBody>
                    <a:bodyPr/>
                    <a:lstStyle/>
                    <a:p>
                      <a:pPr algn="ctr"/>
                      <a:r>
                        <a:rPr lang="en-US" sz="2400" dirty="0"/>
                        <a:t>2</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ctr"/>
                      <a:r>
                        <a:rPr lang="en-US" sz="2400" dirty="0"/>
                        <a:t>0</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4"/>
                  </a:ext>
                </a:extLst>
              </a:tr>
              <a:tr h="370840">
                <a:tc>
                  <a:txBody>
                    <a:bodyPr/>
                    <a:lstStyle/>
                    <a:p>
                      <a:pPr algn="ctr"/>
                      <a:endParaRPr lang="en-US" sz="24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dirty="0"/>
                        <a:t>p(x)</a:t>
                      </a:r>
                    </a:p>
                  </a:txBody>
                  <a:tcPr>
                    <a:lnT w="38100" cap="flat" cmpd="sng" algn="ctr">
                      <a:solidFill>
                        <a:scrgbClr r="0" g="0" b="0"/>
                      </a:solidFill>
                      <a:prstDash val="solid"/>
                      <a:round/>
                      <a:headEnd type="none" w="med" len="med"/>
                      <a:tailEnd type="none" w="med" len="med"/>
                    </a:lnT>
                  </a:tcPr>
                </a:tc>
                <a:tc>
                  <a:txBody>
                    <a:bodyPr/>
                    <a:lstStyle/>
                    <a:p>
                      <a:pPr algn="ctr"/>
                      <a:r>
                        <a:rPr lang="en-US" sz="2400" dirty="0"/>
                        <a:t>1/4</a:t>
                      </a:r>
                    </a:p>
                  </a:txBody>
                  <a:tcPr>
                    <a:lnT w="38100" cap="flat" cmpd="sng" algn="ctr">
                      <a:solidFill>
                        <a:scrgbClr r="0" g="0" b="0"/>
                      </a:solidFill>
                      <a:prstDash val="solid"/>
                      <a:round/>
                      <a:headEnd type="none" w="med" len="med"/>
                      <a:tailEnd type="none" w="med" len="med"/>
                    </a:lnT>
                  </a:tcPr>
                </a:tc>
                <a:tc>
                  <a:txBody>
                    <a:bodyPr/>
                    <a:lstStyle/>
                    <a:p>
                      <a:pPr algn="ctr"/>
                      <a:r>
                        <a:rPr lang="en-US" sz="2400" dirty="0"/>
                        <a:t>3/4</a:t>
                      </a:r>
                    </a:p>
                  </a:txBody>
                  <a:tcPr>
                    <a:lnT w="38100" cap="flat" cmpd="sng" algn="ctr">
                      <a:solidFill>
                        <a:scrgbClr r="0" g="0" b="0"/>
                      </a:solidFill>
                      <a:prstDash val="solid"/>
                      <a:round/>
                      <a:headEnd type="none" w="med" len="med"/>
                      <a:tailEnd type="none" w="med" len="med"/>
                    </a:lnT>
                  </a:tcPr>
                </a:tc>
                <a:tc>
                  <a:txBody>
                    <a:bodyPr/>
                    <a:lstStyle/>
                    <a:p>
                      <a:pPr algn="ctr"/>
                      <a:endParaRPr lang="en-US" sz="2400" dirty="0"/>
                    </a:p>
                  </a:txBody>
                  <a:tcPr/>
                </a:tc>
                <a:extLst>
                  <a:ext uri="{0D108BD9-81ED-4DB2-BD59-A6C34878D82A}">
                    <a16:rowId xmlns:a16="http://schemas.microsoft.com/office/drawing/2014/main" val="10005"/>
                  </a:ext>
                </a:extLst>
              </a:tr>
            </a:tbl>
          </a:graphicData>
        </a:graphic>
      </p:graphicFrame>
      <p:sp>
        <p:nvSpPr>
          <p:cNvPr id="7" name="TextBox 6"/>
          <p:cNvSpPr txBox="1"/>
          <p:nvPr/>
        </p:nvSpPr>
        <p:spPr>
          <a:xfrm>
            <a:off x="1869040" y="1168428"/>
            <a:ext cx="317966" cy="461665"/>
          </a:xfrm>
          <a:prstGeom prst="rect">
            <a:avLst/>
          </a:prstGeom>
          <a:noFill/>
        </p:spPr>
        <p:txBody>
          <a:bodyPr wrap="none" rtlCol="0">
            <a:spAutoFit/>
          </a:bodyPr>
          <a:lstStyle/>
          <a:p>
            <a:r>
              <a:rPr lang="en-US" sz="2400" dirty="0"/>
              <a:t>x</a:t>
            </a:r>
          </a:p>
        </p:txBody>
      </p:sp>
      <p:pic>
        <p:nvPicPr>
          <p:cNvPr id="8" name="Picture 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3913" y="1523467"/>
            <a:ext cx="2902627" cy="837122"/>
          </a:xfrm>
          <a:prstGeom prst="rect">
            <a:avLst/>
          </a:prstGeom>
        </p:spPr>
      </p:pic>
      <p:pic>
        <p:nvPicPr>
          <p:cNvPr id="10" name="Picture 9"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4405" y="3522466"/>
            <a:ext cx="4520969" cy="706947"/>
          </a:xfrm>
          <a:prstGeom prst="rect">
            <a:avLst/>
          </a:prstGeom>
        </p:spPr>
      </p:pic>
      <p:pic>
        <p:nvPicPr>
          <p:cNvPr id="14" name="Picture 13"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6800" y="4147910"/>
            <a:ext cx="7560000" cy="2440740"/>
          </a:xfrm>
          <a:prstGeom prst="rect">
            <a:avLst/>
          </a:prstGeom>
        </p:spPr>
      </p:pic>
      <p:cxnSp>
        <p:nvCxnSpPr>
          <p:cNvPr id="15" name="Straight Arrow Connector 14"/>
          <p:cNvCxnSpPr/>
          <p:nvPr/>
        </p:nvCxnSpPr>
        <p:spPr>
          <a:xfrm flipH="1">
            <a:off x="4729405" y="4026458"/>
            <a:ext cx="713084" cy="53924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1278165" y="5075945"/>
            <a:ext cx="3390760" cy="578267"/>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1347889" y="2038359"/>
            <a:ext cx="536110" cy="491751"/>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128638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Expectation Example: Covariance</a:t>
            </a:r>
          </a:p>
        </p:txBody>
      </p:sp>
      <p:graphicFrame>
        <p:nvGraphicFramePr>
          <p:cNvPr id="6" name="Table 5"/>
          <p:cNvGraphicFramePr>
            <a:graphicFrameLocks noGrp="1"/>
          </p:cNvGraphicFramePr>
          <p:nvPr/>
        </p:nvGraphicFramePr>
        <p:xfrm>
          <a:off x="-280212" y="1101019"/>
          <a:ext cx="3800500" cy="2743200"/>
        </p:xfrm>
        <a:graphic>
          <a:graphicData uri="http://schemas.openxmlformats.org/drawingml/2006/table">
            <a:tbl>
              <a:tblPr firstRow="1" bandRow="1">
                <a:tableStyleId>{2D5ABB26-0587-4C30-8999-92F81FD0307C}</a:tableStyleId>
              </a:tblPr>
              <a:tblGrid>
                <a:gridCol w="760100">
                  <a:extLst>
                    <a:ext uri="{9D8B030D-6E8A-4147-A177-3AD203B41FA5}">
                      <a16:colId xmlns:a16="http://schemas.microsoft.com/office/drawing/2014/main" val="20000"/>
                    </a:ext>
                  </a:extLst>
                </a:gridCol>
                <a:gridCol w="760100">
                  <a:extLst>
                    <a:ext uri="{9D8B030D-6E8A-4147-A177-3AD203B41FA5}">
                      <a16:colId xmlns:a16="http://schemas.microsoft.com/office/drawing/2014/main" val="20001"/>
                    </a:ext>
                  </a:extLst>
                </a:gridCol>
                <a:gridCol w="760100">
                  <a:extLst>
                    <a:ext uri="{9D8B030D-6E8A-4147-A177-3AD203B41FA5}">
                      <a16:colId xmlns:a16="http://schemas.microsoft.com/office/drawing/2014/main" val="20002"/>
                    </a:ext>
                  </a:extLst>
                </a:gridCol>
                <a:gridCol w="760100">
                  <a:extLst>
                    <a:ext uri="{9D8B030D-6E8A-4147-A177-3AD203B41FA5}">
                      <a16:colId xmlns:a16="http://schemas.microsoft.com/office/drawing/2014/main" val="20003"/>
                    </a:ext>
                  </a:extLst>
                </a:gridCol>
                <a:gridCol w="760100">
                  <a:extLst>
                    <a:ext uri="{9D8B030D-6E8A-4147-A177-3AD203B41FA5}">
                      <a16:colId xmlns:a16="http://schemas.microsoft.com/office/drawing/2014/main" val="20004"/>
                    </a:ext>
                  </a:extLst>
                </a:gridCol>
              </a:tblGrid>
              <a:tr h="370840">
                <a:tc>
                  <a:txBody>
                    <a:bodyPr/>
                    <a:lstStyle/>
                    <a:p>
                      <a:pPr algn="ctr"/>
                      <a:endParaRPr lang="en-US" sz="2400" dirty="0"/>
                    </a:p>
                  </a:txBody>
                  <a:tcPr/>
                </a:tc>
                <a:tc>
                  <a:txBody>
                    <a:bodyPr/>
                    <a:lstStyle/>
                    <a:p>
                      <a:pPr algn="ctr"/>
                      <a:endParaRPr lang="en-US" sz="2400"/>
                    </a:p>
                  </a:txBody>
                  <a:tcPr/>
                </a:tc>
                <a:tc>
                  <a:txBody>
                    <a:bodyPr/>
                    <a:lstStyle/>
                    <a:p>
                      <a:pPr algn="ctr"/>
                      <a:endParaRPr lang="en-US" sz="240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10000"/>
                  </a:ext>
                </a:extLst>
              </a:tr>
              <a:tr h="370840">
                <a:tc>
                  <a:txBody>
                    <a:bodyPr/>
                    <a:lstStyle/>
                    <a:p>
                      <a:pPr algn="ctr"/>
                      <a:endParaRPr lang="en-US" sz="2400"/>
                    </a:p>
                  </a:txBody>
                  <a:tcPr/>
                </a:tc>
                <a:tc>
                  <a:txBody>
                    <a:bodyPr/>
                    <a:lstStyle/>
                    <a:p>
                      <a:pPr algn="ctr"/>
                      <a:endParaRPr lang="en-US" sz="2400" dirty="0"/>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0</a:t>
                      </a:r>
                    </a:p>
                  </a:txBody>
                  <a:tcPr>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ctr"/>
                      <a:r>
                        <a:rPr lang="en-US" sz="2400" dirty="0"/>
                        <a:t>2.5</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p(y)</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1"/>
                  </a:ext>
                </a:extLst>
              </a:tr>
              <a:tr h="370840">
                <a:tc>
                  <a:txBody>
                    <a:bodyPr/>
                    <a:lstStyle/>
                    <a:p>
                      <a:pPr algn="ctr"/>
                      <a:endParaRPr lang="en-US" sz="2400"/>
                    </a:p>
                  </a:txBody>
                  <a:tcPr/>
                </a:tc>
                <a:tc>
                  <a:txBody>
                    <a:bodyPr/>
                    <a:lstStyle/>
                    <a:p>
                      <a:pPr algn="ctr"/>
                      <a:r>
                        <a:rPr lang="en-US" sz="2400" dirty="0"/>
                        <a:t>-3</a:t>
                      </a:r>
                    </a:p>
                  </a:txBody>
                  <a:tcPr>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ctr"/>
                      <a:r>
                        <a:rPr lang="en-US" sz="2400" dirty="0"/>
                        <a:t>0</a:t>
                      </a:r>
                    </a:p>
                  </a:txBody>
                  <a:tcPr>
                    <a:lnL w="38100" cap="flat" cmpd="sng" algn="ctr">
                      <a:solidFill>
                        <a:scrgbClr r="0" g="0" b="0"/>
                      </a:solidFill>
                      <a:prstDash val="solid"/>
                      <a:round/>
                      <a:headEnd type="none" w="med" len="med"/>
                      <a:tailEnd type="none" w="med" len="med"/>
                    </a:lnL>
                    <a:lnT w="38100" cap="flat" cmpd="sng" algn="ctr">
                      <a:solidFill>
                        <a:scrgbClr r="0" g="0" b="0"/>
                      </a:solidFill>
                      <a:prstDash val="solid"/>
                      <a:round/>
                      <a:headEnd type="none" w="med" len="med"/>
                      <a:tailEnd type="none" w="med" len="med"/>
                    </a:lnT>
                  </a:tcPr>
                </a:tc>
                <a:tc>
                  <a:txBody>
                    <a:bodyPr/>
                    <a:lstStyle/>
                    <a:p>
                      <a:pPr algn="ctr"/>
                      <a:r>
                        <a:rPr lang="en-US" sz="2400" dirty="0"/>
                        <a:t>1/2</a:t>
                      </a:r>
                    </a:p>
                  </a:txBody>
                  <a:tcPr>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ctr"/>
                      <a:r>
                        <a:rPr lang="en-US" sz="2400" dirty="0"/>
                        <a:t>1/2</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2"/>
                  </a:ext>
                </a:extLst>
              </a:tr>
              <a:tr h="370840">
                <a:tc>
                  <a:txBody>
                    <a:bodyPr/>
                    <a:lstStyle/>
                    <a:p>
                      <a:pPr algn="r"/>
                      <a:r>
                        <a:rPr lang="en-US" sz="2400" dirty="0"/>
                        <a:t>y</a:t>
                      </a:r>
                    </a:p>
                  </a:txBody>
                  <a:tcPr/>
                </a:tc>
                <a:tc>
                  <a:txBody>
                    <a:bodyPr/>
                    <a:lstStyle/>
                    <a:p>
                      <a:pPr algn="ctr"/>
                      <a:r>
                        <a:rPr lang="en-US" sz="2400" dirty="0"/>
                        <a:t>-1</a:t>
                      </a:r>
                    </a:p>
                  </a:txBody>
                  <a:tcPr>
                    <a:lnR w="38100" cap="flat" cmpd="sng" algn="ctr">
                      <a:solidFill>
                        <a:scrgbClr r="0" g="0" b="0"/>
                      </a:solidFill>
                      <a:prstDash val="solid"/>
                      <a:round/>
                      <a:headEnd type="none" w="med" len="med"/>
                      <a:tailEnd type="none" w="med" len="med"/>
                    </a:lnR>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tcPr>
                </a:tc>
                <a:tc>
                  <a:txBody>
                    <a:bodyPr/>
                    <a:lstStyle/>
                    <a:p>
                      <a:pPr algn="ctr"/>
                      <a:r>
                        <a:rPr lang="en-US" sz="2400" dirty="0"/>
                        <a:t>1/4</a:t>
                      </a:r>
                    </a:p>
                  </a:txBody>
                  <a:tcPr>
                    <a:lnR w="38100" cap="flat" cmpd="sng" algn="ctr">
                      <a:solidFill>
                        <a:scrgbClr r="0" g="0" b="0"/>
                      </a:solidFill>
                      <a:prstDash val="solid"/>
                      <a:round/>
                      <a:headEnd type="none" w="med" len="med"/>
                      <a:tailEnd type="none" w="med" len="med"/>
                    </a:lnR>
                  </a:tcPr>
                </a:tc>
                <a:tc>
                  <a:txBody>
                    <a:bodyPr/>
                    <a:lstStyle/>
                    <a:p>
                      <a:pPr algn="ctr"/>
                      <a:r>
                        <a:rPr lang="en-US" sz="2400" dirty="0"/>
                        <a:t>3/8</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3"/>
                  </a:ext>
                </a:extLst>
              </a:tr>
              <a:tr h="370840">
                <a:tc>
                  <a:txBody>
                    <a:bodyPr/>
                    <a:lstStyle/>
                    <a:p>
                      <a:pPr algn="ctr"/>
                      <a:endParaRPr lang="en-US" sz="2400" dirty="0"/>
                    </a:p>
                  </a:txBody>
                  <a:tcPr/>
                </a:tc>
                <a:tc>
                  <a:txBody>
                    <a:bodyPr/>
                    <a:lstStyle/>
                    <a:p>
                      <a:pPr algn="ctr"/>
                      <a:r>
                        <a:rPr lang="en-US" sz="2400" dirty="0"/>
                        <a:t>2</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ctr"/>
                      <a:r>
                        <a:rPr lang="en-US" sz="2400" dirty="0"/>
                        <a:t>0</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4"/>
                  </a:ext>
                </a:extLst>
              </a:tr>
              <a:tr h="370840">
                <a:tc>
                  <a:txBody>
                    <a:bodyPr/>
                    <a:lstStyle/>
                    <a:p>
                      <a:pPr algn="ctr"/>
                      <a:endParaRPr lang="en-US" sz="24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dirty="0"/>
                        <a:t>p(x)</a:t>
                      </a:r>
                    </a:p>
                  </a:txBody>
                  <a:tcPr>
                    <a:lnT w="38100" cap="flat" cmpd="sng" algn="ctr">
                      <a:solidFill>
                        <a:scrgbClr r="0" g="0" b="0"/>
                      </a:solidFill>
                      <a:prstDash val="solid"/>
                      <a:round/>
                      <a:headEnd type="none" w="med" len="med"/>
                      <a:tailEnd type="none" w="med" len="med"/>
                    </a:lnT>
                  </a:tcPr>
                </a:tc>
                <a:tc>
                  <a:txBody>
                    <a:bodyPr/>
                    <a:lstStyle/>
                    <a:p>
                      <a:pPr algn="ctr"/>
                      <a:r>
                        <a:rPr lang="en-US" sz="2400" dirty="0"/>
                        <a:t>1/4</a:t>
                      </a:r>
                    </a:p>
                  </a:txBody>
                  <a:tcPr>
                    <a:lnT w="38100" cap="flat" cmpd="sng" algn="ctr">
                      <a:solidFill>
                        <a:scrgbClr r="0" g="0" b="0"/>
                      </a:solidFill>
                      <a:prstDash val="solid"/>
                      <a:round/>
                      <a:headEnd type="none" w="med" len="med"/>
                      <a:tailEnd type="none" w="med" len="med"/>
                    </a:lnT>
                  </a:tcPr>
                </a:tc>
                <a:tc>
                  <a:txBody>
                    <a:bodyPr/>
                    <a:lstStyle/>
                    <a:p>
                      <a:pPr algn="ctr"/>
                      <a:r>
                        <a:rPr lang="en-US" sz="2400" dirty="0"/>
                        <a:t>3/4</a:t>
                      </a:r>
                    </a:p>
                  </a:txBody>
                  <a:tcPr>
                    <a:lnT w="38100" cap="flat" cmpd="sng" algn="ctr">
                      <a:solidFill>
                        <a:scrgbClr r="0" g="0" b="0"/>
                      </a:solidFill>
                      <a:prstDash val="solid"/>
                      <a:round/>
                      <a:headEnd type="none" w="med" len="med"/>
                      <a:tailEnd type="none" w="med" len="med"/>
                    </a:lnT>
                  </a:tcPr>
                </a:tc>
                <a:tc>
                  <a:txBody>
                    <a:bodyPr/>
                    <a:lstStyle/>
                    <a:p>
                      <a:pPr algn="ctr"/>
                      <a:endParaRPr lang="en-US" sz="2400" dirty="0"/>
                    </a:p>
                  </a:txBody>
                  <a:tcPr/>
                </a:tc>
                <a:extLst>
                  <a:ext uri="{0D108BD9-81ED-4DB2-BD59-A6C34878D82A}">
                    <a16:rowId xmlns:a16="http://schemas.microsoft.com/office/drawing/2014/main" val="10005"/>
                  </a:ext>
                </a:extLst>
              </a:tr>
            </a:tbl>
          </a:graphicData>
        </a:graphic>
      </p:graphicFrame>
      <p:sp>
        <p:nvSpPr>
          <p:cNvPr id="7" name="TextBox 6"/>
          <p:cNvSpPr txBox="1"/>
          <p:nvPr/>
        </p:nvSpPr>
        <p:spPr>
          <a:xfrm>
            <a:off x="1869040" y="1168428"/>
            <a:ext cx="317966" cy="461665"/>
          </a:xfrm>
          <a:prstGeom prst="rect">
            <a:avLst/>
          </a:prstGeom>
          <a:noFill/>
        </p:spPr>
        <p:txBody>
          <a:bodyPr wrap="none" rtlCol="0">
            <a:spAutoFit/>
          </a:bodyPr>
          <a:lstStyle/>
          <a:p>
            <a:r>
              <a:rPr lang="en-US" sz="2400" dirty="0"/>
              <a:t>x</a:t>
            </a:r>
          </a:p>
        </p:txBody>
      </p:sp>
      <p:pic>
        <p:nvPicPr>
          <p:cNvPr id="8" name="Picture 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3913" y="1523467"/>
            <a:ext cx="2902627" cy="837122"/>
          </a:xfrm>
          <a:prstGeom prst="rect">
            <a:avLst/>
          </a:prstGeom>
        </p:spPr>
      </p:pic>
      <p:pic>
        <p:nvPicPr>
          <p:cNvPr id="10" name="Picture 9"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4405" y="3522466"/>
            <a:ext cx="4520969" cy="706947"/>
          </a:xfrm>
          <a:prstGeom prst="rect">
            <a:avLst/>
          </a:prstGeom>
        </p:spPr>
      </p:pic>
      <p:pic>
        <p:nvPicPr>
          <p:cNvPr id="14" name="Picture 13"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6800" y="4147910"/>
            <a:ext cx="7560000" cy="2440740"/>
          </a:xfrm>
          <a:prstGeom prst="rect">
            <a:avLst/>
          </a:prstGeom>
        </p:spPr>
      </p:pic>
      <p:cxnSp>
        <p:nvCxnSpPr>
          <p:cNvPr id="15" name="Straight Arrow Connector 14"/>
          <p:cNvCxnSpPr/>
          <p:nvPr/>
        </p:nvCxnSpPr>
        <p:spPr>
          <a:xfrm flipH="1">
            <a:off x="4729405" y="4026458"/>
            <a:ext cx="713084" cy="53924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4729405" y="5075945"/>
            <a:ext cx="3632120" cy="578267"/>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141646" y="2038359"/>
            <a:ext cx="536110" cy="491751"/>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862272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Expectation Example: Covariance</a:t>
            </a:r>
          </a:p>
        </p:txBody>
      </p:sp>
      <p:graphicFrame>
        <p:nvGraphicFramePr>
          <p:cNvPr id="6" name="Table 5"/>
          <p:cNvGraphicFramePr>
            <a:graphicFrameLocks noGrp="1"/>
          </p:cNvGraphicFramePr>
          <p:nvPr/>
        </p:nvGraphicFramePr>
        <p:xfrm>
          <a:off x="-280212" y="1101019"/>
          <a:ext cx="3800500" cy="2743200"/>
        </p:xfrm>
        <a:graphic>
          <a:graphicData uri="http://schemas.openxmlformats.org/drawingml/2006/table">
            <a:tbl>
              <a:tblPr firstRow="1" bandRow="1">
                <a:tableStyleId>{2D5ABB26-0587-4C30-8999-92F81FD0307C}</a:tableStyleId>
              </a:tblPr>
              <a:tblGrid>
                <a:gridCol w="760100">
                  <a:extLst>
                    <a:ext uri="{9D8B030D-6E8A-4147-A177-3AD203B41FA5}">
                      <a16:colId xmlns:a16="http://schemas.microsoft.com/office/drawing/2014/main" val="20000"/>
                    </a:ext>
                  </a:extLst>
                </a:gridCol>
                <a:gridCol w="760100">
                  <a:extLst>
                    <a:ext uri="{9D8B030D-6E8A-4147-A177-3AD203B41FA5}">
                      <a16:colId xmlns:a16="http://schemas.microsoft.com/office/drawing/2014/main" val="20001"/>
                    </a:ext>
                  </a:extLst>
                </a:gridCol>
                <a:gridCol w="760100">
                  <a:extLst>
                    <a:ext uri="{9D8B030D-6E8A-4147-A177-3AD203B41FA5}">
                      <a16:colId xmlns:a16="http://schemas.microsoft.com/office/drawing/2014/main" val="20002"/>
                    </a:ext>
                  </a:extLst>
                </a:gridCol>
                <a:gridCol w="760100">
                  <a:extLst>
                    <a:ext uri="{9D8B030D-6E8A-4147-A177-3AD203B41FA5}">
                      <a16:colId xmlns:a16="http://schemas.microsoft.com/office/drawing/2014/main" val="20003"/>
                    </a:ext>
                  </a:extLst>
                </a:gridCol>
                <a:gridCol w="760100">
                  <a:extLst>
                    <a:ext uri="{9D8B030D-6E8A-4147-A177-3AD203B41FA5}">
                      <a16:colId xmlns:a16="http://schemas.microsoft.com/office/drawing/2014/main" val="20004"/>
                    </a:ext>
                  </a:extLst>
                </a:gridCol>
              </a:tblGrid>
              <a:tr h="370840">
                <a:tc>
                  <a:txBody>
                    <a:bodyPr/>
                    <a:lstStyle/>
                    <a:p>
                      <a:pPr algn="ctr"/>
                      <a:endParaRPr lang="en-US" sz="2400" dirty="0"/>
                    </a:p>
                  </a:txBody>
                  <a:tcPr/>
                </a:tc>
                <a:tc>
                  <a:txBody>
                    <a:bodyPr/>
                    <a:lstStyle/>
                    <a:p>
                      <a:pPr algn="ctr"/>
                      <a:endParaRPr lang="en-US" sz="2400"/>
                    </a:p>
                  </a:txBody>
                  <a:tcPr/>
                </a:tc>
                <a:tc>
                  <a:txBody>
                    <a:bodyPr/>
                    <a:lstStyle/>
                    <a:p>
                      <a:pPr algn="ctr"/>
                      <a:endParaRPr lang="en-US" sz="240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10000"/>
                  </a:ext>
                </a:extLst>
              </a:tr>
              <a:tr h="370840">
                <a:tc>
                  <a:txBody>
                    <a:bodyPr/>
                    <a:lstStyle/>
                    <a:p>
                      <a:pPr algn="ctr"/>
                      <a:endParaRPr lang="en-US" sz="2400"/>
                    </a:p>
                  </a:txBody>
                  <a:tcPr/>
                </a:tc>
                <a:tc>
                  <a:txBody>
                    <a:bodyPr/>
                    <a:lstStyle/>
                    <a:p>
                      <a:pPr algn="ctr"/>
                      <a:endParaRPr lang="en-US" sz="2400" dirty="0"/>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0</a:t>
                      </a:r>
                    </a:p>
                  </a:txBody>
                  <a:tcPr>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ctr"/>
                      <a:r>
                        <a:rPr lang="en-US" sz="2400" dirty="0"/>
                        <a:t>2.5</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p(y)</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1"/>
                  </a:ext>
                </a:extLst>
              </a:tr>
              <a:tr h="370840">
                <a:tc>
                  <a:txBody>
                    <a:bodyPr/>
                    <a:lstStyle/>
                    <a:p>
                      <a:pPr algn="ctr"/>
                      <a:endParaRPr lang="en-US" sz="2400"/>
                    </a:p>
                  </a:txBody>
                  <a:tcPr/>
                </a:tc>
                <a:tc>
                  <a:txBody>
                    <a:bodyPr/>
                    <a:lstStyle/>
                    <a:p>
                      <a:pPr algn="ctr"/>
                      <a:r>
                        <a:rPr lang="en-US" sz="2400" dirty="0"/>
                        <a:t>-3</a:t>
                      </a:r>
                    </a:p>
                  </a:txBody>
                  <a:tcPr>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ctr"/>
                      <a:r>
                        <a:rPr lang="en-US" sz="2400" dirty="0"/>
                        <a:t>0</a:t>
                      </a:r>
                    </a:p>
                  </a:txBody>
                  <a:tcPr>
                    <a:lnL w="38100" cap="flat" cmpd="sng" algn="ctr">
                      <a:solidFill>
                        <a:scrgbClr r="0" g="0" b="0"/>
                      </a:solidFill>
                      <a:prstDash val="solid"/>
                      <a:round/>
                      <a:headEnd type="none" w="med" len="med"/>
                      <a:tailEnd type="none" w="med" len="med"/>
                    </a:lnL>
                    <a:lnT w="38100" cap="flat" cmpd="sng" algn="ctr">
                      <a:solidFill>
                        <a:scrgbClr r="0" g="0" b="0"/>
                      </a:solidFill>
                      <a:prstDash val="solid"/>
                      <a:round/>
                      <a:headEnd type="none" w="med" len="med"/>
                      <a:tailEnd type="none" w="med" len="med"/>
                    </a:lnT>
                  </a:tcPr>
                </a:tc>
                <a:tc>
                  <a:txBody>
                    <a:bodyPr/>
                    <a:lstStyle/>
                    <a:p>
                      <a:pPr algn="ctr"/>
                      <a:r>
                        <a:rPr lang="en-US" sz="2400" dirty="0"/>
                        <a:t>1/2</a:t>
                      </a:r>
                    </a:p>
                  </a:txBody>
                  <a:tcPr>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ctr"/>
                      <a:r>
                        <a:rPr lang="en-US" sz="2400" dirty="0"/>
                        <a:t>1/2</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2"/>
                  </a:ext>
                </a:extLst>
              </a:tr>
              <a:tr h="370840">
                <a:tc>
                  <a:txBody>
                    <a:bodyPr/>
                    <a:lstStyle/>
                    <a:p>
                      <a:pPr algn="r"/>
                      <a:r>
                        <a:rPr lang="en-US" sz="2400" dirty="0"/>
                        <a:t>y</a:t>
                      </a:r>
                    </a:p>
                  </a:txBody>
                  <a:tcPr/>
                </a:tc>
                <a:tc>
                  <a:txBody>
                    <a:bodyPr/>
                    <a:lstStyle/>
                    <a:p>
                      <a:pPr algn="ctr"/>
                      <a:r>
                        <a:rPr lang="en-US" sz="2400" dirty="0"/>
                        <a:t>-1</a:t>
                      </a:r>
                    </a:p>
                  </a:txBody>
                  <a:tcPr>
                    <a:lnR w="38100" cap="flat" cmpd="sng" algn="ctr">
                      <a:solidFill>
                        <a:scrgbClr r="0" g="0" b="0"/>
                      </a:solidFill>
                      <a:prstDash val="solid"/>
                      <a:round/>
                      <a:headEnd type="none" w="med" len="med"/>
                      <a:tailEnd type="none" w="med" len="med"/>
                    </a:lnR>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tcPr>
                </a:tc>
                <a:tc>
                  <a:txBody>
                    <a:bodyPr/>
                    <a:lstStyle/>
                    <a:p>
                      <a:pPr algn="ctr"/>
                      <a:r>
                        <a:rPr lang="en-US" sz="2400" dirty="0"/>
                        <a:t>1/4</a:t>
                      </a:r>
                    </a:p>
                  </a:txBody>
                  <a:tcPr>
                    <a:lnR w="38100" cap="flat" cmpd="sng" algn="ctr">
                      <a:solidFill>
                        <a:scrgbClr r="0" g="0" b="0"/>
                      </a:solidFill>
                      <a:prstDash val="solid"/>
                      <a:round/>
                      <a:headEnd type="none" w="med" len="med"/>
                      <a:tailEnd type="none" w="med" len="med"/>
                    </a:lnR>
                  </a:tcPr>
                </a:tc>
                <a:tc>
                  <a:txBody>
                    <a:bodyPr/>
                    <a:lstStyle/>
                    <a:p>
                      <a:pPr algn="ctr"/>
                      <a:r>
                        <a:rPr lang="en-US" sz="2400" dirty="0"/>
                        <a:t>3/8</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3"/>
                  </a:ext>
                </a:extLst>
              </a:tr>
              <a:tr h="370840">
                <a:tc>
                  <a:txBody>
                    <a:bodyPr/>
                    <a:lstStyle/>
                    <a:p>
                      <a:pPr algn="ctr"/>
                      <a:endParaRPr lang="en-US" sz="2400" dirty="0"/>
                    </a:p>
                  </a:txBody>
                  <a:tcPr/>
                </a:tc>
                <a:tc>
                  <a:txBody>
                    <a:bodyPr/>
                    <a:lstStyle/>
                    <a:p>
                      <a:pPr algn="ctr"/>
                      <a:r>
                        <a:rPr lang="en-US" sz="2400" dirty="0"/>
                        <a:t>2</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ctr"/>
                      <a:r>
                        <a:rPr lang="en-US" sz="2400" dirty="0"/>
                        <a:t>0</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4"/>
                  </a:ext>
                </a:extLst>
              </a:tr>
              <a:tr h="370840">
                <a:tc>
                  <a:txBody>
                    <a:bodyPr/>
                    <a:lstStyle/>
                    <a:p>
                      <a:pPr algn="ctr"/>
                      <a:endParaRPr lang="en-US" sz="24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dirty="0"/>
                        <a:t>p(x)</a:t>
                      </a:r>
                    </a:p>
                  </a:txBody>
                  <a:tcPr>
                    <a:lnT w="38100" cap="flat" cmpd="sng" algn="ctr">
                      <a:solidFill>
                        <a:scrgbClr r="0" g="0" b="0"/>
                      </a:solidFill>
                      <a:prstDash val="solid"/>
                      <a:round/>
                      <a:headEnd type="none" w="med" len="med"/>
                      <a:tailEnd type="none" w="med" len="med"/>
                    </a:lnT>
                  </a:tcPr>
                </a:tc>
                <a:tc>
                  <a:txBody>
                    <a:bodyPr/>
                    <a:lstStyle/>
                    <a:p>
                      <a:pPr algn="ctr"/>
                      <a:r>
                        <a:rPr lang="en-US" sz="2400" dirty="0"/>
                        <a:t>1/4</a:t>
                      </a:r>
                    </a:p>
                  </a:txBody>
                  <a:tcPr>
                    <a:lnT w="38100" cap="flat" cmpd="sng" algn="ctr">
                      <a:solidFill>
                        <a:scrgbClr r="0" g="0" b="0"/>
                      </a:solidFill>
                      <a:prstDash val="solid"/>
                      <a:round/>
                      <a:headEnd type="none" w="med" len="med"/>
                      <a:tailEnd type="none" w="med" len="med"/>
                    </a:lnT>
                  </a:tcPr>
                </a:tc>
                <a:tc>
                  <a:txBody>
                    <a:bodyPr/>
                    <a:lstStyle/>
                    <a:p>
                      <a:pPr algn="ctr"/>
                      <a:r>
                        <a:rPr lang="en-US" sz="2400" dirty="0"/>
                        <a:t>3/4</a:t>
                      </a:r>
                    </a:p>
                  </a:txBody>
                  <a:tcPr>
                    <a:lnT w="38100" cap="flat" cmpd="sng" algn="ctr">
                      <a:solidFill>
                        <a:scrgbClr r="0" g="0" b="0"/>
                      </a:solidFill>
                      <a:prstDash val="solid"/>
                      <a:round/>
                      <a:headEnd type="none" w="med" len="med"/>
                      <a:tailEnd type="none" w="med" len="med"/>
                    </a:lnT>
                  </a:tcPr>
                </a:tc>
                <a:tc>
                  <a:txBody>
                    <a:bodyPr/>
                    <a:lstStyle/>
                    <a:p>
                      <a:pPr algn="ctr"/>
                      <a:endParaRPr lang="en-US" sz="2400" dirty="0"/>
                    </a:p>
                  </a:txBody>
                  <a:tcPr/>
                </a:tc>
                <a:extLst>
                  <a:ext uri="{0D108BD9-81ED-4DB2-BD59-A6C34878D82A}">
                    <a16:rowId xmlns:a16="http://schemas.microsoft.com/office/drawing/2014/main" val="10005"/>
                  </a:ext>
                </a:extLst>
              </a:tr>
            </a:tbl>
          </a:graphicData>
        </a:graphic>
      </p:graphicFrame>
      <p:sp>
        <p:nvSpPr>
          <p:cNvPr id="7" name="TextBox 6"/>
          <p:cNvSpPr txBox="1"/>
          <p:nvPr/>
        </p:nvSpPr>
        <p:spPr>
          <a:xfrm>
            <a:off x="1869040" y="1168428"/>
            <a:ext cx="317966" cy="461665"/>
          </a:xfrm>
          <a:prstGeom prst="rect">
            <a:avLst/>
          </a:prstGeom>
          <a:noFill/>
        </p:spPr>
        <p:txBody>
          <a:bodyPr wrap="none" rtlCol="0">
            <a:spAutoFit/>
          </a:bodyPr>
          <a:lstStyle/>
          <a:p>
            <a:r>
              <a:rPr lang="en-US" sz="2400" dirty="0"/>
              <a:t>x</a:t>
            </a:r>
          </a:p>
        </p:txBody>
      </p:sp>
      <p:pic>
        <p:nvPicPr>
          <p:cNvPr id="8" name="Picture 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3913" y="1523467"/>
            <a:ext cx="2902627" cy="837122"/>
          </a:xfrm>
          <a:prstGeom prst="rect">
            <a:avLst/>
          </a:prstGeom>
        </p:spPr>
      </p:pic>
      <p:pic>
        <p:nvPicPr>
          <p:cNvPr id="10" name="Picture 9"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4405" y="3522466"/>
            <a:ext cx="4520969" cy="706947"/>
          </a:xfrm>
          <a:prstGeom prst="rect">
            <a:avLst/>
          </a:prstGeom>
        </p:spPr>
      </p:pic>
      <p:pic>
        <p:nvPicPr>
          <p:cNvPr id="14" name="Picture 13"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6800" y="4147910"/>
            <a:ext cx="7560000" cy="2440740"/>
          </a:xfrm>
          <a:prstGeom prst="rect">
            <a:avLst/>
          </a:prstGeom>
        </p:spPr>
      </p:pic>
      <p:cxnSp>
        <p:nvCxnSpPr>
          <p:cNvPr id="15" name="Straight Arrow Connector 14"/>
          <p:cNvCxnSpPr/>
          <p:nvPr/>
        </p:nvCxnSpPr>
        <p:spPr>
          <a:xfrm flipH="1">
            <a:off x="4729405" y="4026458"/>
            <a:ext cx="713084" cy="53924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1317810" y="5484137"/>
            <a:ext cx="3632120" cy="578267"/>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1348050" y="2499874"/>
            <a:ext cx="536110" cy="491751"/>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311263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Expectation Example: Covariance</a:t>
            </a:r>
          </a:p>
        </p:txBody>
      </p:sp>
      <p:graphicFrame>
        <p:nvGraphicFramePr>
          <p:cNvPr id="6" name="Table 5"/>
          <p:cNvGraphicFramePr>
            <a:graphicFrameLocks noGrp="1"/>
          </p:cNvGraphicFramePr>
          <p:nvPr/>
        </p:nvGraphicFramePr>
        <p:xfrm>
          <a:off x="-280212" y="1101019"/>
          <a:ext cx="3800500" cy="2743200"/>
        </p:xfrm>
        <a:graphic>
          <a:graphicData uri="http://schemas.openxmlformats.org/drawingml/2006/table">
            <a:tbl>
              <a:tblPr firstRow="1" bandRow="1">
                <a:tableStyleId>{2D5ABB26-0587-4C30-8999-92F81FD0307C}</a:tableStyleId>
              </a:tblPr>
              <a:tblGrid>
                <a:gridCol w="760100">
                  <a:extLst>
                    <a:ext uri="{9D8B030D-6E8A-4147-A177-3AD203B41FA5}">
                      <a16:colId xmlns:a16="http://schemas.microsoft.com/office/drawing/2014/main" val="20000"/>
                    </a:ext>
                  </a:extLst>
                </a:gridCol>
                <a:gridCol w="760100">
                  <a:extLst>
                    <a:ext uri="{9D8B030D-6E8A-4147-A177-3AD203B41FA5}">
                      <a16:colId xmlns:a16="http://schemas.microsoft.com/office/drawing/2014/main" val="20001"/>
                    </a:ext>
                  </a:extLst>
                </a:gridCol>
                <a:gridCol w="760100">
                  <a:extLst>
                    <a:ext uri="{9D8B030D-6E8A-4147-A177-3AD203B41FA5}">
                      <a16:colId xmlns:a16="http://schemas.microsoft.com/office/drawing/2014/main" val="20002"/>
                    </a:ext>
                  </a:extLst>
                </a:gridCol>
                <a:gridCol w="760100">
                  <a:extLst>
                    <a:ext uri="{9D8B030D-6E8A-4147-A177-3AD203B41FA5}">
                      <a16:colId xmlns:a16="http://schemas.microsoft.com/office/drawing/2014/main" val="20003"/>
                    </a:ext>
                  </a:extLst>
                </a:gridCol>
                <a:gridCol w="760100">
                  <a:extLst>
                    <a:ext uri="{9D8B030D-6E8A-4147-A177-3AD203B41FA5}">
                      <a16:colId xmlns:a16="http://schemas.microsoft.com/office/drawing/2014/main" val="20004"/>
                    </a:ext>
                  </a:extLst>
                </a:gridCol>
              </a:tblGrid>
              <a:tr h="370840">
                <a:tc>
                  <a:txBody>
                    <a:bodyPr/>
                    <a:lstStyle/>
                    <a:p>
                      <a:pPr algn="ctr"/>
                      <a:endParaRPr lang="en-US" sz="2400" dirty="0"/>
                    </a:p>
                  </a:txBody>
                  <a:tcPr/>
                </a:tc>
                <a:tc>
                  <a:txBody>
                    <a:bodyPr/>
                    <a:lstStyle/>
                    <a:p>
                      <a:pPr algn="ctr"/>
                      <a:endParaRPr lang="en-US" sz="2400"/>
                    </a:p>
                  </a:txBody>
                  <a:tcPr/>
                </a:tc>
                <a:tc>
                  <a:txBody>
                    <a:bodyPr/>
                    <a:lstStyle/>
                    <a:p>
                      <a:pPr algn="ctr"/>
                      <a:endParaRPr lang="en-US" sz="240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10000"/>
                  </a:ext>
                </a:extLst>
              </a:tr>
              <a:tr h="370840">
                <a:tc>
                  <a:txBody>
                    <a:bodyPr/>
                    <a:lstStyle/>
                    <a:p>
                      <a:pPr algn="ctr"/>
                      <a:endParaRPr lang="en-US" sz="2400"/>
                    </a:p>
                  </a:txBody>
                  <a:tcPr/>
                </a:tc>
                <a:tc>
                  <a:txBody>
                    <a:bodyPr/>
                    <a:lstStyle/>
                    <a:p>
                      <a:pPr algn="ctr"/>
                      <a:endParaRPr lang="en-US" sz="2400" dirty="0"/>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0</a:t>
                      </a:r>
                    </a:p>
                  </a:txBody>
                  <a:tcPr>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ctr"/>
                      <a:r>
                        <a:rPr lang="en-US" sz="2400" dirty="0"/>
                        <a:t>2.5</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p(y)</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1"/>
                  </a:ext>
                </a:extLst>
              </a:tr>
              <a:tr h="370840">
                <a:tc>
                  <a:txBody>
                    <a:bodyPr/>
                    <a:lstStyle/>
                    <a:p>
                      <a:pPr algn="ctr"/>
                      <a:endParaRPr lang="en-US" sz="2400"/>
                    </a:p>
                  </a:txBody>
                  <a:tcPr/>
                </a:tc>
                <a:tc>
                  <a:txBody>
                    <a:bodyPr/>
                    <a:lstStyle/>
                    <a:p>
                      <a:pPr algn="ctr"/>
                      <a:r>
                        <a:rPr lang="en-US" sz="2400" dirty="0"/>
                        <a:t>-3</a:t>
                      </a:r>
                    </a:p>
                  </a:txBody>
                  <a:tcPr>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ctr"/>
                      <a:r>
                        <a:rPr lang="en-US" sz="2400" dirty="0"/>
                        <a:t>0</a:t>
                      </a:r>
                    </a:p>
                  </a:txBody>
                  <a:tcPr>
                    <a:lnL w="38100" cap="flat" cmpd="sng" algn="ctr">
                      <a:solidFill>
                        <a:scrgbClr r="0" g="0" b="0"/>
                      </a:solidFill>
                      <a:prstDash val="solid"/>
                      <a:round/>
                      <a:headEnd type="none" w="med" len="med"/>
                      <a:tailEnd type="none" w="med" len="med"/>
                    </a:lnL>
                    <a:lnT w="38100" cap="flat" cmpd="sng" algn="ctr">
                      <a:solidFill>
                        <a:scrgbClr r="0" g="0" b="0"/>
                      </a:solidFill>
                      <a:prstDash val="solid"/>
                      <a:round/>
                      <a:headEnd type="none" w="med" len="med"/>
                      <a:tailEnd type="none" w="med" len="med"/>
                    </a:lnT>
                  </a:tcPr>
                </a:tc>
                <a:tc>
                  <a:txBody>
                    <a:bodyPr/>
                    <a:lstStyle/>
                    <a:p>
                      <a:pPr algn="ctr"/>
                      <a:r>
                        <a:rPr lang="en-US" sz="2400" dirty="0"/>
                        <a:t>1/2</a:t>
                      </a:r>
                    </a:p>
                  </a:txBody>
                  <a:tcPr>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ctr"/>
                      <a:r>
                        <a:rPr lang="en-US" sz="2400" dirty="0"/>
                        <a:t>1/2</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2"/>
                  </a:ext>
                </a:extLst>
              </a:tr>
              <a:tr h="370840">
                <a:tc>
                  <a:txBody>
                    <a:bodyPr/>
                    <a:lstStyle/>
                    <a:p>
                      <a:pPr algn="r"/>
                      <a:r>
                        <a:rPr lang="en-US" sz="2400" dirty="0"/>
                        <a:t>y</a:t>
                      </a:r>
                    </a:p>
                  </a:txBody>
                  <a:tcPr/>
                </a:tc>
                <a:tc>
                  <a:txBody>
                    <a:bodyPr/>
                    <a:lstStyle/>
                    <a:p>
                      <a:pPr algn="ctr"/>
                      <a:r>
                        <a:rPr lang="en-US" sz="2400" dirty="0"/>
                        <a:t>-1</a:t>
                      </a:r>
                    </a:p>
                  </a:txBody>
                  <a:tcPr>
                    <a:lnR w="38100" cap="flat" cmpd="sng" algn="ctr">
                      <a:solidFill>
                        <a:scrgbClr r="0" g="0" b="0"/>
                      </a:solidFill>
                      <a:prstDash val="solid"/>
                      <a:round/>
                      <a:headEnd type="none" w="med" len="med"/>
                      <a:tailEnd type="none" w="med" len="med"/>
                    </a:lnR>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tcPr>
                </a:tc>
                <a:tc>
                  <a:txBody>
                    <a:bodyPr/>
                    <a:lstStyle/>
                    <a:p>
                      <a:pPr algn="ctr"/>
                      <a:r>
                        <a:rPr lang="en-US" sz="2400" dirty="0"/>
                        <a:t>1/4</a:t>
                      </a:r>
                    </a:p>
                  </a:txBody>
                  <a:tcPr>
                    <a:lnR w="38100" cap="flat" cmpd="sng" algn="ctr">
                      <a:solidFill>
                        <a:scrgbClr r="0" g="0" b="0"/>
                      </a:solidFill>
                      <a:prstDash val="solid"/>
                      <a:round/>
                      <a:headEnd type="none" w="med" len="med"/>
                      <a:tailEnd type="none" w="med" len="med"/>
                    </a:lnR>
                  </a:tcPr>
                </a:tc>
                <a:tc>
                  <a:txBody>
                    <a:bodyPr/>
                    <a:lstStyle/>
                    <a:p>
                      <a:pPr algn="ctr"/>
                      <a:r>
                        <a:rPr lang="en-US" sz="2400" dirty="0"/>
                        <a:t>3/8</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3"/>
                  </a:ext>
                </a:extLst>
              </a:tr>
              <a:tr h="370840">
                <a:tc>
                  <a:txBody>
                    <a:bodyPr/>
                    <a:lstStyle/>
                    <a:p>
                      <a:pPr algn="ctr"/>
                      <a:endParaRPr lang="en-US" sz="2400" dirty="0"/>
                    </a:p>
                  </a:txBody>
                  <a:tcPr/>
                </a:tc>
                <a:tc>
                  <a:txBody>
                    <a:bodyPr/>
                    <a:lstStyle/>
                    <a:p>
                      <a:pPr algn="ctr"/>
                      <a:r>
                        <a:rPr lang="en-US" sz="2400" dirty="0"/>
                        <a:t>2</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ctr"/>
                      <a:r>
                        <a:rPr lang="en-US" sz="2400" dirty="0"/>
                        <a:t>0</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4"/>
                  </a:ext>
                </a:extLst>
              </a:tr>
              <a:tr h="370840">
                <a:tc>
                  <a:txBody>
                    <a:bodyPr/>
                    <a:lstStyle/>
                    <a:p>
                      <a:pPr algn="ctr"/>
                      <a:endParaRPr lang="en-US" sz="24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dirty="0"/>
                        <a:t>p(x)</a:t>
                      </a:r>
                    </a:p>
                  </a:txBody>
                  <a:tcPr>
                    <a:lnT w="38100" cap="flat" cmpd="sng" algn="ctr">
                      <a:solidFill>
                        <a:scrgbClr r="0" g="0" b="0"/>
                      </a:solidFill>
                      <a:prstDash val="solid"/>
                      <a:round/>
                      <a:headEnd type="none" w="med" len="med"/>
                      <a:tailEnd type="none" w="med" len="med"/>
                    </a:lnT>
                  </a:tcPr>
                </a:tc>
                <a:tc>
                  <a:txBody>
                    <a:bodyPr/>
                    <a:lstStyle/>
                    <a:p>
                      <a:pPr algn="ctr"/>
                      <a:r>
                        <a:rPr lang="en-US" sz="2400" dirty="0"/>
                        <a:t>1/4</a:t>
                      </a:r>
                    </a:p>
                  </a:txBody>
                  <a:tcPr>
                    <a:lnT w="38100" cap="flat" cmpd="sng" algn="ctr">
                      <a:solidFill>
                        <a:scrgbClr r="0" g="0" b="0"/>
                      </a:solidFill>
                      <a:prstDash val="solid"/>
                      <a:round/>
                      <a:headEnd type="none" w="med" len="med"/>
                      <a:tailEnd type="none" w="med" len="med"/>
                    </a:lnT>
                  </a:tcPr>
                </a:tc>
                <a:tc>
                  <a:txBody>
                    <a:bodyPr/>
                    <a:lstStyle/>
                    <a:p>
                      <a:pPr algn="ctr"/>
                      <a:r>
                        <a:rPr lang="en-US" sz="2400" dirty="0"/>
                        <a:t>3/4</a:t>
                      </a:r>
                    </a:p>
                  </a:txBody>
                  <a:tcPr>
                    <a:lnT w="38100" cap="flat" cmpd="sng" algn="ctr">
                      <a:solidFill>
                        <a:scrgbClr r="0" g="0" b="0"/>
                      </a:solidFill>
                      <a:prstDash val="solid"/>
                      <a:round/>
                      <a:headEnd type="none" w="med" len="med"/>
                      <a:tailEnd type="none" w="med" len="med"/>
                    </a:lnT>
                  </a:tcPr>
                </a:tc>
                <a:tc>
                  <a:txBody>
                    <a:bodyPr/>
                    <a:lstStyle/>
                    <a:p>
                      <a:pPr algn="ctr"/>
                      <a:endParaRPr lang="en-US" sz="2400" dirty="0"/>
                    </a:p>
                  </a:txBody>
                  <a:tcPr/>
                </a:tc>
                <a:extLst>
                  <a:ext uri="{0D108BD9-81ED-4DB2-BD59-A6C34878D82A}">
                    <a16:rowId xmlns:a16="http://schemas.microsoft.com/office/drawing/2014/main" val="10005"/>
                  </a:ext>
                </a:extLst>
              </a:tr>
            </a:tbl>
          </a:graphicData>
        </a:graphic>
      </p:graphicFrame>
      <p:sp>
        <p:nvSpPr>
          <p:cNvPr id="7" name="TextBox 6"/>
          <p:cNvSpPr txBox="1"/>
          <p:nvPr/>
        </p:nvSpPr>
        <p:spPr>
          <a:xfrm>
            <a:off x="1869040" y="1168428"/>
            <a:ext cx="317966" cy="461665"/>
          </a:xfrm>
          <a:prstGeom prst="rect">
            <a:avLst/>
          </a:prstGeom>
          <a:noFill/>
        </p:spPr>
        <p:txBody>
          <a:bodyPr wrap="none" rtlCol="0">
            <a:spAutoFit/>
          </a:bodyPr>
          <a:lstStyle/>
          <a:p>
            <a:r>
              <a:rPr lang="en-US" sz="2400" dirty="0"/>
              <a:t>x</a:t>
            </a:r>
          </a:p>
        </p:txBody>
      </p:sp>
      <p:pic>
        <p:nvPicPr>
          <p:cNvPr id="8" name="Picture 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3913" y="1523467"/>
            <a:ext cx="2902627" cy="837122"/>
          </a:xfrm>
          <a:prstGeom prst="rect">
            <a:avLst/>
          </a:prstGeom>
        </p:spPr>
      </p:pic>
      <p:pic>
        <p:nvPicPr>
          <p:cNvPr id="10" name="Picture 9"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4405" y="3522466"/>
            <a:ext cx="4520969" cy="706947"/>
          </a:xfrm>
          <a:prstGeom prst="rect">
            <a:avLst/>
          </a:prstGeom>
        </p:spPr>
      </p:pic>
      <p:pic>
        <p:nvPicPr>
          <p:cNvPr id="14" name="Picture 13"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6800" y="4147910"/>
            <a:ext cx="7560000" cy="2440740"/>
          </a:xfrm>
          <a:prstGeom prst="rect">
            <a:avLst/>
          </a:prstGeom>
        </p:spPr>
      </p:pic>
      <p:cxnSp>
        <p:nvCxnSpPr>
          <p:cNvPr id="15" name="Straight Arrow Connector 14"/>
          <p:cNvCxnSpPr/>
          <p:nvPr/>
        </p:nvCxnSpPr>
        <p:spPr>
          <a:xfrm flipH="1">
            <a:off x="4729405" y="4026458"/>
            <a:ext cx="713084" cy="53924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4949930" y="5484137"/>
            <a:ext cx="3632120" cy="578267"/>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111406" y="2499874"/>
            <a:ext cx="536110" cy="491751"/>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886554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Expectation Example: Covariance</a:t>
            </a:r>
          </a:p>
        </p:txBody>
      </p:sp>
      <p:graphicFrame>
        <p:nvGraphicFramePr>
          <p:cNvPr id="6" name="Table 5"/>
          <p:cNvGraphicFramePr>
            <a:graphicFrameLocks noGrp="1"/>
          </p:cNvGraphicFramePr>
          <p:nvPr/>
        </p:nvGraphicFramePr>
        <p:xfrm>
          <a:off x="-280212" y="1101019"/>
          <a:ext cx="3800500" cy="2743200"/>
        </p:xfrm>
        <a:graphic>
          <a:graphicData uri="http://schemas.openxmlformats.org/drawingml/2006/table">
            <a:tbl>
              <a:tblPr firstRow="1" bandRow="1">
                <a:tableStyleId>{2D5ABB26-0587-4C30-8999-92F81FD0307C}</a:tableStyleId>
              </a:tblPr>
              <a:tblGrid>
                <a:gridCol w="760100">
                  <a:extLst>
                    <a:ext uri="{9D8B030D-6E8A-4147-A177-3AD203B41FA5}">
                      <a16:colId xmlns:a16="http://schemas.microsoft.com/office/drawing/2014/main" val="20000"/>
                    </a:ext>
                  </a:extLst>
                </a:gridCol>
                <a:gridCol w="760100">
                  <a:extLst>
                    <a:ext uri="{9D8B030D-6E8A-4147-A177-3AD203B41FA5}">
                      <a16:colId xmlns:a16="http://schemas.microsoft.com/office/drawing/2014/main" val="20001"/>
                    </a:ext>
                  </a:extLst>
                </a:gridCol>
                <a:gridCol w="760100">
                  <a:extLst>
                    <a:ext uri="{9D8B030D-6E8A-4147-A177-3AD203B41FA5}">
                      <a16:colId xmlns:a16="http://schemas.microsoft.com/office/drawing/2014/main" val="20002"/>
                    </a:ext>
                  </a:extLst>
                </a:gridCol>
                <a:gridCol w="760100">
                  <a:extLst>
                    <a:ext uri="{9D8B030D-6E8A-4147-A177-3AD203B41FA5}">
                      <a16:colId xmlns:a16="http://schemas.microsoft.com/office/drawing/2014/main" val="20003"/>
                    </a:ext>
                  </a:extLst>
                </a:gridCol>
                <a:gridCol w="760100">
                  <a:extLst>
                    <a:ext uri="{9D8B030D-6E8A-4147-A177-3AD203B41FA5}">
                      <a16:colId xmlns:a16="http://schemas.microsoft.com/office/drawing/2014/main" val="20004"/>
                    </a:ext>
                  </a:extLst>
                </a:gridCol>
              </a:tblGrid>
              <a:tr h="370840">
                <a:tc>
                  <a:txBody>
                    <a:bodyPr/>
                    <a:lstStyle/>
                    <a:p>
                      <a:pPr algn="ctr"/>
                      <a:endParaRPr lang="en-US" sz="2400" dirty="0"/>
                    </a:p>
                  </a:txBody>
                  <a:tcPr/>
                </a:tc>
                <a:tc>
                  <a:txBody>
                    <a:bodyPr/>
                    <a:lstStyle/>
                    <a:p>
                      <a:pPr algn="ctr"/>
                      <a:endParaRPr lang="en-US" sz="2400"/>
                    </a:p>
                  </a:txBody>
                  <a:tcPr/>
                </a:tc>
                <a:tc>
                  <a:txBody>
                    <a:bodyPr/>
                    <a:lstStyle/>
                    <a:p>
                      <a:pPr algn="ctr"/>
                      <a:endParaRPr lang="en-US" sz="240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10000"/>
                  </a:ext>
                </a:extLst>
              </a:tr>
              <a:tr h="370840">
                <a:tc>
                  <a:txBody>
                    <a:bodyPr/>
                    <a:lstStyle/>
                    <a:p>
                      <a:pPr algn="ctr"/>
                      <a:endParaRPr lang="en-US" sz="2400"/>
                    </a:p>
                  </a:txBody>
                  <a:tcPr/>
                </a:tc>
                <a:tc>
                  <a:txBody>
                    <a:bodyPr/>
                    <a:lstStyle/>
                    <a:p>
                      <a:pPr algn="ctr"/>
                      <a:endParaRPr lang="en-US" sz="2400" dirty="0"/>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0</a:t>
                      </a:r>
                    </a:p>
                  </a:txBody>
                  <a:tcPr>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ctr"/>
                      <a:r>
                        <a:rPr lang="en-US" sz="2400" dirty="0"/>
                        <a:t>2.5</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p(y)</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1"/>
                  </a:ext>
                </a:extLst>
              </a:tr>
              <a:tr h="370840">
                <a:tc>
                  <a:txBody>
                    <a:bodyPr/>
                    <a:lstStyle/>
                    <a:p>
                      <a:pPr algn="ctr"/>
                      <a:endParaRPr lang="en-US" sz="2400"/>
                    </a:p>
                  </a:txBody>
                  <a:tcPr/>
                </a:tc>
                <a:tc>
                  <a:txBody>
                    <a:bodyPr/>
                    <a:lstStyle/>
                    <a:p>
                      <a:pPr algn="ctr"/>
                      <a:r>
                        <a:rPr lang="en-US" sz="2400" dirty="0"/>
                        <a:t>-3</a:t>
                      </a:r>
                    </a:p>
                  </a:txBody>
                  <a:tcPr>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ctr"/>
                      <a:r>
                        <a:rPr lang="en-US" sz="2400" dirty="0"/>
                        <a:t>0</a:t>
                      </a:r>
                    </a:p>
                  </a:txBody>
                  <a:tcPr>
                    <a:lnL w="38100" cap="flat" cmpd="sng" algn="ctr">
                      <a:solidFill>
                        <a:scrgbClr r="0" g="0" b="0"/>
                      </a:solidFill>
                      <a:prstDash val="solid"/>
                      <a:round/>
                      <a:headEnd type="none" w="med" len="med"/>
                      <a:tailEnd type="none" w="med" len="med"/>
                    </a:lnL>
                    <a:lnT w="38100" cap="flat" cmpd="sng" algn="ctr">
                      <a:solidFill>
                        <a:scrgbClr r="0" g="0" b="0"/>
                      </a:solidFill>
                      <a:prstDash val="solid"/>
                      <a:round/>
                      <a:headEnd type="none" w="med" len="med"/>
                      <a:tailEnd type="none" w="med" len="med"/>
                    </a:lnT>
                  </a:tcPr>
                </a:tc>
                <a:tc>
                  <a:txBody>
                    <a:bodyPr/>
                    <a:lstStyle/>
                    <a:p>
                      <a:pPr algn="ctr"/>
                      <a:r>
                        <a:rPr lang="en-US" sz="2400" dirty="0"/>
                        <a:t>1/2</a:t>
                      </a:r>
                    </a:p>
                  </a:txBody>
                  <a:tcPr>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ctr"/>
                      <a:r>
                        <a:rPr lang="en-US" sz="2400" dirty="0"/>
                        <a:t>1/2</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2"/>
                  </a:ext>
                </a:extLst>
              </a:tr>
              <a:tr h="370840">
                <a:tc>
                  <a:txBody>
                    <a:bodyPr/>
                    <a:lstStyle/>
                    <a:p>
                      <a:pPr algn="r"/>
                      <a:r>
                        <a:rPr lang="en-US" sz="2400" dirty="0"/>
                        <a:t>y</a:t>
                      </a:r>
                    </a:p>
                  </a:txBody>
                  <a:tcPr/>
                </a:tc>
                <a:tc>
                  <a:txBody>
                    <a:bodyPr/>
                    <a:lstStyle/>
                    <a:p>
                      <a:pPr algn="ctr"/>
                      <a:r>
                        <a:rPr lang="en-US" sz="2400" dirty="0"/>
                        <a:t>-1</a:t>
                      </a:r>
                    </a:p>
                  </a:txBody>
                  <a:tcPr>
                    <a:lnR w="38100" cap="flat" cmpd="sng" algn="ctr">
                      <a:solidFill>
                        <a:scrgbClr r="0" g="0" b="0"/>
                      </a:solidFill>
                      <a:prstDash val="solid"/>
                      <a:round/>
                      <a:headEnd type="none" w="med" len="med"/>
                      <a:tailEnd type="none" w="med" len="med"/>
                    </a:lnR>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tcPr>
                </a:tc>
                <a:tc>
                  <a:txBody>
                    <a:bodyPr/>
                    <a:lstStyle/>
                    <a:p>
                      <a:pPr algn="ctr"/>
                      <a:r>
                        <a:rPr lang="en-US" sz="2400" dirty="0"/>
                        <a:t>1/4</a:t>
                      </a:r>
                    </a:p>
                  </a:txBody>
                  <a:tcPr>
                    <a:lnR w="38100" cap="flat" cmpd="sng" algn="ctr">
                      <a:solidFill>
                        <a:scrgbClr r="0" g="0" b="0"/>
                      </a:solidFill>
                      <a:prstDash val="solid"/>
                      <a:round/>
                      <a:headEnd type="none" w="med" len="med"/>
                      <a:tailEnd type="none" w="med" len="med"/>
                    </a:lnR>
                  </a:tcPr>
                </a:tc>
                <a:tc>
                  <a:txBody>
                    <a:bodyPr/>
                    <a:lstStyle/>
                    <a:p>
                      <a:pPr algn="ctr"/>
                      <a:r>
                        <a:rPr lang="en-US" sz="2400" dirty="0"/>
                        <a:t>3/8</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3"/>
                  </a:ext>
                </a:extLst>
              </a:tr>
              <a:tr h="370840">
                <a:tc>
                  <a:txBody>
                    <a:bodyPr/>
                    <a:lstStyle/>
                    <a:p>
                      <a:pPr algn="ctr"/>
                      <a:endParaRPr lang="en-US" sz="2400" dirty="0"/>
                    </a:p>
                  </a:txBody>
                  <a:tcPr/>
                </a:tc>
                <a:tc>
                  <a:txBody>
                    <a:bodyPr/>
                    <a:lstStyle/>
                    <a:p>
                      <a:pPr algn="ctr"/>
                      <a:r>
                        <a:rPr lang="en-US" sz="2400" dirty="0"/>
                        <a:t>2</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ctr"/>
                      <a:r>
                        <a:rPr lang="en-US" sz="2400" dirty="0"/>
                        <a:t>0</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4"/>
                  </a:ext>
                </a:extLst>
              </a:tr>
              <a:tr h="370840">
                <a:tc>
                  <a:txBody>
                    <a:bodyPr/>
                    <a:lstStyle/>
                    <a:p>
                      <a:pPr algn="ctr"/>
                      <a:endParaRPr lang="en-US" sz="24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dirty="0"/>
                        <a:t>p(x)</a:t>
                      </a:r>
                    </a:p>
                  </a:txBody>
                  <a:tcPr>
                    <a:lnT w="38100" cap="flat" cmpd="sng" algn="ctr">
                      <a:solidFill>
                        <a:scrgbClr r="0" g="0" b="0"/>
                      </a:solidFill>
                      <a:prstDash val="solid"/>
                      <a:round/>
                      <a:headEnd type="none" w="med" len="med"/>
                      <a:tailEnd type="none" w="med" len="med"/>
                    </a:lnT>
                  </a:tcPr>
                </a:tc>
                <a:tc>
                  <a:txBody>
                    <a:bodyPr/>
                    <a:lstStyle/>
                    <a:p>
                      <a:pPr algn="ctr"/>
                      <a:r>
                        <a:rPr lang="en-US" sz="2400" dirty="0"/>
                        <a:t>1/4</a:t>
                      </a:r>
                    </a:p>
                  </a:txBody>
                  <a:tcPr>
                    <a:lnT w="38100" cap="flat" cmpd="sng" algn="ctr">
                      <a:solidFill>
                        <a:scrgbClr r="0" g="0" b="0"/>
                      </a:solidFill>
                      <a:prstDash val="solid"/>
                      <a:round/>
                      <a:headEnd type="none" w="med" len="med"/>
                      <a:tailEnd type="none" w="med" len="med"/>
                    </a:lnT>
                  </a:tcPr>
                </a:tc>
                <a:tc>
                  <a:txBody>
                    <a:bodyPr/>
                    <a:lstStyle/>
                    <a:p>
                      <a:pPr algn="ctr"/>
                      <a:r>
                        <a:rPr lang="en-US" sz="2400" dirty="0"/>
                        <a:t>3/4</a:t>
                      </a:r>
                    </a:p>
                  </a:txBody>
                  <a:tcPr>
                    <a:lnT w="38100" cap="flat" cmpd="sng" algn="ctr">
                      <a:solidFill>
                        <a:scrgbClr r="0" g="0" b="0"/>
                      </a:solidFill>
                      <a:prstDash val="solid"/>
                      <a:round/>
                      <a:headEnd type="none" w="med" len="med"/>
                      <a:tailEnd type="none" w="med" len="med"/>
                    </a:lnT>
                  </a:tcPr>
                </a:tc>
                <a:tc>
                  <a:txBody>
                    <a:bodyPr/>
                    <a:lstStyle/>
                    <a:p>
                      <a:pPr algn="ctr"/>
                      <a:endParaRPr lang="en-US" sz="2400" dirty="0"/>
                    </a:p>
                  </a:txBody>
                  <a:tcPr/>
                </a:tc>
                <a:extLst>
                  <a:ext uri="{0D108BD9-81ED-4DB2-BD59-A6C34878D82A}">
                    <a16:rowId xmlns:a16="http://schemas.microsoft.com/office/drawing/2014/main" val="10005"/>
                  </a:ext>
                </a:extLst>
              </a:tr>
            </a:tbl>
          </a:graphicData>
        </a:graphic>
      </p:graphicFrame>
      <p:sp>
        <p:nvSpPr>
          <p:cNvPr id="7" name="TextBox 6"/>
          <p:cNvSpPr txBox="1"/>
          <p:nvPr/>
        </p:nvSpPr>
        <p:spPr>
          <a:xfrm>
            <a:off x="1869040" y="1168428"/>
            <a:ext cx="317966" cy="461665"/>
          </a:xfrm>
          <a:prstGeom prst="rect">
            <a:avLst/>
          </a:prstGeom>
          <a:noFill/>
        </p:spPr>
        <p:txBody>
          <a:bodyPr wrap="none" rtlCol="0">
            <a:spAutoFit/>
          </a:bodyPr>
          <a:lstStyle/>
          <a:p>
            <a:r>
              <a:rPr lang="en-US" sz="2400" dirty="0"/>
              <a:t>x</a:t>
            </a:r>
          </a:p>
        </p:txBody>
      </p:sp>
      <p:pic>
        <p:nvPicPr>
          <p:cNvPr id="8" name="Picture 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3913" y="1523467"/>
            <a:ext cx="2902627" cy="837122"/>
          </a:xfrm>
          <a:prstGeom prst="rect">
            <a:avLst/>
          </a:prstGeom>
        </p:spPr>
      </p:pic>
      <p:pic>
        <p:nvPicPr>
          <p:cNvPr id="10" name="Picture 9"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4405" y="3522466"/>
            <a:ext cx="4520969" cy="706947"/>
          </a:xfrm>
          <a:prstGeom prst="rect">
            <a:avLst/>
          </a:prstGeom>
        </p:spPr>
      </p:pic>
      <p:pic>
        <p:nvPicPr>
          <p:cNvPr id="14" name="Picture 13"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6800" y="4147910"/>
            <a:ext cx="7560000" cy="2440740"/>
          </a:xfrm>
          <a:prstGeom prst="rect">
            <a:avLst/>
          </a:prstGeom>
        </p:spPr>
      </p:pic>
      <p:cxnSp>
        <p:nvCxnSpPr>
          <p:cNvPr id="15" name="Straight Arrow Connector 14"/>
          <p:cNvCxnSpPr/>
          <p:nvPr/>
        </p:nvCxnSpPr>
        <p:spPr>
          <a:xfrm flipH="1">
            <a:off x="4729405" y="4026458"/>
            <a:ext cx="713084" cy="53924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1187280" y="5848860"/>
            <a:ext cx="3632120" cy="578267"/>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1349514" y="2961389"/>
            <a:ext cx="536110" cy="491751"/>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226675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Expectation Example: Covariance</a:t>
            </a:r>
          </a:p>
        </p:txBody>
      </p:sp>
      <p:graphicFrame>
        <p:nvGraphicFramePr>
          <p:cNvPr id="6" name="Table 5"/>
          <p:cNvGraphicFramePr>
            <a:graphicFrameLocks noGrp="1"/>
          </p:cNvGraphicFramePr>
          <p:nvPr/>
        </p:nvGraphicFramePr>
        <p:xfrm>
          <a:off x="-280212" y="1101019"/>
          <a:ext cx="3800500" cy="2743200"/>
        </p:xfrm>
        <a:graphic>
          <a:graphicData uri="http://schemas.openxmlformats.org/drawingml/2006/table">
            <a:tbl>
              <a:tblPr firstRow="1" bandRow="1">
                <a:tableStyleId>{2D5ABB26-0587-4C30-8999-92F81FD0307C}</a:tableStyleId>
              </a:tblPr>
              <a:tblGrid>
                <a:gridCol w="760100">
                  <a:extLst>
                    <a:ext uri="{9D8B030D-6E8A-4147-A177-3AD203B41FA5}">
                      <a16:colId xmlns:a16="http://schemas.microsoft.com/office/drawing/2014/main" val="20000"/>
                    </a:ext>
                  </a:extLst>
                </a:gridCol>
                <a:gridCol w="760100">
                  <a:extLst>
                    <a:ext uri="{9D8B030D-6E8A-4147-A177-3AD203B41FA5}">
                      <a16:colId xmlns:a16="http://schemas.microsoft.com/office/drawing/2014/main" val="20001"/>
                    </a:ext>
                  </a:extLst>
                </a:gridCol>
                <a:gridCol w="760100">
                  <a:extLst>
                    <a:ext uri="{9D8B030D-6E8A-4147-A177-3AD203B41FA5}">
                      <a16:colId xmlns:a16="http://schemas.microsoft.com/office/drawing/2014/main" val="20002"/>
                    </a:ext>
                  </a:extLst>
                </a:gridCol>
                <a:gridCol w="760100">
                  <a:extLst>
                    <a:ext uri="{9D8B030D-6E8A-4147-A177-3AD203B41FA5}">
                      <a16:colId xmlns:a16="http://schemas.microsoft.com/office/drawing/2014/main" val="20003"/>
                    </a:ext>
                  </a:extLst>
                </a:gridCol>
                <a:gridCol w="760100">
                  <a:extLst>
                    <a:ext uri="{9D8B030D-6E8A-4147-A177-3AD203B41FA5}">
                      <a16:colId xmlns:a16="http://schemas.microsoft.com/office/drawing/2014/main" val="20004"/>
                    </a:ext>
                  </a:extLst>
                </a:gridCol>
              </a:tblGrid>
              <a:tr h="370840">
                <a:tc>
                  <a:txBody>
                    <a:bodyPr/>
                    <a:lstStyle/>
                    <a:p>
                      <a:pPr algn="ctr"/>
                      <a:endParaRPr lang="en-US" sz="2400" dirty="0"/>
                    </a:p>
                  </a:txBody>
                  <a:tcPr/>
                </a:tc>
                <a:tc>
                  <a:txBody>
                    <a:bodyPr/>
                    <a:lstStyle/>
                    <a:p>
                      <a:pPr algn="ctr"/>
                      <a:endParaRPr lang="en-US" sz="2400"/>
                    </a:p>
                  </a:txBody>
                  <a:tcPr/>
                </a:tc>
                <a:tc>
                  <a:txBody>
                    <a:bodyPr/>
                    <a:lstStyle/>
                    <a:p>
                      <a:pPr algn="ctr"/>
                      <a:endParaRPr lang="en-US" sz="240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10000"/>
                  </a:ext>
                </a:extLst>
              </a:tr>
              <a:tr h="370840">
                <a:tc>
                  <a:txBody>
                    <a:bodyPr/>
                    <a:lstStyle/>
                    <a:p>
                      <a:pPr algn="ctr"/>
                      <a:endParaRPr lang="en-US" sz="2400"/>
                    </a:p>
                  </a:txBody>
                  <a:tcPr/>
                </a:tc>
                <a:tc>
                  <a:txBody>
                    <a:bodyPr/>
                    <a:lstStyle/>
                    <a:p>
                      <a:pPr algn="ctr"/>
                      <a:endParaRPr lang="en-US" sz="2400" dirty="0"/>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0</a:t>
                      </a:r>
                    </a:p>
                  </a:txBody>
                  <a:tcPr>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ctr"/>
                      <a:r>
                        <a:rPr lang="en-US" sz="2400" dirty="0"/>
                        <a:t>2.5</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p(y)</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1"/>
                  </a:ext>
                </a:extLst>
              </a:tr>
              <a:tr h="370840">
                <a:tc>
                  <a:txBody>
                    <a:bodyPr/>
                    <a:lstStyle/>
                    <a:p>
                      <a:pPr algn="ctr"/>
                      <a:endParaRPr lang="en-US" sz="2400"/>
                    </a:p>
                  </a:txBody>
                  <a:tcPr/>
                </a:tc>
                <a:tc>
                  <a:txBody>
                    <a:bodyPr/>
                    <a:lstStyle/>
                    <a:p>
                      <a:pPr algn="ctr"/>
                      <a:r>
                        <a:rPr lang="en-US" sz="2400" dirty="0"/>
                        <a:t>-3</a:t>
                      </a:r>
                    </a:p>
                  </a:txBody>
                  <a:tcPr>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ctr"/>
                      <a:r>
                        <a:rPr lang="en-US" sz="2400" dirty="0"/>
                        <a:t>0</a:t>
                      </a:r>
                    </a:p>
                  </a:txBody>
                  <a:tcPr>
                    <a:lnL w="38100" cap="flat" cmpd="sng" algn="ctr">
                      <a:solidFill>
                        <a:scrgbClr r="0" g="0" b="0"/>
                      </a:solidFill>
                      <a:prstDash val="solid"/>
                      <a:round/>
                      <a:headEnd type="none" w="med" len="med"/>
                      <a:tailEnd type="none" w="med" len="med"/>
                    </a:lnL>
                    <a:lnT w="38100" cap="flat" cmpd="sng" algn="ctr">
                      <a:solidFill>
                        <a:scrgbClr r="0" g="0" b="0"/>
                      </a:solidFill>
                      <a:prstDash val="solid"/>
                      <a:round/>
                      <a:headEnd type="none" w="med" len="med"/>
                      <a:tailEnd type="none" w="med" len="med"/>
                    </a:lnT>
                  </a:tcPr>
                </a:tc>
                <a:tc>
                  <a:txBody>
                    <a:bodyPr/>
                    <a:lstStyle/>
                    <a:p>
                      <a:pPr algn="ctr"/>
                      <a:r>
                        <a:rPr lang="en-US" sz="2400" dirty="0"/>
                        <a:t>1/2</a:t>
                      </a:r>
                    </a:p>
                  </a:txBody>
                  <a:tcPr>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ctr"/>
                      <a:r>
                        <a:rPr lang="en-US" sz="2400" dirty="0"/>
                        <a:t>1/2</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2"/>
                  </a:ext>
                </a:extLst>
              </a:tr>
              <a:tr h="370840">
                <a:tc>
                  <a:txBody>
                    <a:bodyPr/>
                    <a:lstStyle/>
                    <a:p>
                      <a:pPr algn="r"/>
                      <a:r>
                        <a:rPr lang="en-US" sz="2400" dirty="0"/>
                        <a:t>y</a:t>
                      </a:r>
                    </a:p>
                  </a:txBody>
                  <a:tcPr/>
                </a:tc>
                <a:tc>
                  <a:txBody>
                    <a:bodyPr/>
                    <a:lstStyle/>
                    <a:p>
                      <a:pPr algn="ctr"/>
                      <a:r>
                        <a:rPr lang="en-US" sz="2400" dirty="0"/>
                        <a:t>-1</a:t>
                      </a:r>
                    </a:p>
                  </a:txBody>
                  <a:tcPr>
                    <a:lnR w="38100" cap="flat" cmpd="sng" algn="ctr">
                      <a:solidFill>
                        <a:scrgbClr r="0" g="0" b="0"/>
                      </a:solidFill>
                      <a:prstDash val="solid"/>
                      <a:round/>
                      <a:headEnd type="none" w="med" len="med"/>
                      <a:tailEnd type="none" w="med" len="med"/>
                    </a:lnR>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tcPr>
                </a:tc>
                <a:tc>
                  <a:txBody>
                    <a:bodyPr/>
                    <a:lstStyle/>
                    <a:p>
                      <a:pPr algn="ctr"/>
                      <a:r>
                        <a:rPr lang="en-US" sz="2400" dirty="0"/>
                        <a:t>1/4</a:t>
                      </a:r>
                    </a:p>
                  </a:txBody>
                  <a:tcPr>
                    <a:lnR w="38100" cap="flat" cmpd="sng" algn="ctr">
                      <a:solidFill>
                        <a:scrgbClr r="0" g="0" b="0"/>
                      </a:solidFill>
                      <a:prstDash val="solid"/>
                      <a:round/>
                      <a:headEnd type="none" w="med" len="med"/>
                      <a:tailEnd type="none" w="med" len="med"/>
                    </a:lnR>
                  </a:tcPr>
                </a:tc>
                <a:tc>
                  <a:txBody>
                    <a:bodyPr/>
                    <a:lstStyle/>
                    <a:p>
                      <a:pPr algn="ctr"/>
                      <a:r>
                        <a:rPr lang="en-US" sz="2400" dirty="0"/>
                        <a:t>3/8</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3"/>
                  </a:ext>
                </a:extLst>
              </a:tr>
              <a:tr h="370840">
                <a:tc>
                  <a:txBody>
                    <a:bodyPr/>
                    <a:lstStyle/>
                    <a:p>
                      <a:pPr algn="ctr"/>
                      <a:endParaRPr lang="en-US" sz="2400" dirty="0"/>
                    </a:p>
                  </a:txBody>
                  <a:tcPr/>
                </a:tc>
                <a:tc>
                  <a:txBody>
                    <a:bodyPr/>
                    <a:lstStyle/>
                    <a:p>
                      <a:pPr algn="ctr"/>
                      <a:r>
                        <a:rPr lang="en-US" sz="2400" dirty="0"/>
                        <a:t>2</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ctr"/>
                      <a:r>
                        <a:rPr lang="en-US" sz="2400" dirty="0"/>
                        <a:t>0</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4"/>
                  </a:ext>
                </a:extLst>
              </a:tr>
              <a:tr h="370840">
                <a:tc>
                  <a:txBody>
                    <a:bodyPr/>
                    <a:lstStyle/>
                    <a:p>
                      <a:pPr algn="ctr"/>
                      <a:endParaRPr lang="en-US" sz="24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dirty="0"/>
                        <a:t>p(x)</a:t>
                      </a:r>
                    </a:p>
                  </a:txBody>
                  <a:tcPr>
                    <a:lnT w="38100" cap="flat" cmpd="sng" algn="ctr">
                      <a:solidFill>
                        <a:scrgbClr r="0" g="0" b="0"/>
                      </a:solidFill>
                      <a:prstDash val="solid"/>
                      <a:round/>
                      <a:headEnd type="none" w="med" len="med"/>
                      <a:tailEnd type="none" w="med" len="med"/>
                    </a:lnT>
                  </a:tcPr>
                </a:tc>
                <a:tc>
                  <a:txBody>
                    <a:bodyPr/>
                    <a:lstStyle/>
                    <a:p>
                      <a:pPr algn="ctr"/>
                      <a:r>
                        <a:rPr lang="en-US" sz="2400" dirty="0"/>
                        <a:t>1/4</a:t>
                      </a:r>
                    </a:p>
                  </a:txBody>
                  <a:tcPr>
                    <a:lnT w="38100" cap="flat" cmpd="sng" algn="ctr">
                      <a:solidFill>
                        <a:scrgbClr r="0" g="0" b="0"/>
                      </a:solidFill>
                      <a:prstDash val="solid"/>
                      <a:round/>
                      <a:headEnd type="none" w="med" len="med"/>
                      <a:tailEnd type="none" w="med" len="med"/>
                    </a:lnT>
                  </a:tcPr>
                </a:tc>
                <a:tc>
                  <a:txBody>
                    <a:bodyPr/>
                    <a:lstStyle/>
                    <a:p>
                      <a:pPr algn="ctr"/>
                      <a:r>
                        <a:rPr lang="en-US" sz="2400" dirty="0"/>
                        <a:t>3/4</a:t>
                      </a:r>
                    </a:p>
                  </a:txBody>
                  <a:tcPr>
                    <a:lnT w="38100" cap="flat" cmpd="sng" algn="ctr">
                      <a:solidFill>
                        <a:scrgbClr r="0" g="0" b="0"/>
                      </a:solidFill>
                      <a:prstDash val="solid"/>
                      <a:round/>
                      <a:headEnd type="none" w="med" len="med"/>
                      <a:tailEnd type="none" w="med" len="med"/>
                    </a:lnT>
                  </a:tcPr>
                </a:tc>
                <a:tc>
                  <a:txBody>
                    <a:bodyPr/>
                    <a:lstStyle/>
                    <a:p>
                      <a:pPr algn="ctr"/>
                      <a:endParaRPr lang="en-US" sz="2400" dirty="0"/>
                    </a:p>
                  </a:txBody>
                  <a:tcPr/>
                </a:tc>
                <a:extLst>
                  <a:ext uri="{0D108BD9-81ED-4DB2-BD59-A6C34878D82A}">
                    <a16:rowId xmlns:a16="http://schemas.microsoft.com/office/drawing/2014/main" val="10005"/>
                  </a:ext>
                </a:extLst>
              </a:tr>
            </a:tbl>
          </a:graphicData>
        </a:graphic>
      </p:graphicFrame>
      <p:sp>
        <p:nvSpPr>
          <p:cNvPr id="7" name="TextBox 6"/>
          <p:cNvSpPr txBox="1"/>
          <p:nvPr/>
        </p:nvSpPr>
        <p:spPr>
          <a:xfrm>
            <a:off x="1869040" y="1168428"/>
            <a:ext cx="317966" cy="461665"/>
          </a:xfrm>
          <a:prstGeom prst="rect">
            <a:avLst/>
          </a:prstGeom>
          <a:noFill/>
        </p:spPr>
        <p:txBody>
          <a:bodyPr wrap="none" rtlCol="0">
            <a:spAutoFit/>
          </a:bodyPr>
          <a:lstStyle/>
          <a:p>
            <a:r>
              <a:rPr lang="en-US" sz="2400" dirty="0"/>
              <a:t>x</a:t>
            </a:r>
          </a:p>
        </p:txBody>
      </p:sp>
      <p:pic>
        <p:nvPicPr>
          <p:cNvPr id="8" name="Picture 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3913" y="1523467"/>
            <a:ext cx="2902627" cy="837122"/>
          </a:xfrm>
          <a:prstGeom prst="rect">
            <a:avLst/>
          </a:prstGeom>
        </p:spPr>
      </p:pic>
      <p:pic>
        <p:nvPicPr>
          <p:cNvPr id="10" name="Picture 9"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4405" y="3522466"/>
            <a:ext cx="4520969" cy="706947"/>
          </a:xfrm>
          <a:prstGeom prst="rect">
            <a:avLst/>
          </a:prstGeom>
        </p:spPr>
      </p:pic>
      <p:pic>
        <p:nvPicPr>
          <p:cNvPr id="14" name="Picture 13"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6800" y="4147910"/>
            <a:ext cx="7560000" cy="2440740"/>
          </a:xfrm>
          <a:prstGeom prst="rect">
            <a:avLst/>
          </a:prstGeom>
        </p:spPr>
      </p:pic>
      <p:cxnSp>
        <p:nvCxnSpPr>
          <p:cNvPr id="15" name="Straight Arrow Connector 14"/>
          <p:cNvCxnSpPr/>
          <p:nvPr/>
        </p:nvCxnSpPr>
        <p:spPr>
          <a:xfrm flipH="1">
            <a:off x="4729405" y="4026458"/>
            <a:ext cx="713084" cy="53924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4789160" y="5850747"/>
            <a:ext cx="3632120" cy="578267"/>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075288" y="2961389"/>
            <a:ext cx="536110" cy="491751"/>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3247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EA2C8-4E1B-D14B-9DF6-436260ADC5C5}"/>
              </a:ext>
            </a:extLst>
          </p:cNvPr>
          <p:cNvSpPr>
            <a:spLocks noGrp="1"/>
          </p:cNvSpPr>
          <p:nvPr>
            <p:ph type="title"/>
          </p:nvPr>
        </p:nvSpPr>
        <p:spPr>
          <a:xfrm>
            <a:off x="0" y="58738"/>
            <a:ext cx="9144000" cy="1143000"/>
          </a:xfrm>
        </p:spPr>
        <p:txBody>
          <a:bodyPr>
            <a:noAutofit/>
          </a:bodyPr>
          <a:lstStyle/>
          <a:p>
            <a:r>
              <a:rPr lang="en-US" sz="3400" dirty="0"/>
              <a:t>What is Pattern Recognition / Machine Learning?</a:t>
            </a:r>
          </a:p>
        </p:txBody>
      </p:sp>
      <p:sp>
        <p:nvSpPr>
          <p:cNvPr id="3" name="Content Placeholder 2">
            <a:extLst>
              <a:ext uri="{FF2B5EF4-FFF2-40B4-BE49-F238E27FC236}">
                <a16:creationId xmlns:a16="http://schemas.microsoft.com/office/drawing/2014/main" id="{CC96E617-C7BB-6647-B193-2C93AB80AFC3}"/>
              </a:ext>
            </a:extLst>
          </p:cNvPr>
          <p:cNvSpPr>
            <a:spLocks noGrp="1"/>
          </p:cNvSpPr>
          <p:nvPr>
            <p:ph idx="1"/>
          </p:nvPr>
        </p:nvSpPr>
        <p:spPr>
          <a:xfrm>
            <a:off x="189570" y="1201738"/>
            <a:ext cx="8954429" cy="5344028"/>
          </a:xfrm>
        </p:spPr>
        <p:txBody>
          <a:bodyPr/>
          <a:lstStyle/>
          <a:p>
            <a:r>
              <a:rPr lang="en-US" sz="2400" dirty="0"/>
              <a:t>Will use both terms interchangeably</a:t>
            </a:r>
          </a:p>
          <a:p>
            <a:pPr lvl="1"/>
            <a:r>
              <a:rPr lang="en-US" sz="1800" dirty="0">
                <a:latin typeface="Calibri" panose="020F0502020204030204" pitchFamily="34" charset="0"/>
                <a:cs typeface="Calibri" panose="020F0502020204030204" pitchFamily="34" charset="0"/>
              </a:rPr>
              <a:t>Pattern Recognition: automatically detect patterns from data</a:t>
            </a:r>
          </a:p>
          <a:p>
            <a:pPr lvl="1"/>
            <a:r>
              <a:rPr lang="en-US" sz="1800" dirty="0">
                <a:latin typeface="Calibri" panose="020F0502020204030204" pitchFamily="34" charset="0"/>
                <a:cs typeface="Calibri" panose="020F0502020204030204" pitchFamily="34" charset="0"/>
              </a:rPr>
              <a:t>Machine Learning: </a:t>
            </a:r>
            <a:r>
              <a:rPr lang="en-US" sz="1800" dirty="0">
                <a:latin typeface="Calibri" panose="020F0502020204030204" pitchFamily="34" charset="0"/>
                <a:ea typeface="Geneva" panose="020B0503030404040204" pitchFamily="34" charset="0"/>
                <a:cs typeface="Calibri" panose="020F0502020204030204" pitchFamily="34" charset="0"/>
              </a:rPr>
              <a:t>Learn from data without being explicitly programmed</a:t>
            </a:r>
          </a:p>
          <a:p>
            <a:r>
              <a:rPr lang="en-US" sz="2400" dirty="0"/>
              <a:t>Applications</a:t>
            </a:r>
          </a:p>
          <a:p>
            <a:pPr lvl="1"/>
            <a:r>
              <a:rPr lang="en-US" sz="2000" dirty="0"/>
              <a:t>Email SPAM detection</a:t>
            </a:r>
          </a:p>
          <a:p>
            <a:pPr lvl="1"/>
            <a:r>
              <a:rPr lang="en-US" sz="2000" dirty="0"/>
              <a:t>Speech recognition (e.g., SIRI)</a:t>
            </a:r>
          </a:p>
          <a:p>
            <a:pPr lvl="1"/>
            <a:r>
              <a:rPr lang="en-US" sz="2000" dirty="0"/>
              <a:t>Handwritten digit recognition (e.g., sorting snail mail)</a:t>
            </a:r>
          </a:p>
          <a:p>
            <a:endParaRPr lang="en-US" dirty="0"/>
          </a:p>
        </p:txBody>
      </p:sp>
    </p:spTree>
    <p:extLst>
      <p:ext uri="{BB962C8B-B14F-4D97-AF65-F5344CB8AC3E}">
        <p14:creationId xmlns:p14="http://schemas.microsoft.com/office/powerpoint/2010/main" val="117394001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Rules of Expectation</a:t>
            </a:r>
          </a:p>
        </p:txBody>
      </p:sp>
      <p:pic>
        <p:nvPicPr>
          <p:cNvPr id="4" name="Picture 3" descr="latex-image-1.pdf"/>
          <p:cNvPicPr>
            <a:picLocks noChangeAspect="1"/>
          </p:cNvPicPr>
          <p:nvPr/>
        </p:nvPicPr>
        <p:blipFill rotWithShape="1">
          <a:blip r:embed="rId3">
            <a:extLst>
              <a:ext uri="{28A0092B-C50C-407E-A947-70E740481C1C}">
                <a14:useLocalDpi xmlns:a14="http://schemas.microsoft.com/office/drawing/2010/main" val="0"/>
              </a:ext>
            </a:extLst>
          </a:blip>
          <a:srcRect b="87290"/>
          <a:stretch/>
        </p:blipFill>
        <p:spPr>
          <a:xfrm>
            <a:off x="444500" y="1432579"/>
            <a:ext cx="8280000" cy="535921"/>
          </a:xfrm>
          <a:prstGeom prst="rect">
            <a:avLst/>
          </a:prstGeom>
        </p:spPr>
      </p:pic>
    </p:spTree>
    <p:extLst>
      <p:ext uri="{BB962C8B-B14F-4D97-AF65-F5344CB8AC3E}">
        <p14:creationId xmlns:p14="http://schemas.microsoft.com/office/powerpoint/2010/main" val="403746907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Rules of Expectation</a:t>
            </a:r>
          </a:p>
        </p:txBody>
      </p:sp>
      <p:pic>
        <p:nvPicPr>
          <p:cNvPr id="4" name="Picture 3" descr="latex-image-1.pdf"/>
          <p:cNvPicPr>
            <a:picLocks noChangeAspect="1"/>
          </p:cNvPicPr>
          <p:nvPr/>
        </p:nvPicPr>
        <p:blipFill rotWithShape="1">
          <a:blip r:embed="rId3">
            <a:extLst>
              <a:ext uri="{28A0092B-C50C-407E-A947-70E740481C1C}">
                <a14:useLocalDpi xmlns:a14="http://schemas.microsoft.com/office/drawing/2010/main" val="0"/>
              </a:ext>
            </a:extLst>
          </a:blip>
          <a:srcRect b="50543"/>
          <a:stretch/>
        </p:blipFill>
        <p:spPr>
          <a:xfrm>
            <a:off x="444500" y="1432579"/>
            <a:ext cx="8280000" cy="2085321"/>
          </a:xfrm>
          <a:prstGeom prst="rect">
            <a:avLst/>
          </a:prstGeom>
        </p:spPr>
      </p:pic>
    </p:spTree>
    <p:extLst>
      <p:ext uri="{BB962C8B-B14F-4D97-AF65-F5344CB8AC3E}">
        <p14:creationId xmlns:p14="http://schemas.microsoft.com/office/powerpoint/2010/main" val="176416807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Rules of Expectation</a:t>
            </a:r>
          </a:p>
        </p:txBody>
      </p:sp>
      <p:pic>
        <p:nvPicPr>
          <p:cNvPr id="4" name="Picture 3" descr="latex-image-1.pdf"/>
          <p:cNvPicPr>
            <a:picLocks noChangeAspect="1"/>
          </p:cNvPicPr>
          <p:nvPr/>
        </p:nvPicPr>
        <p:blipFill rotWithShape="1">
          <a:blip r:embed="rId3">
            <a:extLst>
              <a:ext uri="{28A0092B-C50C-407E-A947-70E740481C1C}">
                <a14:useLocalDpi xmlns:a14="http://schemas.microsoft.com/office/drawing/2010/main" val="0"/>
              </a:ext>
            </a:extLst>
          </a:blip>
          <a:srcRect b="23134"/>
          <a:stretch/>
        </p:blipFill>
        <p:spPr>
          <a:xfrm>
            <a:off x="444500" y="1432579"/>
            <a:ext cx="8280000" cy="3241021"/>
          </a:xfrm>
          <a:prstGeom prst="rect">
            <a:avLst/>
          </a:prstGeom>
        </p:spPr>
      </p:pic>
    </p:spTree>
    <p:extLst>
      <p:ext uri="{BB962C8B-B14F-4D97-AF65-F5344CB8AC3E}">
        <p14:creationId xmlns:p14="http://schemas.microsoft.com/office/powerpoint/2010/main" val="419685841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00" y="1432579"/>
            <a:ext cx="8280000" cy="4683149"/>
          </a:xfrm>
          <a:prstGeom prst="rect">
            <a:avLst/>
          </a:prstGeom>
        </p:spPr>
      </p:pic>
      <p:sp>
        <p:nvSpPr>
          <p:cNvPr id="2" name="Title 1"/>
          <p:cNvSpPr>
            <a:spLocks noGrp="1"/>
          </p:cNvSpPr>
          <p:nvPr>
            <p:ph type="title"/>
          </p:nvPr>
        </p:nvSpPr>
        <p:spPr/>
        <p:txBody>
          <a:bodyPr>
            <a:normAutofit/>
          </a:bodyPr>
          <a:lstStyle/>
          <a:p>
            <a:r>
              <a:rPr lang="en-US" sz="3400" dirty="0"/>
              <a:t>Rules of Expectation</a:t>
            </a:r>
          </a:p>
        </p:txBody>
      </p:sp>
    </p:spTree>
    <p:extLst>
      <p:ext uri="{BB962C8B-B14F-4D97-AF65-F5344CB8AC3E}">
        <p14:creationId xmlns:p14="http://schemas.microsoft.com/office/powerpoint/2010/main" val="92274725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83416"/>
            <a:ext cx="7772400" cy="1470025"/>
          </a:xfrm>
        </p:spPr>
        <p:txBody>
          <a:bodyPr>
            <a:normAutofit/>
          </a:bodyPr>
          <a:lstStyle/>
          <a:p>
            <a:r>
              <a:rPr lang="en-US" dirty="0"/>
              <a:t>Conditional Expectation</a:t>
            </a:r>
          </a:p>
        </p:txBody>
      </p:sp>
    </p:spTree>
    <p:extLst>
      <p:ext uri="{BB962C8B-B14F-4D97-AF65-F5344CB8AC3E}">
        <p14:creationId xmlns:p14="http://schemas.microsoft.com/office/powerpoint/2010/main" val="326883624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Conditional Expectation </a:t>
            </a:r>
          </a:p>
        </p:txBody>
      </p:sp>
      <p:pic>
        <p:nvPicPr>
          <p:cNvPr id="5" name="Picture 4" descr="latex-image-1.pdf"/>
          <p:cNvPicPr>
            <a:picLocks noChangeAspect="1"/>
          </p:cNvPicPr>
          <p:nvPr/>
        </p:nvPicPr>
        <p:blipFill rotWithShape="1">
          <a:blip r:embed="rId3">
            <a:extLst>
              <a:ext uri="{28A0092B-C50C-407E-A947-70E740481C1C}">
                <a14:useLocalDpi xmlns:a14="http://schemas.microsoft.com/office/drawing/2010/main" val="0"/>
              </a:ext>
            </a:extLst>
          </a:blip>
          <a:srcRect b="87654"/>
          <a:stretch/>
        </p:blipFill>
        <p:spPr>
          <a:xfrm>
            <a:off x="332475" y="1597230"/>
            <a:ext cx="8460000" cy="514145"/>
          </a:xfrm>
          <a:prstGeom prst="rect">
            <a:avLst/>
          </a:prstGeom>
        </p:spPr>
      </p:pic>
    </p:spTree>
    <p:extLst>
      <p:ext uri="{BB962C8B-B14F-4D97-AF65-F5344CB8AC3E}">
        <p14:creationId xmlns:p14="http://schemas.microsoft.com/office/powerpoint/2010/main" val="202748958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Conditional Expectation </a:t>
            </a:r>
          </a:p>
        </p:txBody>
      </p:sp>
      <p:pic>
        <p:nvPicPr>
          <p:cNvPr id="5" name="Picture 4" descr="latex-image-1.pdf"/>
          <p:cNvPicPr>
            <a:picLocks noChangeAspect="1"/>
          </p:cNvPicPr>
          <p:nvPr/>
        </p:nvPicPr>
        <p:blipFill rotWithShape="1">
          <a:blip r:embed="rId3">
            <a:extLst>
              <a:ext uri="{28A0092B-C50C-407E-A947-70E740481C1C}">
                <a14:useLocalDpi xmlns:a14="http://schemas.microsoft.com/office/drawing/2010/main" val="0"/>
              </a:ext>
            </a:extLst>
          </a:blip>
          <a:srcRect t="-1" b="17134"/>
          <a:stretch/>
        </p:blipFill>
        <p:spPr>
          <a:xfrm>
            <a:off x="332475" y="1597230"/>
            <a:ext cx="8460000" cy="3451020"/>
          </a:xfrm>
          <a:prstGeom prst="rect">
            <a:avLst/>
          </a:prstGeom>
        </p:spPr>
      </p:pic>
    </p:spTree>
    <p:extLst>
      <p:ext uri="{BB962C8B-B14F-4D97-AF65-F5344CB8AC3E}">
        <p14:creationId xmlns:p14="http://schemas.microsoft.com/office/powerpoint/2010/main" val="192380699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Conditional Expectation </a:t>
            </a:r>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475" y="1597230"/>
            <a:ext cx="8460000" cy="4164545"/>
          </a:xfrm>
          <a:prstGeom prst="rect">
            <a:avLst/>
          </a:prstGeom>
        </p:spPr>
      </p:pic>
    </p:spTree>
    <p:extLst>
      <p:ext uri="{BB962C8B-B14F-4D97-AF65-F5344CB8AC3E}">
        <p14:creationId xmlns:p14="http://schemas.microsoft.com/office/powerpoint/2010/main" val="104108656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Conditional Expectation </a:t>
            </a:r>
          </a:p>
        </p:txBody>
      </p:sp>
      <p:pic>
        <p:nvPicPr>
          <p:cNvPr id="9" name="Picture 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475" y="1597230"/>
            <a:ext cx="8460000" cy="4107273"/>
          </a:xfrm>
          <a:prstGeom prst="rect">
            <a:avLst/>
          </a:prstGeom>
        </p:spPr>
      </p:pic>
    </p:spTree>
    <p:extLst>
      <p:ext uri="{BB962C8B-B14F-4D97-AF65-F5344CB8AC3E}">
        <p14:creationId xmlns:p14="http://schemas.microsoft.com/office/powerpoint/2010/main" val="64587748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Conditional Expectation Example </a:t>
            </a:r>
          </a:p>
        </p:txBody>
      </p:sp>
      <p:graphicFrame>
        <p:nvGraphicFramePr>
          <p:cNvPr id="5" name="Table 4"/>
          <p:cNvGraphicFramePr>
            <a:graphicFrameLocks noGrp="1"/>
          </p:cNvGraphicFramePr>
          <p:nvPr/>
        </p:nvGraphicFramePr>
        <p:xfrm>
          <a:off x="-302414" y="1258277"/>
          <a:ext cx="3800500" cy="2743200"/>
        </p:xfrm>
        <a:graphic>
          <a:graphicData uri="http://schemas.openxmlformats.org/drawingml/2006/table">
            <a:tbl>
              <a:tblPr firstRow="1" bandRow="1">
                <a:tableStyleId>{2D5ABB26-0587-4C30-8999-92F81FD0307C}</a:tableStyleId>
              </a:tblPr>
              <a:tblGrid>
                <a:gridCol w="760100">
                  <a:extLst>
                    <a:ext uri="{9D8B030D-6E8A-4147-A177-3AD203B41FA5}">
                      <a16:colId xmlns:a16="http://schemas.microsoft.com/office/drawing/2014/main" val="20000"/>
                    </a:ext>
                  </a:extLst>
                </a:gridCol>
                <a:gridCol w="760100">
                  <a:extLst>
                    <a:ext uri="{9D8B030D-6E8A-4147-A177-3AD203B41FA5}">
                      <a16:colId xmlns:a16="http://schemas.microsoft.com/office/drawing/2014/main" val="20001"/>
                    </a:ext>
                  </a:extLst>
                </a:gridCol>
                <a:gridCol w="760100">
                  <a:extLst>
                    <a:ext uri="{9D8B030D-6E8A-4147-A177-3AD203B41FA5}">
                      <a16:colId xmlns:a16="http://schemas.microsoft.com/office/drawing/2014/main" val="20002"/>
                    </a:ext>
                  </a:extLst>
                </a:gridCol>
                <a:gridCol w="760100">
                  <a:extLst>
                    <a:ext uri="{9D8B030D-6E8A-4147-A177-3AD203B41FA5}">
                      <a16:colId xmlns:a16="http://schemas.microsoft.com/office/drawing/2014/main" val="20003"/>
                    </a:ext>
                  </a:extLst>
                </a:gridCol>
                <a:gridCol w="760100">
                  <a:extLst>
                    <a:ext uri="{9D8B030D-6E8A-4147-A177-3AD203B41FA5}">
                      <a16:colId xmlns:a16="http://schemas.microsoft.com/office/drawing/2014/main" val="20004"/>
                    </a:ext>
                  </a:extLst>
                </a:gridCol>
              </a:tblGrid>
              <a:tr h="370840">
                <a:tc>
                  <a:txBody>
                    <a:bodyPr/>
                    <a:lstStyle/>
                    <a:p>
                      <a:pPr algn="ctr"/>
                      <a:endParaRPr lang="en-US" sz="2400" dirty="0"/>
                    </a:p>
                  </a:txBody>
                  <a:tcPr/>
                </a:tc>
                <a:tc>
                  <a:txBody>
                    <a:bodyPr/>
                    <a:lstStyle/>
                    <a:p>
                      <a:pPr algn="ctr"/>
                      <a:endParaRPr lang="en-US" sz="2400"/>
                    </a:p>
                  </a:txBody>
                  <a:tcPr/>
                </a:tc>
                <a:tc>
                  <a:txBody>
                    <a:bodyPr/>
                    <a:lstStyle/>
                    <a:p>
                      <a:pPr algn="ctr"/>
                      <a:endParaRPr lang="en-US" sz="240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10000"/>
                  </a:ext>
                </a:extLst>
              </a:tr>
              <a:tr h="370840">
                <a:tc>
                  <a:txBody>
                    <a:bodyPr/>
                    <a:lstStyle/>
                    <a:p>
                      <a:pPr algn="ctr"/>
                      <a:endParaRPr lang="en-US" sz="2400"/>
                    </a:p>
                  </a:txBody>
                  <a:tcPr/>
                </a:tc>
                <a:tc>
                  <a:txBody>
                    <a:bodyPr/>
                    <a:lstStyle/>
                    <a:p>
                      <a:pPr algn="ctr"/>
                      <a:endParaRPr lang="en-US" sz="2400" dirty="0"/>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0</a:t>
                      </a:r>
                    </a:p>
                  </a:txBody>
                  <a:tcPr>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ctr"/>
                      <a:r>
                        <a:rPr lang="en-US" sz="2400" dirty="0"/>
                        <a:t>2.5</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p(y)</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1"/>
                  </a:ext>
                </a:extLst>
              </a:tr>
              <a:tr h="370840">
                <a:tc>
                  <a:txBody>
                    <a:bodyPr/>
                    <a:lstStyle/>
                    <a:p>
                      <a:pPr algn="ctr"/>
                      <a:endParaRPr lang="en-US" sz="2400"/>
                    </a:p>
                  </a:txBody>
                  <a:tcPr/>
                </a:tc>
                <a:tc>
                  <a:txBody>
                    <a:bodyPr/>
                    <a:lstStyle/>
                    <a:p>
                      <a:pPr algn="ctr"/>
                      <a:r>
                        <a:rPr lang="en-US" sz="2400" dirty="0"/>
                        <a:t>-3</a:t>
                      </a:r>
                    </a:p>
                  </a:txBody>
                  <a:tcPr>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ctr"/>
                      <a:r>
                        <a:rPr lang="en-US" sz="2400" dirty="0"/>
                        <a:t>0</a:t>
                      </a:r>
                    </a:p>
                  </a:txBody>
                  <a:tcPr>
                    <a:lnL w="38100" cap="flat" cmpd="sng" algn="ctr">
                      <a:solidFill>
                        <a:scrgbClr r="0" g="0" b="0"/>
                      </a:solidFill>
                      <a:prstDash val="solid"/>
                      <a:round/>
                      <a:headEnd type="none" w="med" len="med"/>
                      <a:tailEnd type="none" w="med" len="med"/>
                    </a:lnL>
                    <a:lnT w="38100" cap="flat" cmpd="sng" algn="ctr">
                      <a:solidFill>
                        <a:scrgbClr r="0" g="0" b="0"/>
                      </a:solidFill>
                      <a:prstDash val="solid"/>
                      <a:round/>
                      <a:headEnd type="none" w="med" len="med"/>
                      <a:tailEnd type="none" w="med" len="med"/>
                    </a:lnT>
                  </a:tcPr>
                </a:tc>
                <a:tc>
                  <a:txBody>
                    <a:bodyPr/>
                    <a:lstStyle/>
                    <a:p>
                      <a:pPr algn="ctr"/>
                      <a:r>
                        <a:rPr lang="en-US" sz="2400" dirty="0"/>
                        <a:t>1/2</a:t>
                      </a:r>
                    </a:p>
                  </a:txBody>
                  <a:tcPr>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ctr"/>
                      <a:r>
                        <a:rPr lang="en-US" sz="2400" dirty="0"/>
                        <a:t>1/2</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2"/>
                  </a:ext>
                </a:extLst>
              </a:tr>
              <a:tr h="370840">
                <a:tc>
                  <a:txBody>
                    <a:bodyPr/>
                    <a:lstStyle/>
                    <a:p>
                      <a:pPr algn="r"/>
                      <a:r>
                        <a:rPr lang="en-US" sz="2400" dirty="0"/>
                        <a:t>y</a:t>
                      </a:r>
                    </a:p>
                  </a:txBody>
                  <a:tcPr/>
                </a:tc>
                <a:tc>
                  <a:txBody>
                    <a:bodyPr/>
                    <a:lstStyle/>
                    <a:p>
                      <a:pPr algn="ctr"/>
                      <a:r>
                        <a:rPr lang="en-US" sz="2400" dirty="0"/>
                        <a:t>-1</a:t>
                      </a:r>
                    </a:p>
                  </a:txBody>
                  <a:tcPr>
                    <a:lnR w="38100" cap="flat" cmpd="sng" algn="ctr">
                      <a:solidFill>
                        <a:scrgbClr r="0" g="0" b="0"/>
                      </a:solidFill>
                      <a:prstDash val="solid"/>
                      <a:round/>
                      <a:headEnd type="none" w="med" len="med"/>
                      <a:tailEnd type="none" w="med" len="med"/>
                    </a:lnR>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tcPr>
                </a:tc>
                <a:tc>
                  <a:txBody>
                    <a:bodyPr/>
                    <a:lstStyle/>
                    <a:p>
                      <a:pPr algn="ctr"/>
                      <a:r>
                        <a:rPr lang="en-US" sz="2400" dirty="0"/>
                        <a:t>1/4</a:t>
                      </a:r>
                    </a:p>
                  </a:txBody>
                  <a:tcPr>
                    <a:lnR w="38100" cap="flat" cmpd="sng" algn="ctr">
                      <a:solidFill>
                        <a:scrgbClr r="0" g="0" b="0"/>
                      </a:solidFill>
                      <a:prstDash val="solid"/>
                      <a:round/>
                      <a:headEnd type="none" w="med" len="med"/>
                      <a:tailEnd type="none" w="med" len="med"/>
                    </a:lnR>
                  </a:tcPr>
                </a:tc>
                <a:tc>
                  <a:txBody>
                    <a:bodyPr/>
                    <a:lstStyle/>
                    <a:p>
                      <a:pPr algn="ctr"/>
                      <a:r>
                        <a:rPr lang="en-US" sz="2400" dirty="0"/>
                        <a:t>3/8</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3"/>
                  </a:ext>
                </a:extLst>
              </a:tr>
              <a:tr h="370840">
                <a:tc>
                  <a:txBody>
                    <a:bodyPr/>
                    <a:lstStyle/>
                    <a:p>
                      <a:pPr algn="ctr"/>
                      <a:endParaRPr lang="en-US" sz="2400" dirty="0"/>
                    </a:p>
                  </a:txBody>
                  <a:tcPr/>
                </a:tc>
                <a:tc>
                  <a:txBody>
                    <a:bodyPr/>
                    <a:lstStyle/>
                    <a:p>
                      <a:pPr algn="ctr"/>
                      <a:r>
                        <a:rPr lang="en-US" sz="2400" dirty="0"/>
                        <a:t>2</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ctr"/>
                      <a:r>
                        <a:rPr lang="en-US" sz="2400" dirty="0"/>
                        <a:t>0</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4"/>
                  </a:ext>
                </a:extLst>
              </a:tr>
              <a:tr h="370840">
                <a:tc>
                  <a:txBody>
                    <a:bodyPr/>
                    <a:lstStyle/>
                    <a:p>
                      <a:pPr algn="ctr"/>
                      <a:endParaRPr lang="en-US" sz="24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dirty="0"/>
                        <a:t>p(x)</a:t>
                      </a:r>
                    </a:p>
                  </a:txBody>
                  <a:tcPr>
                    <a:lnT w="38100" cap="flat" cmpd="sng" algn="ctr">
                      <a:solidFill>
                        <a:scrgbClr r="0" g="0" b="0"/>
                      </a:solidFill>
                      <a:prstDash val="solid"/>
                      <a:round/>
                      <a:headEnd type="none" w="med" len="med"/>
                      <a:tailEnd type="none" w="med" len="med"/>
                    </a:lnT>
                  </a:tcPr>
                </a:tc>
                <a:tc>
                  <a:txBody>
                    <a:bodyPr/>
                    <a:lstStyle/>
                    <a:p>
                      <a:pPr algn="ctr"/>
                      <a:r>
                        <a:rPr lang="en-US" sz="2400" dirty="0"/>
                        <a:t>1/4</a:t>
                      </a:r>
                    </a:p>
                  </a:txBody>
                  <a:tcPr>
                    <a:lnT w="38100" cap="flat" cmpd="sng" algn="ctr">
                      <a:solidFill>
                        <a:scrgbClr r="0" g="0" b="0"/>
                      </a:solidFill>
                      <a:prstDash val="solid"/>
                      <a:round/>
                      <a:headEnd type="none" w="med" len="med"/>
                      <a:tailEnd type="none" w="med" len="med"/>
                    </a:lnT>
                  </a:tcPr>
                </a:tc>
                <a:tc>
                  <a:txBody>
                    <a:bodyPr/>
                    <a:lstStyle/>
                    <a:p>
                      <a:pPr algn="ctr"/>
                      <a:r>
                        <a:rPr lang="en-US" sz="2400" dirty="0"/>
                        <a:t>3/4</a:t>
                      </a:r>
                    </a:p>
                  </a:txBody>
                  <a:tcPr>
                    <a:lnT w="38100" cap="flat" cmpd="sng" algn="ctr">
                      <a:solidFill>
                        <a:scrgbClr r="0" g="0" b="0"/>
                      </a:solidFill>
                      <a:prstDash val="solid"/>
                      <a:round/>
                      <a:headEnd type="none" w="med" len="med"/>
                      <a:tailEnd type="none" w="med" len="med"/>
                    </a:lnT>
                  </a:tcPr>
                </a:tc>
                <a:tc>
                  <a:txBody>
                    <a:bodyPr/>
                    <a:lstStyle/>
                    <a:p>
                      <a:pPr algn="ctr"/>
                      <a:endParaRPr lang="en-US" sz="2400" dirty="0"/>
                    </a:p>
                  </a:txBody>
                  <a:tcPr/>
                </a:tc>
                <a:extLst>
                  <a:ext uri="{0D108BD9-81ED-4DB2-BD59-A6C34878D82A}">
                    <a16:rowId xmlns:a16="http://schemas.microsoft.com/office/drawing/2014/main" val="10005"/>
                  </a:ext>
                </a:extLst>
              </a:tr>
            </a:tbl>
          </a:graphicData>
        </a:graphic>
      </p:graphicFrame>
      <p:sp>
        <p:nvSpPr>
          <p:cNvPr id="6" name="TextBox 5"/>
          <p:cNvSpPr txBox="1"/>
          <p:nvPr/>
        </p:nvSpPr>
        <p:spPr>
          <a:xfrm>
            <a:off x="1846838" y="1250096"/>
            <a:ext cx="317966" cy="461665"/>
          </a:xfrm>
          <a:prstGeom prst="rect">
            <a:avLst/>
          </a:prstGeom>
          <a:noFill/>
        </p:spPr>
        <p:txBody>
          <a:bodyPr wrap="none" rtlCol="0">
            <a:spAutoFit/>
          </a:bodyPr>
          <a:lstStyle/>
          <a:p>
            <a:r>
              <a:rPr lang="en-US" sz="2400" dirty="0"/>
              <a:t>x</a:t>
            </a:r>
          </a:p>
        </p:txBody>
      </p:sp>
      <p:pic>
        <p:nvPicPr>
          <p:cNvPr id="7" name="Picture 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7950" y="1779493"/>
            <a:ext cx="3779998" cy="1954224"/>
          </a:xfrm>
          <a:prstGeom prst="rect">
            <a:avLst/>
          </a:prstGeom>
        </p:spPr>
      </p:pic>
      <p:pic>
        <p:nvPicPr>
          <p:cNvPr id="9" name="Picture 8" descr="latex-image-1.pdf"/>
          <p:cNvPicPr>
            <a:picLocks noChangeAspect="1"/>
          </p:cNvPicPr>
          <p:nvPr/>
        </p:nvPicPr>
        <p:blipFill rotWithShape="1">
          <a:blip r:embed="rId4">
            <a:extLst>
              <a:ext uri="{28A0092B-C50C-407E-A947-70E740481C1C}">
                <a14:useLocalDpi xmlns:a14="http://schemas.microsoft.com/office/drawing/2010/main" val="0"/>
              </a:ext>
            </a:extLst>
          </a:blip>
          <a:srcRect r="74389" b="56834"/>
          <a:stretch/>
        </p:blipFill>
        <p:spPr>
          <a:xfrm>
            <a:off x="535091" y="4359143"/>
            <a:ext cx="2120550" cy="848896"/>
          </a:xfrm>
          <a:prstGeom prst="rect">
            <a:avLst/>
          </a:prstGeom>
        </p:spPr>
      </p:pic>
    </p:spTree>
    <p:extLst>
      <p:ext uri="{BB962C8B-B14F-4D97-AF65-F5344CB8AC3E}">
        <p14:creationId xmlns:p14="http://schemas.microsoft.com/office/powerpoint/2010/main" val="588846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EA2C8-4E1B-D14B-9DF6-436260ADC5C5}"/>
              </a:ext>
            </a:extLst>
          </p:cNvPr>
          <p:cNvSpPr>
            <a:spLocks noGrp="1"/>
          </p:cNvSpPr>
          <p:nvPr>
            <p:ph type="title"/>
          </p:nvPr>
        </p:nvSpPr>
        <p:spPr>
          <a:xfrm>
            <a:off x="0" y="58738"/>
            <a:ext cx="9144000" cy="1143000"/>
          </a:xfrm>
        </p:spPr>
        <p:txBody>
          <a:bodyPr>
            <a:noAutofit/>
          </a:bodyPr>
          <a:lstStyle/>
          <a:p>
            <a:r>
              <a:rPr lang="en-US" sz="3400" dirty="0"/>
              <a:t>What is Pattern Recognition / Machine Learning?</a:t>
            </a:r>
          </a:p>
        </p:txBody>
      </p:sp>
      <p:sp>
        <p:nvSpPr>
          <p:cNvPr id="3" name="Content Placeholder 2">
            <a:extLst>
              <a:ext uri="{FF2B5EF4-FFF2-40B4-BE49-F238E27FC236}">
                <a16:creationId xmlns:a16="http://schemas.microsoft.com/office/drawing/2014/main" id="{CC96E617-C7BB-6647-B193-2C93AB80AFC3}"/>
              </a:ext>
            </a:extLst>
          </p:cNvPr>
          <p:cNvSpPr>
            <a:spLocks noGrp="1"/>
          </p:cNvSpPr>
          <p:nvPr>
            <p:ph idx="1"/>
          </p:nvPr>
        </p:nvSpPr>
        <p:spPr>
          <a:xfrm>
            <a:off x="189570" y="1201738"/>
            <a:ext cx="8954429" cy="5344028"/>
          </a:xfrm>
        </p:spPr>
        <p:txBody>
          <a:bodyPr/>
          <a:lstStyle/>
          <a:p>
            <a:r>
              <a:rPr lang="en-US" sz="2400" dirty="0"/>
              <a:t>Will use both terms interchangeably</a:t>
            </a:r>
          </a:p>
          <a:p>
            <a:pPr lvl="1"/>
            <a:r>
              <a:rPr lang="en-US" sz="1800" dirty="0">
                <a:latin typeface="Calibri" panose="020F0502020204030204" pitchFamily="34" charset="0"/>
                <a:cs typeface="Calibri" panose="020F0502020204030204" pitchFamily="34" charset="0"/>
              </a:rPr>
              <a:t>Pattern Recognition: automatically detect patterns from data</a:t>
            </a:r>
          </a:p>
          <a:p>
            <a:pPr lvl="1"/>
            <a:r>
              <a:rPr lang="en-US" sz="1800" dirty="0">
                <a:latin typeface="Calibri" panose="020F0502020204030204" pitchFamily="34" charset="0"/>
                <a:cs typeface="Calibri" panose="020F0502020204030204" pitchFamily="34" charset="0"/>
              </a:rPr>
              <a:t>Machine Learning: </a:t>
            </a:r>
            <a:r>
              <a:rPr lang="en-US" sz="1800" dirty="0">
                <a:latin typeface="Calibri" panose="020F0502020204030204" pitchFamily="34" charset="0"/>
                <a:ea typeface="Geneva" panose="020B0503030404040204" pitchFamily="34" charset="0"/>
                <a:cs typeface="Calibri" panose="020F0502020204030204" pitchFamily="34" charset="0"/>
              </a:rPr>
              <a:t>Learn from data without being explicitly programmed</a:t>
            </a:r>
          </a:p>
          <a:p>
            <a:r>
              <a:rPr lang="en-US" sz="2400" dirty="0"/>
              <a:t>Applications</a:t>
            </a:r>
          </a:p>
          <a:p>
            <a:pPr lvl="1"/>
            <a:r>
              <a:rPr lang="en-US" sz="2000" dirty="0"/>
              <a:t>Email SPAM detection</a:t>
            </a:r>
          </a:p>
          <a:p>
            <a:pPr lvl="1"/>
            <a:r>
              <a:rPr lang="en-US" sz="2000" dirty="0"/>
              <a:t>Speech recognition (e.g., SIRI)</a:t>
            </a:r>
          </a:p>
          <a:p>
            <a:pPr lvl="1"/>
            <a:r>
              <a:rPr lang="en-US" sz="2000" dirty="0"/>
              <a:t>Handwritten digit recognition (e.g., sorting snail mail)</a:t>
            </a:r>
          </a:p>
          <a:p>
            <a:pPr lvl="1"/>
            <a:r>
              <a:rPr lang="en-US" sz="2000" dirty="0"/>
              <a:t>Google search</a:t>
            </a:r>
          </a:p>
          <a:p>
            <a:pPr lvl="1"/>
            <a:r>
              <a:rPr lang="en-US" sz="2000" dirty="0"/>
              <a:t>Driverless cars</a:t>
            </a:r>
          </a:p>
          <a:p>
            <a:pPr lvl="1"/>
            <a:r>
              <a:rPr lang="en-US" sz="2000" dirty="0"/>
              <a:t>Banking fraud detection</a:t>
            </a:r>
          </a:p>
          <a:p>
            <a:endParaRPr lang="en-US" dirty="0"/>
          </a:p>
        </p:txBody>
      </p:sp>
    </p:spTree>
    <p:extLst>
      <p:ext uri="{BB962C8B-B14F-4D97-AF65-F5344CB8AC3E}">
        <p14:creationId xmlns:p14="http://schemas.microsoft.com/office/powerpoint/2010/main" val="52972626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Conditional Expectation Example </a:t>
            </a:r>
          </a:p>
        </p:txBody>
      </p:sp>
      <p:graphicFrame>
        <p:nvGraphicFramePr>
          <p:cNvPr id="5" name="Table 4"/>
          <p:cNvGraphicFramePr>
            <a:graphicFrameLocks noGrp="1"/>
          </p:cNvGraphicFramePr>
          <p:nvPr/>
        </p:nvGraphicFramePr>
        <p:xfrm>
          <a:off x="-302414" y="1258277"/>
          <a:ext cx="3800500" cy="2743200"/>
        </p:xfrm>
        <a:graphic>
          <a:graphicData uri="http://schemas.openxmlformats.org/drawingml/2006/table">
            <a:tbl>
              <a:tblPr firstRow="1" bandRow="1">
                <a:tableStyleId>{2D5ABB26-0587-4C30-8999-92F81FD0307C}</a:tableStyleId>
              </a:tblPr>
              <a:tblGrid>
                <a:gridCol w="760100">
                  <a:extLst>
                    <a:ext uri="{9D8B030D-6E8A-4147-A177-3AD203B41FA5}">
                      <a16:colId xmlns:a16="http://schemas.microsoft.com/office/drawing/2014/main" val="20000"/>
                    </a:ext>
                  </a:extLst>
                </a:gridCol>
                <a:gridCol w="760100">
                  <a:extLst>
                    <a:ext uri="{9D8B030D-6E8A-4147-A177-3AD203B41FA5}">
                      <a16:colId xmlns:a16="http://schemas.microsoft.com/office/drawing/2014/main" val="20001"/>
                    </a:ext>
                  </a:extLst>
                </a:gridCol>
                <a:gridCol w="760100">
                  <a:extLst>
                    <a:ext uri="{9D8B030D-6E8A-4147-A177-3AD203B41FA5}">
                      <a16:colId xmlns:a16="http://schemas.microsoft.com/office/drawing/2014/main" val="20002"/>
                    </a:ext>
                  </a:extLst>
                </a:gridCol>
                <a:gridCol w="760100">
                  <a:extLst>
                    <a:ext uri="{9D8B030D-6E8A-4147-A177-3AD203B41FA5}">
                      <a16:colId xmlns:a16="http://schemas.microsoft.com/office/drawing/2014/main" val="20003"/>
                    </a:ext>
                  </a:extLst>
                </a:gridCol>
                <a:gridCol w="760100">
                  <a:extLst>
                    <a:ext uri="{9D8B030D-6E8A-4147-A177-3AD203B41FA5}">
                      <a16:colId xmlns:a16="http://schemas.microsoft.com/office/drawing/2014/main" val="20004"/>
                    </a:ext>
                  </a:extLst>
                </a:gridCol>
              </a:tblGrid>
              <a:tr h="370840">
                <a:tc>
                  <a:txBody>
                    <a:bodyPr/>
                    <a:lstStyle/>
                    <a:p>
                      <a:pPr algn="ctr"/>
                      <a:endParaRPr lang="en-US" sz="2400" dirty="0"/>
                    </a:p>
                  </a:txBody>
                  <a:tcPr/>
                </a:tc>
                <a:tc>
                  <a:txBody>
                    <a:bodyPr/>
                    <a:lstStyle/>
                    <a:p>
                      <a:pPr algn="ctr"/>
                      <a:endParaRPr lang="en-US" sz="2400"/>
                    </a:p>
                  </a:txBody>
                  <a:tcPr/>
                </a:tc>
                <a:tc>
                  <a:txBody>
                    <a:bodyPr/>
                    <a:lstStyle/>
                    <a:p>
                      <a:pPr algn="ctr"/>
                      <a:endParaRPr lang="en-US" sz="240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10000"/>
                  </a:ext>
                </a:extLst>
              </a:tr>
              <a:tr h="370840">
                <a:tc>
                  <a:txBody>
                    <a:bodyPr/>
                    <a:lstStyle/>
                    <a:p>
                      <a:pPr algn="ctr"/>
                      <a:endParaRPr lang="en-US" sz="2400"/>
                    </a:p>
                  </a:txBody>
                  <a:tcPr/>
                </a:tc>
                <a:tc>
                  <a:txBody>
                    <a:bodyPr/>
                    <a:lstStyle/>
                    <a:p>
                      <a:pPr algn="ctr"/>
                      <a:endParaRPr lang="en-US" sz="2400" dirty="0"/>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0</a:t>
                      </a:r>
                    </a:p>
                  </a:txBody>
                  <a:tcPr>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ctr"/>
                      <a:r>
                        <a:rPr lang="en-US" sz="2400" dirty="0"/>
                        <a:t>2.5</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p(y)</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1"/>
                  </a:ext>
                </a:extLst>
              </a:tr>
              <a:tr h="370840">
                <a:tc>
                  <a:txBody>
                    <a:bodyPr/>
                    <a:lstStyle/>
                    <a:p>
                      <a:pPr algn="ctr"/>
                      <a:endParaRPr lang="en-US" sz="2400"/>
                    </a:p>
                  </a:txBody>
                  <a:tcPr/>
                </a:tc>
                <a:tc>
                  <a:txBody>
                    <a:bodyPr/>
                    <a:lstStyle/>
                    <a:p>
                      <a:pPr algn="ctr"/>
                      <a:r>
                        <a:rPr lang="en-US" sz="2400" dirty="0"/>
                        <a:t>-3</a:t>
                      </a:r>
                    </a:p>
                  </a:txBody>
                  <a:tcPr>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ctr"/>
                      <a:r>
                        <a:rPr lang="en-US" sz="2400" dirty="0"/>
                        <a:t>0</a:t>
                      </a:r>
                    </a:p>
                  </a:txBody>
                  <a:tcPr>
                    <a:lnL w="38100" cap="flat" cmpd="sng" algn="ctr">
                      <a:solidFill>
                        <a:scrgbClr r="0" g="0" b="0"/>
                      </a:solidFill>
                      <a:prstDash val="solid"/>
                      <a:round/>
                      <a:headEnd type="none" w="med" len="med"/>
                      <a:tailEnd type="none" w="med" len="med"/>
                    </a:lnL>
                    <a:lnT w="38100" cap="flat" cmpd="sng" algn="ctr">
                      <a:solidFill>
                        <a:scrgbClr r="0" g="0" b="0"/>
                      </a:solidFill>
                      <a:prstDash val="solid"/>
                      <a:round/>
                      <a:headEnd type="none" w="med" len="med"/>
                      <a:tailEnd type="none" w="med" len="med"/>
                    </a:lnT>
                  </a:tcPr>
                </a:tc>
                <a:tc>
                  <a:txBody>
                    <a:bodyPr/>
                    <a:lstStyle/>
                    <a:p>
                      <a:pPr algn="ctr"/>
                      <a:r>
                        <a:rPr lang="en-US" sz="2400" dirty="0"/>
                        <a:t>1/2</a:t>
                      </a:r>
                    </a:p>
                  </a:txBody>
                  <a:tcPr>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ctr"/>
                      <a:r>
                        <a:rPr lang="en-US" sz="2400" dirty="0"/>
                        <a:t>1/2</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2"/>
                  </a:ext>
                </a:extLst>
              </a:tr>
              <a:tr h="370840">
                <a:tc>
                  <a:txBody>
                    <a:bodyPr/>
                    <a:lstStyle/>
                    <a:p>
                      <a:pPr algn="r"/>
                      <a:r>
                        <a:rPr lang="en-US" sz="2400" dirty="0"/>
                        <a:t>y</a:t>
                      </a:r>
                    </a:p>
                  </a:txBody>
                  <a:tcPr/>
                </a:tc>
                <a:tc>
                  <a:txBody>
                    <a:bodyPr/>
                    <a:lstStyle/>
                    <a:p>
                      <a:pPr algn="ctr"/>
                      <a:r>
                        <a:rPr lang="en-US" sz="2400" dirty="0"/>
                        <a:t>-1</a:t>
                      </a:r>
                    </a:p>
                  </a:txBody>
                  <a:tcPr>
                    <a:lnR w="38100" cap="flat" cmpd="sng" algn="ctr">
                      <a:solidFill>
                        <a:scrgbClr r="0" g="0" b="0"/>
                      </a:solidFill>
                      <a:prstDash val="solid"/>
                      <a:round/>
                      <a:headEnd type="none" w="med" len="med"/>
                      <a:tailEnd type="none" w="med" len="med"/>
                    </a:lnR>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tcPr>
                </a:tc>
                <a:tc>
                  <a:txBody>
                    <a:bodyPr/>
                    <a:lstStyle/>
                    <a:p>
                      <a:pPr algn="ctr"/>
                      <a:r>
                        <a:rPr lang="en-US" sz="2400" dirty="0"/>
                        <a:t>1/4</a:t>
                      </a:r>
                    </a:p>
                  </a:txBody>
                  <a:tcPr>
                    <a:lnR w="38100" cap="flat" cmpd="sng" algn="ctr">
                      <a:solidFill>
                        <a:scrgbClr r="0" g="0" b="0"/>
                      </a:solidFill>
                      <a:prstDash val="solid"/>
                      <a:round/>
                      <a:headEnd type="none" w="med" len="med"/>
                      <a:tailEnd type="none" w="med" len="med"/>
                    </a:lnR>
                  </a:tcPr>
                </a:tc>
                <a:tc>
                  <a:txBody>
                    <a:bodyPr/>
                    <a:lstStyle/>
                    <a:p>
                      <a:pPr algn="ctr"/>
                      <a:r>
                        <a:rPr lang="en-US" sz="2400" dirty="0"/>
                        <a:t>3/8</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3"/>
                  </a:ext>
                </a:extLst>
              </a:tr>
              <a:tr h="370840">
                <a:tc>
                  <a:txBody>
                    <a:bodyPr/>
                    <a:lstStyle/>
                    <a:p>
                      <a:pPr algn="ctr"/>
                      <a:endParaRPr lang="en-US" sz="2400" dirty="0"/>
                    </a:p>
                  </a:txBody>
                  <a:tcPr/>
                </a:tc>
                <a:tc>
                  <a:txBody>
                    <a:bodyPr/>
                    <a:lstStyle/>
                    <a:p>
                      <a:pPr algn="ctr"/>
                      <a:r>
                        <a:rPr lang="en-US" sz="2400" dirty="0"/>
                        <a:t>2</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ctr"/>
                      <a:r>
                        <a:rPr lang="en-US" sz="2400" dirty="0"/>
                        <a:t>0</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4"/>
                  </a:ext>
                </a:extLst>
              </a:tr>
              <a:tr h="370840">
                <a:tc>
                  <a:txBody>
                    <a:bodyPr/>
                    <a:lstStyle/>
                    <a:p>
                      <a:pPr algn="ctr"/>
                      <a:endParaRPr lang="en-US" sz="24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dirty="0"/>
                        <a:t>p(x)</a:t>
                      </a:r>
                    </a:p>
                  </a:txBody>
                  <a:tcPr>
                    <a:lnT w="38100" cap="flat" cmpd="sng" algn="ctr">
                      <a:solidFill>
                        <a:scrgbClr r="0" g="0" b="0"/>
                      </a:solidFill>
                      <a:prstDash val="solid"/>
                      <a:round/>
                      <a:headEnd type="none" w="med" len="med"/>
                      <a:tailEnd type="none" w="med" len="med"/>
                    </a:lnT>
                  </a:tcPr>
                </a:tc>
                <a:tc>
                  <a:txBody>
                    <a:bodyPr/>
                    <a:lstStyle/>
                    <a:p>
                      <a:pPr algn="ctr"/>
                      <a:r>
                        <a:rPr lang="en-US" sz="2400" dirty="0"/>
                        <a:t>1/4</a:t>
                      </a:r>
                    </a:p>
                  </a:txBody>
                  <a:tcPr>
                    <a:lnT w="38100" cap="flat" cmpd="sng" algn="ctr">
                      <a:solidFill>
                        <a:scrgbClr r="0" g="0" b="0"/>
                      </a:solidFill>
                      <a:prstDash val="solid"/>
                      <a:round/>
                      <a:headEnd type="none" w="med" len="med"/>
                      <a:tailEnd type="none" w="med" len="med"/>
                    </a:lnT>
                  </a:tcPr>
                </a:tc>
                <a:tc>
                  <a:txBody>
                    <a:bodyPr/>
                    <a:lstStyle/>
                    <a:p>
                      <a:pPr algn="ctr"/>
                      <a:r>
                        <a:rPr lang="en-US" sz="2400" dirty="0"/>
                        <a:t>3/4</a:t>
                      </a:r>
                    </a:p>
                  </a:txBody>
                  <a:tcPr>
                    <a:lnT w="38100" cap="flat" cmpd="sng" algn="ctr">
                      <a:solidFill>
                        <a:scrgbClr r="0" g="0" b="0"/>
                      </a:solidFill>
                      <a:prstDash val="solid"/>
                      <a:round/>
                      <a:headEnd type="none" w="med" len="med"/>
                      <a:tailEnd type="none" w="med" len="med"/>
                    </a:lnT>
                  </a:tcPr>
                </a:tc>
                <a:tc>
                  <a:txBody>
                    <a:bodyPr/>
                    <a:lstStyle/>
                    <a:p>
                      <a:pPr algn="ctr"/>
                      <a:endParaRPr lang="en-US" sz="2400" dirty="0"/>
                    </a:p>
                  </a:txBody>
                  <a:tcPr/>
                </a:tc>
                <a:extLst>
                  <a:ext uri="{0D108BD9-81ED-4DB2-BD59-A6C34878D82A}">
                    <a16:rowId xmlns:a16="http://schemas.microsoft.com/office/drawing/2014/main" val="10005"/>
                  </a:ext>
                </a:extLst>
              </a:tr>
            </a:tbl>
          </a:graphicData>
        </a:graphic>
      </p:graphicFrame>
      <p:sp>
        <p:nvSpPr>
          <p:cNvPr id="6" name="TextBox 5"/>
          <p:cNvSpPr txBox="1"/>
          <p:nvPr/>
        </p:nvSpPr>
        <p:spPr>
          <a:xfrm>
            <a:off x="1846838" y="1250096"/>
            <a:ext cx="317966" cy="461665"/>
          </a:xfrm>
          <a:prstGeom prst="rect">
            <a:avLst/>
          </a:prstGeom>
          <a:noFill/>
        </p:spPr>
        <p:txBody>
          <a:bodyPr wrap="none" rtlCol="0">
            <a:spAutoFit/>
          </a:bodyPr>
          <a:lstStyle/>
          <a:p>
            <a:r>
              <a:rPr lang="en-US" sz="2400" dirty="0"/>
              <a:t>x</a:t>
            </a:r>
          </a:p>
        </p:txBody>
      </p:sp>
      <p:pic>
        <p:nvPicPr>
          <p:cNvPr id="10" name="Picture 9"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7950" y="1779493"/>
            <a:ext cx="3779998" cy="1954224"/>
          </a:xfrm>
          <a:prstGeom prst="rect">
            <a:avLst/>
          </a:prstGeom>
        </p:spPr>
      </p:pic>
      <p:cxnSp>
        <p:nvCxnSpPr>
          <p:cNvPr id="12" name="Straight Arrow Connector 11"/>
          <p:cNvCxnSpPr/>
          <p:nvPr/>
        </p:nvCxnSpPr>
        <p:spPr>
          <a:xfrm flipH="1">
            <a:off x="5032513" y="4316713"/>
            <a:ext cx="634561" cy="18589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4" name="Picture 1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5122" y="4142382"/>
            <a:ext cx="2010857" cy="612000"/>
          </a:xfrm>
          <a:prstGeom prst="rect">
            <a:avLst/>
          </a:prstGeom>
        </p:spPr>
      </p:pic>
      <p:pic>
        <p:nvPicPr>
          <p:cNvPr id="15" name="Picture 14" descr="latex-image-1.pdf"/>
          <p:cNvPicPr>
            <a:picLocks noChangeAspect="1"/>
          </p:cNvPicPr>
          <p:nvPr/>
        </p:nvPicPr>
        <p:blipFill rotWithShape="1">
          <a:blip r:embed="rId5">
            <a:extLst>
              <a:ext uri="{28A0092B-C50C-407E-A947-70E740481C1C}">
                <a14:useLocalDpi xmlns:a14="http://schemas.microsoft.com/office/drawing/2010/main" val="0"/>
              </a:ext>
            </a:extLst>
          </a:blip>
          <a:srcRect b="63357"/>
          <a:stretch/>
        </p:blipFill>
        <p:spPr>
          <a:xfrm>
            <a:off x="535091" y="4359143"/>
            <a:ext cx="8280000" cy="720619"/>
          </a:xfrm>
          <a:prstGeom prst="rect">
            <a:avLst/>
          </a:prstGeom>
        </p:spPr>
      </p:pic>
    </p:spTree>
    <p:extLst>
      <p:ext uri="{BB962C8B-B14F-4D97-AF65-F5344CB8AC3E}">
        <p14:creationId xmlns:p14="http://schemas.microsoft.com/office/powerpoint/2010/main" val="283096868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Conditional Expectation Example </a:t>
            </a:r>
          </a:p>
        </p:txBody>
      </p:sp>
      <p:graphicFrame>
        <p:nvGraphicFramePr>
          <p:cNvPr id="5" name="Table 4"/>
          <p:cNvGraphicFramePr>
            <a:graphicFrameLocks noGrp="1"/>
          </p:cNvGraphicFramePr>
          <p:nvPr/>
        </p:nvGraphicFramePr>
        <p:xfrm>
          <a:off x="-302414" y="1258277"/>
          <a:ext cx="3800500" cy="2743200"/>
        </p:xfrm>
        <a:graphic>
          <a:graphicData uri="http://schemas.openxmlformats.org/drawingml/2006/table">
            <a:tbl>
              <a:tblPr firstRow="1" bandRow="1">
                <a:tableStyleId>{2D5ABB26-0587-4C30-8999-92F81FD0307C}</a:tableStyleId>
              </a:tblPr>
              <a:tblGrid>
                <a:gridCol w="760100">
                  <a:extLst>
                    <a:ext uri="{9D8B030D-6E8A-4147-A177-3AD203B41FA5}">
                      <a16:colId xmlns:a16="http://schemas.microsoft.com/office/drawing/2014/main" val="20000"/>
                    </a:ext>
                  </a:extLst>
                </a:gridCol>
                <a:gridCol w="760100">
                  <a:extLst>
                    <a:ext uri="{9D8B030D-6E8A-4147-A177-3AD203B41FA5}">
                      <a16:colId xmlns:a16="http://schemas.microsoft.com/office/drawing/2014/main" val="20001"/>
                    </a:ext>
                  </a:extLst>
                </a:gridCol>
                <a:gridCol w="760100">
                  <a:extLst>
                    <a:ext uri="{9D8B030D-6E8A-4147-A177-3AD203B41FA5}">
                      <a16:colId xmlns:a16="http://schemas.microsoft.com/office/drawing/2014/main" val="20002"/>
                    </a:ext>
                  </a:extLst>
                </a:gridCol>
                <a:gridCol w="760100">
                  <a:extLst>
                    <a:ext uri="{9D8B030D-6E8A-4147-A177-3AD203B41FA5}">
                      <a16:colId xmlns:a16="http://schemas.microsoft.com/office/drawing/2014/main" val="20003"/>
                    </a:ext>
                  </a:extLst>
                </a:gridCol>
                <a:gridCol w="760100">
                  <a:extLst>
                    <a:ext uri="{9D8B030D-6E8A-4147-A177-3AD203B41FA5}">
                      <a16:colId xmlns:a16="http://schemas.microsoft.com/office/drawing/2014/main" val="20004"/>
                    </a:ext>
                  </a:extLst>
                </a:gridCol>
              </a:tblGrid>
              <a:tr h="370840">
                <a:tc>
                  <a:txBody>
                    <a:bodyPr/>
                    <a:lstStyle/>
                    <a:p>
                      <a:pPr algn="ctr"/>
                      <a:endParaRPr lang="en-US" sz="2400" dirty="0"/>
                    </a:p>
                  </a:txBody>
                  <a:tcPr/>
                </a:tc>
                <a:tc>
                  <a:txBody>
                    <a:bodyPr/>
                    <a:lstStyle/>
                    <a:p>
                      <a:pPr algn="ctr"/>
                      <a:endParaRPr lang="en-US" sz="2400"/>
                    </a:p>
                  </a:txBody>
                  <a:tcPr/>
                </a:tc>
                <a:tc>
                  <a:txBody>
                    <a:bodyPr/>
                    <a:lstStyle/>
                    <a:p>
                      <a:pPr algn="ctr"/>
                      <a:endParaRPr lang="en-US" sz="240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10000"/>
                  </a:ext>
                </a:extLst>
              </a:tr>
              <a:tr h="370840">
                <a:tc>
                  <a:txBody>
                    <a:bodyPr/>
                    <a:lstStyle/>
                    <a:p>
                      <a:pPr algn="ctr"/>
                      <a:endParaRPr lang="en-US" sz="2400"/>
                    </a:p>
                  </a:txBody>
                  <a:tcPr/>
                </a:tc>
                <a:tc>
                  <a:txBody>
                    <a:bodyPr/>
                    <a:lstStyle/>
                    <a:p>
                      <a:pPr algn="ctr"/>
                      <a:endParaRPr lang="en-US" sz="2400" dirty="0"/>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0</a:t>
                      </a:r>
                    </a:p>
                  </a:txBody>
                  <a:tcPr>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ctr"/>
                      <a:r>
                        <a:rPr lang="en-US" sz="2400" dirty="0"/>
                        <a:t>2.5</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p(y)</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1"/>
                  </a:ext>
                </a:extLst>
              </a:tr>
              <a:tr h="370840">
                <a:tc>
                  <a:txBody>
                    <a:bodyPr/>
                    <a:lstStyle/>
                    <a:p>
                      <a:pPr algn="ctr"/>
                      <a:endParaRPr lang="en-US" sz="2400"/>
                    </a:p>
                  </a:txBody>
                  <a:tcPr/>
                </a:tc>
                <a:tc>
                  <a:txBody>
                    <a:bodyPr/>
                    <a:lstStyle/>
                    <a:p>
                      <a:pPr algn="ctr"/>
                      <a:r>
                        <a:rPr lang="en-US" sz="2400" dirty="0"/>
                        <a:t>-3</a:t>
                      </a:r>
                    </a:p>
                  </a:txBody>
                  <a:tcPr>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ctr"/>
                      <a:r>
                        <a:rPr lang="en-US" sz="2400" dirty="0"/>
                        <a:t>0</a:t>
                      </a:r>
                    </a:p>
                  </a:txBody>
                  <a:tcPr>
                    <a:lnL w="38100" cap="flat" cmpd="sng" algn="ctr">
                      <a:solidFill>
                        <a:scrgbClr r="0" g="0" b="0"/>
                      </a:solidFill>
                      <a:prstDash val="solid"/>
                      <a:round/>
                      <a:headEnd type="none" w="med" len="med"/>
                      <a:tailEnd type="none" w="med" len="med"/>
                    </a:lnL>
                    <a:lnT w="38100" cap="flat" cmpd="sng" algn="ctr">
                      <a:solidFill>
                        <a:scrgbClr r="0" g="0" b="0"/>
                      </a:solidFill>
                      <a:prstDash val="solid"/>
                      <a:round/>
                      <a:headEnd type="none" w="med" len="med"/>
                      <a:tailEnd type="none" w="med" len="med"/>
                    </a:lnT>
                  </a:tcPr>
                </a:tc>
                <a:tc>
                  <a:txBody>
                    <a:bodyPr/>
                    <a:lstStyle/>
                    <a:p>
                      <a:pPr algn="ctr"/>
                      <a:r>
                        <a:rPr lang="en-US" sz="2400" dirty="0"/>
                        <a:t>1/2</a:t>
                      </a:r>
                    </a:p>
                  </a:txBody>
                  <a:tcPr>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ctr"/>
                      <a:r>
                        <a:rPr lang="en-US" sz="2400" dirty="0"/>
                        <a:t>1/2</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2"/>
                  </a:ext>
                </a:extLst>
              </a:tr>
              <a:tr h="370840">
                <a:tc>
                  <a:txBody>
                    <a:bodyPr/>
                    <a:lstStyle/>
                    <a:p>
                      <a:pPr algn="r"/>
                      <a:r>
                        <a:rPr lang="en-US" sz="2400" dirty="0"/>
                        <a:t>y</a:t>
                      </a:r>
                    </a:p>
                  </a:txBody>
                  <a:tcPr/>
                </a:tc>
                <a:tc>
                  <a:txBody>
                    <a:bodyPr/>
                    <a:lstStyle/>
                    <a:p>
                      <a:pPr algn="ctr"/>
                      <a:r>
                        <a:rPr lang="en-US" sz="2400" dirty="0"/>
                        <a:t>-1</a:t>
                      </a:r>
                    </a:p>
                  </a:txBody>
                  <a:tcPr>
                    <a:lnR w="38100" cap="flat" cmpd="sng" algn="ctr">
                      <a:solidFill>
                        <a:scrgbClr r="0" g="0" b="0"/>
                      </a:solidFill>
                      <a:prstDash val="solid"/>
                      <a:round/>
                      <a:headEnd type="none" w="med" len="med"/>
                      <a:tailEnd type="none" w="med" len="med"/>
                    </a:lnR>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tcPr>
                </a:tc>
                <a:tc>
                  <a:txBody>
                    <a:bodyPr/>
                    <a:lstStyle/>
                    <a:p>
                      <a:pPr algn="ctr"/>
                      <a:r>
                        <a:rPr lang="en-US" sz="2400" dirty="0"/>
                        <a:t>1/4</a:t>
                      </a:r>
                    </a:p>
                  </a:txBody>
                  <a:tcPr>
                    <a:lnR w="38100" cap="flat" cmpd="sng" algn="ctr">
                      <a:solidFill>
                        <a:scrgbClr r="0" g="0" b="0"/>
                      </a:solidFill>
                      <a:prstDash val="solid"/>
                      <a:round/>
                      <a:headEnd type="none" w="med" len="med"/>
                      <a:tailEnd type="none" w="med" len="med"/>
                    </a:lnR>
                  </a:tcPr>
                </a:tc>
                <a:tc>
                  <a:txBody>
                    <a:bodyPr/>
                    <a:lstStyle/>
                    <a:p>
                      <a:pPr algn="ctr"/>
                      <a:r>
                        <a:rPr lang="en-US" sz="2400" dirty="0"/>
                        <a:t>3/8</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3"/>
                  </a:ext>
                </a:extLst>
              </a:tr>
              <a:tr h="370840">
                <a:tc>
                  <a:txBody>
                    <a:bodyPr/>
                    <a:lstStyle/>
                    <a:p>
                      <a:pPr algn="ctr"/>
                      <a:endParaRPr lang="en-US" sz="2400" dirty="0"/>
                    </a:p>
                  </a:txBody>
                  <a:tcPr/>
                </a:tc>
                <a:tc>
                  <a:txBody>
                    <a:bodyPr/>
                    <a:lstStyle/>
                    <a:p>
                      <a:pPr algn="ctr"/>
                      <a:r>
                        <a:rPr lang="en-US" sz="2400" dirty="0"/>
                        <a:t>2</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ctr"/>
                      <a:r>
                        <a:rPr lang="en-US" sz="2400" dirty="0"/>
                        <a:t>0</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4"/>
                  </a:ext>
                </a:extLst>
              </a:tr>
              <a:tr h="370840">
                <a:tc>
                  <a:txBody>
                    <a:bodyPr/>
                    <a:lstStyle/>
                    <a:p>
                      <a:pPr algn="ctr"/>
                      <a:endParaRPr lang="en-US" sz="24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dirty="0"/>
                        <a:t>p(x)</a:t>
                      </a:r>
                    </a:p>
                  </a:txBody>
                  <a:tcPr>
                    <a:lnT w="38100" cap="flat" cmpd="sng" algn="ctr">
                      <a:solidFill>
                        <a:scrgbClr r="0" g="0" b="0"/>
                      </a:solidFill>
                      <a:prstDash val="solid"/>
                      <a:round/>
                      <a:headEnd type="none" w="med" len="med"/>
                      <a:tailEnd type="none" w="med" len="med"/>
                    </a:lnT>
                  </a:tcPr>
                </a:tc>
                <a:tc>
                  <a:txBody>
                    <a:bodyPr/>
                    <a:lstStyle/>
                    <a:p>
                      <a:pPr algn="ctr"/>
                      <a:r>
                        <a:rPr lang="en-US" sz="2400" dirty="0"/>
                        <a:t>1/4</a:t>
                      </a:r>
                    </a:p>
                  </a:txBody>
                  <a:tcPr>
                    <a:lnT w="38100" cap="flat" cmpd="sng" algn="ctr">
                      <a:solidFill>
                        <a:scrgbClr r="0" g="0" b="0"/>
                      </a:solidFill>
                      <a:prstDash val="solid"/>
                      <a:round/>
                      <a:headEnd type="none" w="med" len="med"/>
                      <a:tailEnd type="none" w="med" len="med"/>
                    </a:lnT>
                  </a:tcPr>
                </a:tc>
                <a:tc>
                  <a:txBody>
                    <a:bodyPr/>
                    <a:lstStyle/>
                    <a:p>
                      <a:pPr algn="ctr"/>
                      <a:r>
                        <a:rPr lang="en-US" sz="2400" dirty="0"/>
                        <a:t>3/4</a:t>
                      </a:r>
                    </a:p>
                  </a:txBody>
                  <a:tcPr>
                    <a:lnT w="38100" cap="flat" cmpd="sng" algn="ctr">
                      <a:solidFill>
                        <a:scrgbClr r="0" g="0" b="0"/>
                      </a:solidFill>
                      <a:prstDash val="solid"/>
                      <a:round/>
                      <a:headEnd type="none" w="med" len="med"/>
                      <a:tailEnd type="none" w="med" len="med"/>
                    </a:lnT>
                  </a:tcPr>
                </a:tc>
                <a:tc>
                  <a:txBody>
                    <a:bodyPr/>
                    <a:lstStyle/>
                    <a:p>
                      <a:pPr algn="ctr"/>
                      <a:endParaRPr lang="en-US" sz="2400" dirty="0"/>
                    </a:p>
                  </a:txBody>
                  <a:tcPr/>
                </a:tc>
                <a:extLst>
                  <a:ext uri="{0D108BD9-81ED-4DB2-BD59-A6C34878D82A}">
                    <a16:rowId xmlns:a16="http://schemas.microsoft.com/office/drawing/2014/main" val="10005"/>
                  </a:ext>
                </a:extLst>
              </a:tr>
            </a:tbl>
          </a:graphicData>
        </a:graphic>
      </p:graphicFrame>
      <p:sp>
        <p:nvSpPr>
          <p:cNvPr id="6" name="TextBox 5"/>
          <p:cNvSpPr txBox="1"/>
          <p:nvPr/>
        </p:nvSpPr>
        <p:spPr>
          <a:xfrm>
            <a:off x="1846838" y="1250096"/>
            <a:ext cx="317966" cy="461665"/>
          </a:xfrm>
          <a:prstGeom prst="rect">
            <a:avLst/>
          </a:prstGeom>
          <a:noFill/>
        </p:spPr>
        <p:txBody>
          <a:bodyPr wrap="none" rtlCol="0">
            <a:spAutoFit/>
          </a:bodyPr>
          <a:lstStyle/>
          <a:p>
            <a:r>
              <a:rPr lang="en-US" sz="2400" dirty="0"/>
              <a:t>x</a:t>
            </a:r>
          </a:p>
        </p:txBody>
      </p:sp>
      <p:pic>
        <p:nvPicPr>
          <p:cNvPr id="10" name="Picture 9"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7950" y="1779493"/>
            <a:ext cx="3779998" cy="1954224"/>
          </a:xfrm>
          <a:prstGeom prst="rect">
            <a:avLst/>
          </a:prstGeom>
        </p:spPr>
      </p:pic>
      <p:cxnSp>
        <p:nvCxnSpPr>
          <p:cNvPr id="12" name="Straight Arrow Connector 11"/>
          <p:cNvCxnSpPr/>
          <p:nvPr/>
        </p:nvCxnSpPr>
        <p:spPr>
          <a:xfrm flipH="1">
            <a:off x="5032513" y="4316713"/>
            <a:ext cx="634561" cy="18589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4" name="Picture 1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5122" y="4142382"/>
            <a:ext cx="2010857" cy="612000"/>
          </a:xfrm>
          <a:prstGeom prst="rect">
            <a:avLst/>
          </a:prstGeom>
        </p:spPr>
      </p:pic>
      <p:pic>
        <p:nvPicPr>
          <p:cNvPr id="13" name="Picture 12" descr="latex-image-1.pdf"/>
          <p:cNvPicPr>
            <a:picLocks noChangeAspect="1"/>
          </p:cNvPicPr>
          <p:nvPr/>
        </p:nvPicPr>
        <p:blipFill rotWithShape="1">
          <a:blip r:embed="rId5">
            <a:extLst>
              <a:ext uri="{28A0092B-C50C-407E-A947-70E740481C1C}">
                <a14:useLocalDpi xmlns:a14="http://schemas.microsoft.com/office/drawing/2010/main" val="0"/>
              </a:ext>
            </a:extLst>
          </a:blip>
          <a:srcRect b="35961"/>
          <a:stretch/>
        </p:blipFill>
        <p:spPr>
          <a:xfrm>
            <a:off x="535091" y="4359143"/>
            <a:ext cx="8280000" cy="1259382"/>
          </a:xfrm>
          <a:prstGeom prst="rect">
            <a:avLst/>
          </a:prstGeom>
        </p:spPr>
      </p:pic>
    </p:spTree>
    <p:extLst>
      <p:ext uri="{BB962C8B-B14F-4D97-AF65-F5344CB8AC3E}">
        <p14:creationId xmlns:p14="http://schemas.microsoft.com/office/powerpoint/2010/main" val="210449394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091" y="4359143"/>
            <a:ext cx="8280000" cy="1966606"/>
          </a:xfrm>
          <a:prstGeom prst="rect">
            <a:avLst/>
          </a:prstGeom>
        </p:spPr>
      </p:pic>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7950" y="1779493"/>
            <a:ext cx="3779998" cy="1954224"/>
          </a:xfrm>
          <a:prstGeom prst="rect">
            <a:avLst/>
          </a:prstGeom>
        </p:spPr>
      </p:pic>
      <p:sp>
        <p:nvSpPr>
          <p:cNvPr id="2" name="Title 1"/>
          <p:cNvSpPr>
            <a:spLocks noGrp="1"/>
          </p:cNvSpPr>
          <p:nvPr>
            <p:ph type="title"/>
          </p:nvPr>
        </p:nvSpPr>
        <p:spPr/>
        <p:txBody>
          <a:bodyPr>
            <a:normAutofit/>
          </a:bodyPr>
          <a:lstStyle/>
          <a:p>
            <a:r>
              <a:rPr lang="en-US" sz="3400" dirty="0"/>
              <a:t>Conditional Expectation Example </a:t>
            </a:r>
          </a:p>
        </p:txBody>
      </p:sp>
      <p:graphicFrame>
        <p:nvGraphicFramePr>
          <p:cNvPr id="5" name="Table 4"/>
          <p:cNvGraphicFramePr>
            <a:graphicFrameLocks noGrp="1"/>
          </p:cNvGraphicFramePr>
          <p:nvPr/>
        </p:nvGraphicFramePr>
        <p:xfrm>
          <a:off x="-302414" y="1258277"/>
          <a:ext cx="3800500" cy="2743200"/>
        </p:xfrm>
        <a:graphic>
          <a:graphicData uri="http://schemas.openxmlformats.org/drawingml/2006/table">
            <a:tbl>
              <a:tblPr firstRow="1" bandRow="1">
                <a:tableStyleId>{2D5ABB26-0587-4C30-8999-92F81FD0307C}</a:tableStyleId>
              </a:tblPr>
              <a:tblGrid>
                <a:gridCol w="760100">
                  <a:extLst>
                    <a:ext uri="{9D8B030D-6E8A-4147-A177-3AD203B41FA5}">
                      <a16:colId xmlns:a16="http://schemas.microsoft.com/office/drawing/2014/main" val="20000"/>
                    </a:ext>
                  </a:extLst>
                </a:gridCol>
                <a:gridCol w="760100">
                  <a:extLst>
                    <a:ext uri="{9D8B030D-6E8A-4147-A177-3AD203B41FA5}">
                      <a16:colId xmlns:a16="http://schemas.microsoft.com/office/drawing/2014/main" val="20001"/>
                    </a:ext>
                  </a:extLst>
                </a:gridCol>
                <a:gridCol w="760100">
                  <a:extLst>
                    <a:ext uri="{9D8B030D-6E8A-4147-A177-3AD203B41FA5}">
                      <a16:colId xmlns:a16="http://schemas.microsoft.com/office/drawing/2014/main" val="20002"/>
                    </a:ext>
                  </a:extLst>
                </a:gridCol>
                <a:gridCol w="760100">
                  <a:extLst>
                    <a:ext uri="{9D8B030D-6E8A-4147-A177-3AD203B41FA5}">
                      <a16:colId xmlns:a16="http://schemas.microsoft.com/office/drawing/2014/main" val="20003"/>
                    </a:ext>
                  </a:extLst>
                </a:gridCol>
                <a:gridCol w="760100">
                  <a:extLst>
                    <a:ext uri="{9D8B030D-6E8A-4147-A177-3AD203B41FA5}">
                      <a16:colId xmlns:a16="http://schemas.microsoft.com/office/drawing/2014/main" val="20004"/>
                    </a:ext>
                  </a:extLst>
                </a:gridCol>
              </a:tblGrid>
              <a:tr h="370840">
                <a:tc>
                  <a:txBody>
                    <a:bodyPr/>
                    <a:lstStyle/>
                    <a:p>
                      <a:pPr algn="ctr"/>
                      <a:endParaRPr lang="en-US" sz="2400" dirty="0"/>
                    </a:p>
                  </a:txBody>
                  <a:tcPr/>
                </a:tc>
                <a:tc>
                  <a:txBody>
                    <a:bodyPr/>
                    <a:lstStyle/>
                    <a:p>
                      <a:pPr algn="ctr"/>
                      <a:endParaRPr lang="en-US" sz="2400"/>
                    </a:p>
                  </a:txBody>
                  <a:tcPr/>
                </a:tc>
                <a:tc>
                  <a:txBody>
                    <a:bodyPr/>
                    <a:lstStyle/>
                    <a:p>
                      <a:pPr algn="ctr"/>
                      <a:endParaRPr lang="en-US" sz="240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10000"/>
                  </a:ext>
                </a:extLst>
              </a:tr>
              <a:tr h="370840">
                <a:tc>
                  <a:txBody>
                    <a:bodyPr/>
                    <a:lstStyle/>
                    <a:p>
                      <a:pPr algn="ctr"/>
                      <a:endParaRPr lang="en-US" sz="2400"/>
                    </a:p>
                  </a:txBody>
                  <a:tcPr/>
                </a:tc>
                <a:tc>
                  <a:txBody>
                    <a:bodyPr/>
                    <a:lstStyle/>
                    <a:p>
                      <a:pPr algn="ctr"/>
                      <a:endParaRPr lang="en-US" sz="2400" dirty="0"/>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0</a:t>
                      </a:r>
                    </a:p>
                  </a:txBody>
                  <a:tcPr>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ctr"/>
                      <a:r>
                        <a:rPr lang="en-US" sz="2400" dirty="0"/>
                        <a:t>2.5</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p(y)</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1"/>
                  </a:ext>
                </a:extLst>
              </a:tr>
              <a:tr h="370840">
                <a:tc>
                  <a:txBody>
                    <a:bodyPr/>
                    <a:lstStyle/>
                    <a:p>
                      <a:pPr algn="ctr"/>
                      <a:endParaRPr lang="en-US" sz="2400"/>
                    </a:p>
                  </a:txBody>
                  <a:tcPr/>
                </a:tc>
                <a:tc>
                  <a:txBody>
                    <a:bodyPr/>
                    <a:lstStyle/>
                    <a:p>
                      <a:pPr algn="ctr"/>
                      <a:r>
                        <a:rPr lang="en-US" sz="2400" dirty="0"/>
                        <a:t>-3</a:t>
                      </a:r>
                    </a:p>
                  </a:txBody>
                  <a:tcPr>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ctr"/>
                      <a:r>
                        <a:rPr lang="en-US" sz="2400" dirty="0"/>
                        <a:t>0</a:t>
                      </a:r>
                    </a:p>
                  </a:txBody>
                  <a:tcPr>
                    <a:lnL w="38100" cap="flat" cmpd="sng" algn="ctr">
                      <a:solidFill>
                        <a:scrgbClr r="0" g="0" b="0"/>
                      </a:solidFill>
                      <a:prstDash val="solid"/>
                      <a:round/>
                      <a:headEnd type="none" w="med" len="med"/>
                      <a:tailEnd type="none" w="med" len="med"/>
                    </a:lnL>
                    <a:lnT w="38100" cap="flat" cmpd="sng" algn="ctr">
                      <a:solidFill>
                        <a:scrgbClr r="0" g="0" b="0"/>
                      </a:solidFill>
                      <a:prstDash val="solid"/>
                      <a:round/>
                      <a:headEnd type="none" w="med" len="med"/>
                      <a:tailEnd type="none" w="med" len="med"/>
                    </a:lnT>
                  </a:tcPr>
                </a:tc>
                <a:tc>
                  <a:txBody>
                    <a:bodyPr/>
                    <a:lstStyle/>
                    <a:p>
                      <a:pPr algn="ctr"/>
                      <a:r>
                        <a:rPr lang="en-US" sz="2400" dirty="0"/>
                        <a:t>1/2</a:t>
                      </a:r>
                    </a:p>
                  </a:txBody>
                  <a:tcPr>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ctr"/>
                      <a:r>
                        <a:rPr lang="en-US" sz="2400" dirty="0"/>
                        <a:t>1/2</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2"/>
                  </a:ext>
                </a:extLst>
              </a:tr>
              <a:tr h="370840">
                <a:tc>
                  <a:txBody>
                    <a:bodyPr/>
                    <a:lstStyle/>
                    <a:p>
                      <a:pPr algn="r"/>
                      <a:r>
                        <a:rPr lang="en-US" sz="2400" dirty="0"/>
                        <a:t>y</a:t>
                      </a:r>
                    </a:p>
                  </a:txBody>
                  <a:tcPr/>
                </a:tc>
                <a:tc>
                  <a:txBody>
                    <a:bodyPr/>
                    <a:lstStyle/>
                    <a:p>
                      <a:pPr algn="ctr"/>
                      <a:r>
                        <a:rPr lang="en-US" sz="2400" dirty="0"/>
                        <a:t>-1</a:t>
                      </a:r>
                    </a:p>
                  </a:txBody>
                  <a:tcPr>
                    <a:lnR w="38100" cap="flat" cmpd="sng" algn="ctr">
                      <a:solidFill>
                        <a:scrgbClr r="0" g="0" b="0"/>
                      </a:solidFill>
                      <a:prstDash val="solid"/>
                      <a:round/>
                      <a:headEnd type="none" w="med" len="med"/>
                      <a:tailEnd type="none" w="med" len="med"/>
                    </a:lnR>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tcPr>
                </a:tc>
                <a:tc>
                  <a:txBody>
                    <a:bodyPr/>
                    <a:lstStyle/>
                    <a:p>
                      <a:pPr algn="ctr"/>
                      <a:r>
                        <a:rPr lang="en-US" sz="2400" dirty="0"/>
                        <a:t>1/4</a:t>
                      </a:r>
                    </a:p>
                  </a:txBody>
                  <a:tcPr>
                    <a:lnR w="38100" cap="flat" cmpd="sng" algn="ctr">
                      <a:solidFill>
                        <a:scrgbClr r="0" g="0" b="0"/>
                      </a:solidFill>
                      <a:prstDash val="solid"/>
                      <a:round/>
                      <a:headEnd type="none" w="med" len="med"/>
                      <a:tailEnd type="none" w="med" len="med"/>
                    </a:lnR>
                  </a:tcPr>
                </a:tc>
                <a:tc>
                  <a:txBody>
                    <a:bodyPr/>
                    <a:lstStyle/>
                    <a:p>
                      <a:pPr algn="ctr"/>
                      <a:r>
                        <a:rPr lang="en-US" sz="2400" dirty="0"/>
                        <a:t>3/8</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3"/>
                  </a:ext>
                </a:extLst>
              </a:tr>
              <a:tr h="370840">
                <a:tc>
                  <a:txBody>
                    <a:bodyPr/>
                    <a:lstStyle/>
                    <a:p>
                      <a:pPr algn="ctr"/>
                      <a:endParaRPr lang="en-US" sz="2400" dirty="0"/>
                    </a:p>
                  </a:txBody>
                  <a:tcPr/>
                </a:tc>
                <a:tc>
                  <a:txBody>
                    <a:bodyPr/>
                    <a:lstStyle/>
                    <a:p>
                      <a:pPr algn="ctr"/>
                      <a:r>
                        <a:rPr lang="en-US" sz="2400" dirty="0"/>
                        <a:t>2</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ctr"/>
                      <a:r>
                        <a:rPr lang="en-US" sz="2400" dirty="0"/>
                        <a:t>0</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ctr"/>
                      <a:r>
                        <a:rPr lang="en-US" sz="2400" dirty="0"/>
                        <a:t>1/8</a:t>
                      </a:r>
                    </a:p>
                  </a:txBody>
                  <a:tcPr>
                    <a:lnL w="381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4"/>
                  </a:ext>
                </a:extLst>
              </a:tr>
              <a:tr h="370840">
                <a:tc>
                  <a:txBody>
                    <a:bodyPr/>
                    <a:lstStyle/>
                    <a:p>
                      <a:pPr algn="ctr"/>
                      <a:endParaRPr lang="en-US" sz="24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dirty="0"/>
                        <a:t>p(x)</a:t>
                      </a:r>
                    </a:p>
                  </a:txBody>
                  <a:tcPr>
                    <a:lnT w="38100" cap="flat" cmpd="sng" algn="ctr">
                      <a:solidFill>
                        <a:scrgbClr r="0" g="0" b="0"/>
                      </a:solidFill>
                      <a:prstDash val="solid"/>
                      <a:round/>
                      <a:headEnd type="none" w="med" len="med"/>
                      <a:tailEnd type="none" w="med" len="med"/>
                    </a:lnT>
                  </a:tcPr>
                </a:tc>
                <a:tc>
                  <a:txBody>
                    <a:bodyPr/>
                    <a:lstStyle/>
                    <a:p>
                      <a:pPr algn="ctr"/>
                      <a:r>
                        <a:rPr lang="en-US" sz="2400" dirty="0"/>
                        <a:t>1/4</a:t>
                      </a:r>
                    </a:p>
                  </a:txBody>
                  <a:tcPr>
                    <a:lnT w="38100" cap="flat" cmpd="sng" algn="ctr">
                      <a:solidFill>
                        <a:scrgbClr r="0" g="0" b="0"/>
                      </a:solidFill>
                      <a:prstDash val="solid"/>
                      <a:round/>
                      <a:headEnd type="none" w="med" len="med"/>
                      <a:tailEnd type="none" w="med" len="med"/>
                    </a:lnT>
                  </a:tcPr>
                </a:tc>
                <a:tc>
                  <a:txBody>
                    <a:bodyPr/>
                    <a:lstStyle/>
                    <a:p>
                      <a:pPr algn="ctr"/>
                      <a:r>
                        <a:rPr lang="en-US" sz="2400" dirty="0"/>
                        <a:t>3/4</a:t>
                      </a:r>
                    </a:p>
                  </a:txBody>
                  <a:tcPr>
                    <a:lnT w="38100" cap="flat" cmpd="sng" algn="ctr">
                      <a:solidFill>
                        <a:scrgbClr r="0" g="0" b="0"/>
                      </a:solidFill>
                      <a:prstDash val="solid"/>
                      <a:round/>
                      <a:headEnd type="none" w="med" len="med"/>
                      <a:tailEnd type="none" w="med" len="med"/>
                    </a:lnT>
                  </a:tcPr>
                </a:tc>
                <a:tc>
                  <a:txBody>
                    <a:bodyPr/>
                    <a:lstStyle/>
                    <a:p>
                      <a:pPr algn="ctr"/>
                      <a:endParaRPr lang="en-US" sz="2400" dirty="0"/>
                    </a:p>
                  </a:txBody>
                  <a:tcPr/>
                </a:tc>
                <a:extLst>
                  <a:ext uri="{0D108BD9-81ED-4DB2-BD59-A6C34878D82A}">
                    <a16:rowId xmlns:a16="http://schemas.microsoft.com/office/drawing/2014/main" val="10005"/>
                  </a:ext>
                </a:extLst>
              </a:tr>
            </a:tbl>
          </a:graphicData>
        </a:graphic>
      </p:graphicFrame>
      <p:sp>
        <p:nvSpPr>
          <p:cNvPr id="6" name="TextBox 5"/>
          <p:cNvSpPr txBox="1"/>
          <p:nvPr/>
        </p:nvSpPr>
        <p:spPr>
          <a:xfrm>
            <a:off x="1846838" y="1250096"/>
            <a:ext cx="317966" cy="461665"/>
          </a:xfrm>
          <a:prstGeom prst="rect">
            <a:avLst/>
          </a:prstGeom>
          <a:noFill/>
        </p:spPr>
        <p:txBody>
          <a:bodyPr wrap="none" rtlCol="0">
            <a:spAutoFit/>
          </a:bodyPr>
          <a:lstStyle/>
          <a:p>
            <a:r>
              <a:rPr lang="en-US" sz="2400" dirty="0"/>
              <a:t>x</a:t>
            </a:r>
          </a:p>
        </p:txBody>
      </p:sp>
      <p:cxnSp>
        <p:nvCxnSpPr>
          <p:cNvPr id="8" name="Straight Arrow Connector 7"/>
          <p:cNvCxnSpPr/>
          <p:nvPr/>
        </p:nvCxnSpPr>
        <p:spPr>
          <a:xfrm flipH="1">
            <a:off x="5032513" y="4316713"/>
            <a:ext cx="634561" cy="18589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7755979" y="1711761"/>
            <a:ext cx="406830" cy="795377"/>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rot="16200000">
            <a:off x="3135211" y="5444400"/>
            <a:ext cx="539784" cy="587916"/>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755979" y="2507138"/>
            <a:ext cx="406830" cy="879127"/>
          </a:xfrm>
          <a:prstGeom prst="ellipse">
            <a:avLst/>
          </a:prstGeom>
          <a:noFill/>
          <a:ln w="254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FF"/>
              </a:solidFill>
            </a:endParaRPr>
          </a:p>
        </p:txBody>
      </p:sp>
      <p:sp>
        <p:nvSpPr>
          <p:cNvPr id="20" name="Oval 19"/>
          <p:cNvSpPr/>
          <p:nvPr/>
        </p:nvSpPr>
        <p:spPr>
          <a:xfrm>
            <a:off x="4749135" y="5521325"/>
            <a:ext cx="587805" cy="491751"/>
          </a:xfrm>
          <a:prstGeom prst="ellipse">
            <a:avLst/>
          </a:prstGeom>
          <a:noFill/>
          <a:ln w="254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FF"/>
              </a:solidFill>
            </a:endParaRPr>
          </a:p>
        </p:txBody>
      </p:sp>
      <p:pic>
        <p:nvPicPr>
          <p:cNvPr id="18" name="Picture 1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5122" y="4142382"/>
            <a:ext cx="2010857" cy="612000"/>
          </a:xfrm>
          <a:prstGeom prst="rect">
            <a:avLst/>
          </a:prstGeom>
        </p:spPr>
      </p:pic>
    </p:spTree>
    <p:extLst>
      <p:ext uri="{BB962C8B-B14F-4D97-AF65-F5344CB8AC3E}">
        <p14:creationId xmlns:p14="http://schemas.microsoft.com/office/powerpoint/2010/main" val="38420174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20729"/>
            <a:ext cx="8229600" cy="1143000"/>
          </a:xfrm>
        </p:spPr>
        <p:txBody>
          <a:bodyPr/>
          <a:lstStyle/>
          <a:p>
            <a:r>
              <a:rPr lang="en-US" dirty="0"/>
              <a:t>Questions</a:t>
            </a:r>
          </a:p>
        </p:txBody>
      </p:sp>
    </p:spTree>
    <p:extLst>
      <p:ext uri="{BB962C8B-B14F-4D97-AF65-F5344CB8AC3E}">
        <p14:creationId xmlns:p14="http://schemas.microsoft.com/office/powerpoint/2010/main" val="12900924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20729"/>
            <a:ext cx="8229600" cy="1143000"/>
          </a:xfrm>
        </p:spPr>
        <p:txBody>
          <a:bodyPr/>
          <a:lstStyle/>
          <a:p>
            <a:r>
              <a:rPr lang="en-US" dirty="0"/>
              <a:t>N Random Variables</a:t>
            </a:r>
          </a:p>
        </p:txBody>
      </p:sp>
    </p:spTree>
    <p:extLst>
      <p:ext uri="{BB962C8B-B14F-4D97-AF65-F5344CB8AC3E}">
        <p14:creationId xmlns:p14="http://schemas.microsoft.com/office/powerpoint/2010/main" val="356130397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N random variables (aka random vector)</a:t>
            </a:r>
          </a:p>
        </p:txBody>
      </p:sp>
      <p:sp>
        <p:nvSpPr>
          <p:cNvPr id="4" name="Content Placeholder 2">
            <a:extLst>
              <a:ext uri="{FF2B5EF4-FFF2-40B4-BE49-F238E27FC236}">
                <a16:creationId xmlns:a16="http://schemas.microsoft.com/office/drawing/2014/main" id="{16883B9A-4EF0-4647-A48B-DA5C3F5548F8}"/>
              </a:ext>
            </a:extLst>
          </p:cNvPr>
          <p:cNvSpPr>
            <a:spLocks noGrp="1"/>
          </p:cNvSpPr>
          <p:nvPr>
            <p:ph idx="1"/>
          </p:nvPr>
        </p:nvSpPr>
        <p:spPr>
          <a:xfrm>
            <a:off x="279400" y="1430338"/>
            <a:ext cx="8585200" cy="4525963"/>
          </a:xfrm>
        </p:spPr>
        <p:txBody>
          <a:bodyPr>
            <a:noAutofit/>
          </a:bodyPr>
          <a:lstStyle/>
          <a:p>
            <a:r>
              <a:rPr lang="en-US" sz="2300" dirty="0"/>
              <a:t>Have focused on 2 random variables x and y</a:t>
            </a:r>
          </a:p>
        </p:txBody>
      </p:sp>
    </p:spTree>
    <p:extLst>
      <p:ext uri="{BB962C8B-B14F-4D97-AF65-F5344CB8AC3E}">
        <p14:creationId xmlns:p14="http://schemas.microsoft.com/office/powerpoint/2010/main" val="284062661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N random variables (aka random vector)</a:t>
            </a:r>
          </a:p>
        </p:txBody>
      </p:sp>
      <p:sp>
        <p:nvSpPr>
          <p:cNvPr id="4" name="Content Placeholder 2">
            <a:extLst>
              <a:ext uri="{FF2B5EF4-FFF2-40B4-BE49-F238E27FC236}">
                <a16:creationId xmlns:a16="http://schemas.microsoft.com/office/drawing/2014/main" id="{74370013-1B7A-4144-AA72-E941CF0A3350}"/>
              </a:ext>
            </a:extLst>
          </p:cNvPr>
          <p:cNvSpPr>
            <a:spLocks noGrp="1"/>
          </p:cNvSpPr>
          <p:nvPr>
            <p:ph idx="1"/>
          </p:nvPr>
        </p:nvSpPr>
        <p:spPr>
          <a:xfrm>
            <a:off x="279400" y="1430338"/>
            <a:ext cx="8585200" cy="4525963"/>
          </a:xfrm>
        </p:spPr>
        <p:txBody>
          <a:bodyPr>
            <a:noAutofit/>
          </a:bodyPr>
          <a:lstStyle/>
          <a:p>
            <a:r>
              <a:rPr lang="en-US" sz="2300" dirty="0"/>
              <a:t>Have focused on 2 random variables x and y</a:t>
            </a:r>
          </a:p>
          <a:p>
            <a:r>
              <a:rPr lang="en-US" sz="2300" dirty="0"/>
              <a:t>In real applications, usually more than 2 variables (e.g., photo has &gt; 1M pixels)</a:t>
            </a:r>
          </a:p>
          <a:p>
            <a:endParaRPr lang="en-US" sz="2300" dirty="0"/>
          </a:p>
        </p:txBody>
      </p:sp>
    </p:spTree>
    <p:extLst>
      <p:ext uri="{BB962C8B-B14F-4D97-AF65-F5344CB8AC3E}">
        <p14:creationId xmlns:p14="http://schemas.microsoft.com/office/powerpoint/2010/main" val="598319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N random variables (aka random vector)</a:t>
            </a:r>
          </a:p>
        </p:txBody>
      </p:sp>
      <p:sp>
        <p:nvSpPr>
          <p:cNvPr id="4" name="Content Placeholder 2">
            <a:extLst>
              <a:ext uri="{FF2B5EF4-FFF2-40B4-BE49-F238E27FC236}">
                <a16:creationId xmlns:a16="http://schemas.microsoft.com/office/drawing/2014/main" id="{E59C7F5B-B61D-254F-BC2E-63EEC3F0D847}"/>
              </a:ext>
            </a:extLst>
          </p:cNvPr>
          <p:cNvSpPr>
            <a:spLocks noGrp="1"/>
          </p:cNvSpPr>
          <p:nvPr>
            <p:ph idx="1"/>
          </p:nvPr>
        </p:nvSpPr>
        <p:spPr>
          <a:xfrm>
            <a:off x="279400" y="1430338"/>
            <a:ext cx="8585200" cy="4525963"/>
          </a:xfrm>
        </p:spPr>
        <p:txBody>
          <a:bodyPr>
            <a:noAutofit/>
          </a:bodyPr>
          <a:lstStyle/>
          <a:p>
            <a:r>
              <a:rPr lang="en-US" sz="2300" dirty="0"/>
              <a:t>Have focused on 2 random variables x and y</a:t>
            </a:r>
          </a:p>
          <a:p>
            <a:r>
              <a:rPr lang="en-US" sz="2300" dirty="0"/>
              <a:t>In real applications, usually more than 2 variables (e.g., photo has &gt; 1M pixels)</a:t>
            </a:r>
          </a:p>
          <a:p>
            <a:r>
              <a:rPr lang="en-US" sz="2300" dirty="0"/>
              <a:t>If we observe x</a:t>
            </a:r>
            <a:r>
              <a:rPr lang="en-US" sz="2300" baseline="-25000" dirty="0"/>
              <a:t>1</a:t>
            </a:r>
            <a:r>
              <a:rPr lang="en-US" sz="2300" dirty="0"/>
              <a:t>, x</a:t>
            </a:r>
            <a:r>
              <a:rPr lang="en-US" sz="2300" baseline="-25000" dirty="0"/>
              <a:t>2</a:t>
            </a:r>
            <a:r>
              <a:rPr lang="en-US" sz="2300" dirty="0"/>
              <a:t>, …, </a:t>
            </a:r>
            <a:r>
              <a:rPr lang="en-US" sz="2300" dirty="0" err="1"/>
              <a:t>x</a:t>
            </a:r>
            <a:r>
              <a:rPr lang="en-US" sz="2300" baseline="-25000" dirty="0" err="1"/>
              <a:t>N</a:t>
            </a:r>
            <a:r>
              <a:rPr lang="en-US" sz="2300" dirty="0"/>
              <a:t> multiple times, some combinations of outcomes more likely than others</a:t>
            </a:r>
          </a:p>
        </p:txBody>
      </p:sp>
    </p:spTree>
    <p:extLst>
      <p:ext uri="{BB962C8B-B14F-4D97-AF65-F5344CB8AC3E}">
        <p14:creationId xmlns:p14="http://schemas.microsoft.com/office/powerpoint/2010/main" val="288884541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N random variables (aka random vector)</a:t>
            </a:r>
          </a:p>
        </p:txBody>
      </p:sp>
      <p:sp>
        <p:nvSpPr>
          <p:cNvPr id="4" name="Content Placeholder 2">
            <a:extLst>
              <a:ext uri="{FF2B5EF4-FFF2-40B4-BE49-F238E27FC236}">
                <a16:creationId xmlns:a16="http://schemas.microsoft.com/office/drawing/2014/main" id="{65FA7837-CF7A-A246-9B16-4A3F71CCA146}"/>
              </a:ext>
            </a:extLst>
          </p:cNvPr>
          <p:cNvSpPr>
            <a:spLocks noGrp="1"/>
          </p:cNvSpPr>
          <p:nvPr>
            <p:ph idx="1"/>
          </p:nvPr>
        </p:nvSpPr>
        <p:spPr>
          <a:xfrm>
            <a:off x="279400" y="1430338"/>
            <a:ext cx="8585200" cy="4525963"/>
          </a:xfrm>
        </p:spPr>
        <p:txBody>
          <a:bodyPr>
            <a:noAutofit/>
          </a:bodyPr>
          <a:lstStyle/>
          <a:p>
            <a:r>
              <a:rPr lang="en-US" sz="2300" dirty="0"/>
              <a:t>Have focused on 2 random variables x and y</a:t>
            </a:r>
          </a:p>
          <a:p>
            <a:r>
              <a:rPr lang="en-US" sz="2300" dirty="0"/>
              <a:t>In real applications, usually more than 2 variables (e.g., photo has &gt; 1M pixels)</a:t>
            </a:r>
          </a:p>
          <a:p>
            <a:r>
              <a:rPr lang="en-US" sz="2300" dirty="0"/>
              <a:t>If we observe x</a:t>
            </a:r>
            <a:r>
              <a:rPr lang="en-US" sz="2300" baseline="-25000" dirty="0"/>
              <a:t>1</a:t>
            </a:r>
            <a:r>
              <a:rPr lang="en-US" sz="2300" dirty="0"/>
              <a:t>, x</a:t>
            </a:r>
            <a:r>
              <a:rPr lang="en-US" sz="2300" baseline="-25000" dirty="0"/>
              <a:t>2</a:t>
            </a:r>
            <a:r>
              <a:rPr lang="en-US" sz="2300" dirty="0"/>
              <a:t>, …, </a:t>
            </a:r>
            <a:r>
              <a:rPr lang="en-US" sz="2300" dirty="0" err="1"/>
              <a:t>x</a:t>
            </a:r>
            <a:r>
              <a:rPr lang="en-US" sz="2300" baseline="-25000" dirty="0" err="1"/>
              <a:t>N</a:t>
            </a:r>
            <a:r>
              <a:rPr lang="en-US" sz="2300" dirty="0"/>
              <a:t> multiple times, some combinations of outcomes more likely than others</a:t>
            </a:r>
          </a:p>
          <a:p>
            <a:r>
              <a:rPr lang="en-US" sz="2300" dirty="0"/>
              <a:t>This information captured by joint probability distribution function</a:t>
            </a:r>
          </a:p>
        </p:txBody>
      </p:sp>
    </p:spTree>
    <p:extLst>
      <p:ext uri="{BB962C8B-B14F-4D97-AF65-F5344CB8AC3E}">
        <p14:creationId xmlns:p14="http://schemas.microsoft.com/office/powerpoint/2010/main" val="415773004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N random variables (aka random vector)</a:t>
            </a:r>
          </a:p>
        </p:txBody>
      </p:sp>
      <p:sp>
        <p:nvSpPr>
          <p:cNvPr id="4" name="Content Placeholder 2">
            <a:extLst>
              <a:ext uri="{FF2B5EF4-FFF2-40B4-BE49-F238E27FC236}">
                <a16:creationId xmlns:a16="http://schemas.microsoft.com/office/drawing/2014/main" id="{92CBA751-9335-4744-A71A-F510F3B17C0E}"/>
              </a:ext>
            </a:extLst>
          </p:cNvPr>
          <p:cNvSpPr>
            <a:spLocks noGrp="1"/>
          </p:cNvSpPr>
          <p:nvPr>
            <p:ph idx="1"/>
          </p:nvPr>
        </p:nvSpPr>
        <p:spPr>
          <a:xfrm>
            <a:off x="279400" y="1430338"/>
            <a:ext cx="8585200" cy="4525963"/>
          </a:xfrm>
        </p:spPr>
        <p:txBody>
          <a:bodyPr>
            <a:noAutofit/>
          </a:bodyPr>
          <a:lstStyle/>
          <a:p>
            <a:r>
              <a:rPr lang="en-US" sz="2300" dirty="0"/>
              <a:t>Have focused on 2 random variables x and y</a:t>
            </a:r>
          </a:p>
          <a:p>
            <a:r>
              <a:rPr lang="en-US" sz="2300" dirty="0"/>
              <a:t>In real applications, usually more than 2 variables (e.g., photo has &gt; 1M pixels)</a:t>
            </a:r>
          </a:p>
          <a:p>
            <a:r>
              <a:rPr lang="en-US" sz="2300" dirty="0"/>
              <a:t>If we observe x</a:t>
            </a:r>
            <a:r>
              <a:rPr lang="en-US" sz="2300" baseline="-25000" dirty="0"/>
              <a:t>1</a:t>
            </a:r>
            <a:r>
              <a:rPr lang="en-US" sz="2300" dirty="0"/>
              <a:t>, x</a:t>
            </a:r>
            <a:r>
              <a:rPr lang="en-US" sz="2300" baseline="-25000" dirty="0"/>
              <a:t>2</a:t>
            </a:r>
            <a:r>
              <a:rPr lang="en-US" sz="2300" dirty="0"/>
              <a:t>, …, </a:t>
            </a:r>
            <a:r>
              <a:rPr lang="en-US" sz="2300" dirty="0" err="1"/>
              <a:t>x</a:t>
            </a:r>
            <a:r>
              <a:rPr lang="en-US" sz="2300" baseline="-25000" dirty="0" err="1"/>
              <a:t>N</a:t>
            </a:r>
            <a:r>
              <a:rPr lang="en-US" sz="2300" dirty="0"/>
              <a:t> multiple times, some combinations of outcomes more likely than others</a:t>
            </a:r>
          </a:p>
          <a:p>
            <a:r>
              <a:rPr lang="en-US" sz="2300" dirty="0"/>
              <a:t>This information captured by joint probability distribution function</a:t>
            </a:r>
          </a:p>
          <a:p>
            <a:r>
              <a:rPr lang="en-US" sz="2300" dirty="0"/>
              <a:t>Written as p(x</a:t>
            </a:r>
            <a:r>
              <a:rPr lang="en-US" sz="2300" baseline="-25000" dirty="0"/>
              <a:t>1</a:t>
            </a:r>
            <a:r>
              <a:rPr lang="en-US" sz="2300" dirty="0"/>
              <a:t>, x</a:t>
            </a:r>
            <a:r>
              <a:rPr lang="en-US" sz="2300" baseline="-25000" dirty="0"/>
              <a:t>2</a:t>
            </a:r>
            <a:r>
              <a:rPr lang="en-US" sz="2300" dirty="0"/>
              <a:t>, …, </a:t>
            </a:r>
            <a:r>
              <a:rPr lang="en-US" sz="2300" dirty="0" err="1"/>
              <a:t>x</a:t>
            </a:r>
            <a:r>
              <a:rPr lang="en-US" sz="2300" baseline="-25000" dirty="0" err="1"/>
              <a:t>N</a:t>
            </a:r>
            <a:r>
              <a:rPr lang="en-US" sz="2300" dirty="0"/>
              <a:t>), read as probability  distribution of x</a:t>
            </a:r>
            <a:r>
              <a:rPr lang="en-US" sz="2300" baseline="-25000" dirty="0"/>
              <a:t>1</a:t>
            </a:r>
            <a:r>
              <a:rPr lang="en-US" sz="2300" dirty="0"/>
              <a:t> to </a:t>
            </a:r>
            <a:r>
              <a:rPr lang="en-US" sz="2300" dirty="0" err="1"/>
              <a:t>x</a:t>
            </a:r>
            <a:r>
              <a:rPr lang="en-US" sz="2300" baseline="-25000" dirty="0" err="1"/>
              <a:t>N</a:t>
            </a:r>
            <a:endParaRPr lang="en-US" sz="2300" baseline="-25000" dirty="0"/>
          </a:p>
          <a:p>
            <a:r>
              <a:rPr lang="en-US" sz="2300" dirty="0"/>
              <a:t>If x</a:t>
            </a:r>
            <a:r>
              <a:rPr lang="en-US" sz="2300" baseline="-25000" dirty="0"/>
              <a:t>1</a:t>
            </a:r>
            <a:r>
              <a:rPr lang="en-US" sz="2300" dirty="0"/>
              <a:t>, x</a:t>
            </a:r>
            <a:r>
              <a:rPr lang="en-US" sz="2300" baseline="-25000" dirty="0"/>
              <a:t>2</a:t>
            </a:r>
            <a:r>
              <a:rPr lang="en-US" sz="2300" dirty="0"/>
              <a:t>, …, </a:t>
            </a:r>
            <a:r>
              <a:rPr lang="en-US" sz="2300" dirty="0" err="1"/>
              <a:t>x</a:t>
            </a:r>
            <a:r>
              <a:rPr lang="en-US" sz="2300" baseline="-25000" dirty="0" err="1"/>
              <a:t>N</a:t>
            </a:r>
            <a:r>
              <a:rPr lang="en-US" sz="2300" dirty="0"/>
              <a:t> continuous, then p refers to joint probability distribution function (pdf). If discrete, then refers to joint probability mass function (</a:t>
            </a:r>
            <a:r>
              <a:rPr lang="en-US" sz="2300" dirty="0" err="1"/>
              <a:t>pmf</a:t>
            </a:r>
            <a:r>
              <a:rPr lang="en-US" sz="2300" dirty="0"/>
              <a:t>)</a:t>
            </a:r>
          </a:p>
        </p:txBody>
      </p:sp>
    </p:spTree>
    <p:extLst>
      <p:ext uri="{BB962C8B-B14F-4D97-AF65-F5344CB8AC3E}">
        <p14:creationId xmlns:p14="http://schemas.microsoft.com/office/powerpoint/2010/main" val="3878029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EA2C8-4E1B-D14B-9DF6-436260ADC5C5}"/>
              </a:ext>
            </a:extLst>
          </p:cNvPr>
          <p:cNvSpPr>
            <a:spLocks noGrp="1"/>
          </p:cNvSpPr>
          <p:nvPr>
            <p:ph type="title"/>
          </p:nvPr>
        </p:nvSpPr>
        <p:spPr>
          <a:xfrm>
            <a:off x="0" y="58738"/>
            <a:ext cx="9144000" cy="1143000"/>
          </a:xfrm>
        </p:spPr>
        <p:txBody>
          <a:bodyPr>
            <a:noAutofit/>
          </a:bodyPr>
          <a:lstStyle/>
          <a:p>
            <a:r>
              <a:rPr lang="en-US" sz="3400" dirty="0"/>
              <a:t>What is Pattern Recognition / Machine Learning?</a:t>
            </a:r>
          </a:p>
        </p:txBody>
      </p:sp>
      <p:sp>
        <p:nvSpPr>
          <p:cNvPr id="3" name="Content Placeholder 2">
            <a:extLst>
              <a:ext uri="{FF2B5EF4-FFF2-40B4-BE49-F238E27FC236}">
                <a16:creationId xmlns:a16="http://schemas.microsoft.com/office/drawing/2014/main" id="{CC96E617-C7BB-6647-B193-2C93AB80AFC3}"/>
              </a:ext>
            </a:extLst>
          </p:cNvPr>
          <p:cNvSpPr>
            <a:spLocks noGrp="1"/>
          </p:cNvSpPr>
          <p:nvPr>
            <p:ph idx="1"/>
          </p:nvPr>
        </p:nvSpPr>
        <p:spPr>
          <a:xfrm>
            <a:off x="189570" y="1201738"/>
            <a:ext cx="8954429" cy="5344028"/>
          </a:xfrm>
        </p:spPr>
        <p:txBody>
          <a:bodyPr/>
          <a:lstStyle/>
          <a:p>
            <a:r>
              <a:rPr lang="en-US" sz="2400" dirty="0"/>
              <a:t>Will use both terms interchangeably</a:t>
            </a:r>
          </a:p>
          <a:p>
            <a:pPr lvl="1"/>
            <a:r>
              <a:rPr lang="en-US" sz="1800" dirty="0">
                <a:latin typeface="Calibri" panose="020F0502020204030204" pitchFamily="34" charset="0"/>
                <a:cs typeface="Calibri" panose="020F0502020204030204" pitchFamily="34" charset="0"/>
              </a:rPr>
              <a:t>Pattern Recognition: automatically detect patterns from data</a:t>
            </a:r>
          </a:p>
          <a:p>
            <a:pPr lvl="1"/>
            <a:r>
              <a:rPr lang="en-US" sz="1800" dirty="0">
                <a:latin typeface="Calibri" panose="020F0502020204030204" pitchFamily="34" charset="0"/>
                <a:cs typeface="Calibri" panose="020F0502020204030204" pitchFamily="34" charset="0"/>
              </a:rPr>
              <a:t>Machine Learning: </a:t>
            </a:r>
            <a:r>
              <a:rPr lang="en-US" sz="1800" dirty="0">
                <a:latin typeface="Calibri" panose="020F0502020204030204" pitchFamily="34" charset="0"/>
                <a:ea typeface="Geneva" panose="020B0503030404040204" pitchFamily="34" charset="0"/>
                <a:cs typeface="Calibri" panose="020F0502020204030204" pitchFamily="34" charset="0"/>
              </a:rPr>
              <a:t>Learn from data without being explicitly programmed</a:t>
            </a:r>
          </a:p>
          <a:p>
            <a:r>
              <a:rPr lang="en-US" sz="2400" dirty="0"/>
              <a:t>Applications</a:t>
            </a:r>
          </a:p>
          <a:p>
            <a:pPr lvl="1"/>
            <a:r>
              <a:rPr lang="en-US" sz="2000" dirty="0"/>
              <a:t>Email SPAM detection</a:t>
            </a:r>
          </a:p>
          <a:p>
            <a:pPr lvl="1"/>
            <a:r>
              <a:rPr lang="en-US" sz="2000" dirty="0"/>
              <a:t>Speech recognition (e.g., SIRI)</a:t>
            </a:r>
          </a:p>
          <a:p>
            <a:pPr lvl="1"/>
            <a:r>
              <a:rPr lang="en-US" sz="2000"/>
              <a:t>Handwritten digit recognition (e.g., sorting snail mail)</a:t>
            </a:r>
          </a:p>
          <a:p>
            <a:pPr lvl="1"/>
            <a:r>
              <a:rPr lang="en-US" sz="2000"/>
              <a:t>Google </a:t>
            </a:r>
            <a:r>
              <a:rPr lang="en-US" sz="2000" dirty="0"/>
              <a:t>search</a:t>
            </a:r>
          </a:p>
          <a:p>
            <a:pPr lvl="1"/>
            <a:r>
              <a:rPr lang="en-US" sz="2000" dirty="0"/>
              <a:t>Driverless cars</a:t>
            </a:r>
          </a:p>
          <a:p>
            <a:pPr lvl="1"/>
            <a:r>
              <a:rPr lang="en-US" sz="2000" dirty="0"/>
              <a:t>Banking fraud detection</a:t>
            </a:r>
          </a:p>
          <a:p>
            <a:pPr lvl="1"/>
            <a:r>
              <a:rPr lang="en-US" sz="2000" dirty="0"/>
              <a:t>Detection and diagnosis of diseases</a:t>
            </a:r>
          </a:p>
          <a:p>
            <a:pPr lvl="1"/>
            <a:r>
              <a:rPr lang="en-US" sz="2000" dirty="0"/>
              <a:t>Biometric (e.g., fingerprint security)</a:t>
            </a:r>
          </a:p>
          <a:p>
            <a:pPr lvl="1"/>
            <a:r>
              <a:rPr lang="en-US" sz="2000" dirty="0"/>
              <a:t>DNA sequence identification (e.g., </a:t>
            </a:r>
            <a:r>
              <a:rPr lang="en-US" sz="2000" dirty="0" err="1"/>
              <a:t>Counsyl</a:t>
            </a:r>
            <a:r>
              <a:rPr lang="en-US" sz="2000" dirty="0"/>
              <a:t>)</a:t>
            </a:r>
          </a:p>
          <a:p>
            <a:pPr lvl="1"/>
            <a:r>
              <a:rPr lang="en-US" sz="2000" dirty="0"/>
              <a:t>Manufacturing (e.g., machine vision)</a:t>
            </a:r>
          </a:p>
          <a:p>
            <a:endParaRPr lang="en-US" dirty="0"/>
          </a:p>
        </p:txBody>
      </p:sp>
    </p:spTree>
    <p:extLst>
      <p:ext uri="{BB962C8B-B14F-4D97-AF65-F5344CB8AC3E}">
        <p14:creationId xmlns:p14="http://schemas.microsoft.com/office/powerpoint/2010/main" val="1323820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N random variables (aka random vector)</a:t>
            </a:r>
          </a:p>
        </p:txBody>
      </p:sp>
      <p:sp>
        <p:nvSpPr>
          <p:cNvPr id="4" name="Content Placeholder 2">
            <a:extLst>
              <a:ext uri="{FF2B5EF4-FFF2-40B4-BE49-F238E27FC236}">
                <a16:creationId xmlns:a16="http://schemas.microsoft.com/office/drawing/2014/main" id="{1525B490-CE11-4D46-A6D0-445BDB1B8EC9}"/>
              </a:ext>
            </a:extLst>
          </p:cNvPr>
          <p:cNvSpPr>
            <a:spLocks noGrp="1"/>
          </p:cNvSpPr>
          <p:nvPr>
            <p:ph idx="1"/>
          </p:nvPr>
        </p:nvSpPr>
        <p:spPr>
          <a:xfrm>
            <a:off x="279400" y="1430338"/>
            <a:ext cx="8585200" cy="4525963"/>
          </a:xfrm>
        </p:spPr>
        <p:txBody>
          <a:bodyPr>
            <a:noAutofit/>
          </a:bodyPr>
          <a:lstStyle/>
          <a:p>
            <a:r>
              <a:rPr lang="en-US" sz="2300" dirty="0"/>
              <a:t>Have focused on 2 random variables x and y</a:t>
            </a:r>
          </a:p>
          <a:p>
            <a:r>
              <a:rPr lang="en-US" sz="2300" dirty="0"/>
              <a:t>In real applications, usually more than 2 variables (e.g., photo has &gt; 1M pixels)</a:t>
            </a:r>
          </a:p>
          <a:p>
            <a:r>
              <a:rPr lang="en-US" sz="2300" dirty="0"/>
              <a:t>If we observe x</a:t>
            </a:r>
            <a:r>
              <a:rPr lang="en-US" sz="2300" baseline="-25000" dirty="0"/>
              <a:t>1</a:t>
            </a:r>
            <a:r>
              <a:rPr lang="en-US" sz="2300" dirty="0"/>
              <a:t>, x</a:t>
            </a:r>
            <a:r>
              <a:rPr lang="en-US" sz="2300" baseline="-25000" dirty="0"/>
              <a:t>2</a:t>
            </a:r>
            <a:r>
              <a:rPr lang="en-US" sz="2300" dirty="0"/>
              <a:t>, …, </a:t>
            </a:r>
            <a:r>
              <a:rPr lang="en-US" sz="2300" dirty="0" err="1"/>
              <a:t>x</a:t>
            </a:r>
            <a:r>
              <a:rPr lang="en-US" sz="2300" baseline="-25000" dirty="0" err="1"/>
              <a:t>N</a:t>
            </a:r>
            <a:r>
              <a:rPr lang="en-US" sz="2300" dirty="0"/>
              <a:t> multiple times, some combinations of outcomes more likely than others</a:t>
            </a:r>
          </a:p>
          <a:p>
            <a:r>
              <a:rPr lang="en-US" sz="2300" dirty="0"/>
              <a:t>This information captured by joint probability distribution function</a:t>
            </a:r>
          </a:p>
          <a:p>
            <a:r>
              <a:rPr lang="en-US" sz="2300" dirty="0"/>
              <a:t>Written as p(x</a:t>
            </a:r>
            <a:r>
              <a:rPr lang="en-US" sz="2300" baseline="-25000" dirty="0"/>
              <a:t>1</a:t>
            </a:r>
            <a:r>
              <a:rPr lang="en-US" sz="2300" dirty="0"/>
              <a:t>, x</a:t>
            </a:r>
            <a:r>
              <a:rPr lang="en-US" sz="2300" baseline="-25000" dirty="0"/>
              <a:t>2</a:t>
            </a:r>
            <a:r>
              <a:rPr lang="en-US" sz="2300" dirty="0"/>
              <a:t>, …, </a:t>
            </a:r>
            <a:r>
              <a:rPr lang="en-US" sz="2300" dirty="0" err="1"/>
              <a:t>x</a:t>
            </a:r>
            <a:r>
              <a:rPr lang="en-US" sz="2300" baseline="-25000" dirty="0" err="1"/>
              <a:t>N</a:t>
            </a:r>
            <a:r>
              <a:rPr lang="en-US" sz="2300" dirty="0"/>
              <a:t>), read as probability  distribution of x</a:t>
            </a:r>
            <a:r>
              <a:rPr lang="en-US" sz="2300" baseline="-25000" dirty="0"/>
              <a:t>1</a:t>
            </a:r>
            <a:r>
              <a:rPr lang="en-US" sz="2300" dirty="0"/>
              <a:t> to </a:t>
            </a:r>
            <a:r>
              <a:rPr lang="en-US" sz="2300" dirty="0" err="1"/>
              <a:t>x</a:t>
            </a:r>
            <a:r>
              <a:rPr lang="en-US" sz="2300" baseline="-25000" dirty="0" err="1"/>
              <a:t>N</a:t>
            </a:r>
            <a:endParaRPr lang="en-US" sz="2300" baseline="-25000" dirty="0"/>
          </a:p>
          <a:p>
            <a:r>
              <a:rPr lang="en-US" sz="2300" dirty="0"/>
              <a:t>If x</a:t>
            </a:r>
            <a:r>
              <a:rPr lang="en-US" sz="2300" baseline="-25000" dirty="0"/>
              <a:t>1</a:t>
            </a:r>
            <a:r>
              <a:rPr lang="en-US" sz="2300" dirty="0"/>
              <a:t>, x</a:t>
            </a:r>
            <a:r>
              <a:rPr lang="en-US" sz="2300" baseline="-25000" dirty="0"/>
              <a:t>2</a:t>
            </a:r>
            <a:r>
              <a:rPr lang="en-US" sz="2300" dirty="0"/>
              <a:t>, …, </a:t>
            </a:r>
            <a:r>
              <a:rPr lang="en-US" sz="2300" dirty="0" err="1"/>
              <a:t>x</a:t>
            </a:r>
            <a:r>
              <a:rPr lang="en-US" sz="2300" baseline="-25000" dirty="0" err="1"/>
              <a:t>N</a:t>
            </a:r>
            <a:r>
              <a:rPr lang="en-US" sz="2300" dirty="0"/>
              <a:t> continuous, then p refers to joint probability distribution function (pdf). If discrete, then refers to joint probability mass function (</a:t>
            </a:r>
            <a:r>
              <a:rPr lang="en-US" sz="2300" dirty="0" err="1"/>
              <a:t>pmf</a:t>
            </a:r>
            <a:r>
              <a:rPr lang="en-US" sz="2300" dirty="0"/>
              <a:t>)</a:t>
            </a:r>
          </a:p>
          <a:p>
            <a:r>
              <a:rPr lang="en-US" sz="2300" dirty="0"/>
              <a:t>Many properties for two random variables generalize naturally to more variables</a:t>
            </a:r>
          </a:p>
        </p:txBody>
      </p:sp>
    </p:spTree>
    <p:extLst>
      <p:ext uri="{BB962C8B-B14F-4D97-AF65-F5344CB8AC3E}">
        <p14:creationId xmlns:p14="http://schemas.microsoft.com/office/powerpoint/2010/main" val="379194993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400" dirty="0"/>
              <a:t>Marginalization / Law of Total Probability</a:t>
            </a:r>
          </a:p>
        </p:txBody>
      </p:sp>
      <p:sp>
        <p:nvSpPr>
          <p:cNvPr id="3" name="Content Placeholder 2"/>
          <p:cNvSpPr>
            <a:spLocks noGrp="1"/>
          </p:cNvSpPr>
          <p:nvPr>
            <p:ph idx="1"/>
          </p:nvPr>
        </p:nvSpPr>
        <p:spPr>
          <a:xfrm>
            <a:off x="428596" y="1357298"/>
            <a:ext cx="8229600" cy="4525963"/>
          </a:xfrm>
        </p:spPr>
        <p:txBody>
          <a:bodyPr>
            <a:normAutofit/>
          </a:bodyPr>
          <a:lstStyle/>
          <a:p>
            <a:pPr>
              <a:buNone/>
            </a:pPr>
            <a:r>
              <a:rPr lang="en-GB" sz="2000" dirty="0"/>
              <a:t>We can recover probability distribution of any variable in a joint distribution by integrating (or summing) over the other variables</a:t>
            </a:r>
          </a:p>
        </p:txBody>
      </p:sp>
      <p:sp>
        <p:nvSpPr>
          <p:cNvPr id="10"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181</a:t>
            </a:fld>
            <a:endParaRPr lang="en-CA"/>
          </a:p>
        </p:txBody>
      </p:sp>
      <p:pic>
        <p:nvPicPr>
          <p:cNvPr id="12" name="Picture 3"/>
          <p:cNvPicPr>
            <a:picLocks noChangeAspect="1" noChangeArrowheads="1"/>
          </p:cNvPicPr>
          <p:nvPr/>
        </p:nvPicPr>
        <p:blipFill>
          <a:blip r:embed="rId3" cstate="print"/>
          <a:srcRect r="6325"/>
          <a:stretch>
            <a:fillRect/>
          </a:stretch>
        </p:blipFill>
        <p:spPr bwMode="auto">
          <a:xfrm>
            <a:off x="611560" y="2492896"/>
            <a:ext cx="3989680" cy="1839974"/>
          </a:xfrm>
          <a:prstGeom prst="rect">
            <a:avLst/>
          </a:prstGeom>
          <a:noFill/>
          <a:ln w="9525">
            <a:noFill/>
            <a:miter lim="800000"/>
            <a:headEnd/>
            <a:tailEnd/>
          </a:ln>
        </p:spPr>
      </p:pic>
    </p:spTree>
    <p:extLst>
      <p:ext uri="{BB962C8B-B14F-4D97-AF65-F5344CB8AC3E}">
        <p14:creationId xmlns:p14="http://schemas.microsoft.com/office/powerpoint/2010/main" val="14329479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400" dirty="0"/>
              <a:t>Marginalization / Law of Total Probability</a:t>
            </a:r>
          </a:p>
        </p:txBody>
      </p:sp>
      <p:sp>
        <p:nvSpPr>
          <p:cNvPr id="3" name="Content Placeholder 2"/>
          <p:cNvSpPr>
            <a:spLocks noGrp="1"/>
          </p:cNvSpPr>
          <p:nvPr>
            <p:ph idx="1"/>
          </p:nvPr>
        </p:nvSpPr>
        <p:spPr>
          <a:xfrm>
            <a:off x="428596" y="1357298"/>
            <a:ext cx="8229600" cy="4525963"/>
          </a:xfrm>
        </p:spPr>
        <p:txBody>
          <a:bodyPr>
            <a:normAutofit/>
          </a:bodyPr>
          <a:lstStyle/>
          <a:p>
            <a:pPr>
              <a:buNone/>
            </a:pPr>
            <a:r>
              <a:rPr lang="en-GB" sz="2000" dirty="0"/>
              <a:t>We can recover probability distribution of any variable in a joint distribution by integrating (or summing) over the other variables</a:t>
            </a:r>
          </a:p>
        </p:txBody>
      </p:sp>
      <p:sp>
        <p:nvSpPr>
          <p:cNvPr id="9" name="Rectangle 8"/>
          <p:cNvSpPr/>
          <p:nvPr/>
        </p:nvSpPr>
        <p:spPr>
          <a:xfrm>
            <a:off x="467544" y="4581128"/>
            <a:ext cx="7848872" cy="707886"/>
          </a:xfrm>
          <a:prstGeom prst="rect">
            <a:avLst/>
          </a:prstGeom>
        </p:spPr>
        <p:txBody>
          <a:bodyPr wrap="square">
            <a:spAutoFit/>
          </a:bodyPr>
          <a:lstStyle/>
          <a:p>
            <a:pPr>
              <a:buNone/>
            </a:pPr>
            <a:r>
              <a:rPr lang="en-GB" sz="2000" dirty="0"/>
              <a:t>Works in higher dimensions as well – leaves joint distribution between whatever variables are left</a:t>
            </a:r>
          </a:p>
        </p:txBody>
      </p:sp>
      <p:sp>
        <p:nvSpPr>
          <p:cNvPr id="10"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182</a:t>
            </a:fld>
            <a:endParaRPr lang="en-CA"/>
          </a:p>
        </p:txBody>
      </p:sp>
      <p:pic>
        <p:nvPicPr>
          <p:cNvPr id="12" name="Picture 3"/>
          <p:cNvPicPr>
            <a:picLocks noChangeAspect="1" noChangeArrowheads="1"/>
          </p:cNvPicPr>
          <p:nvPr/>
        </p:nvPicPr>
        <p:blipFill>
          <a:blip r:embed="rId3" cstate="print"/>
          <a:srcRect r="6325"/>
          <a:stretch>
            <a:fillRect/>
          </a:stretch>
        </p:blipFill>
        <p:spPr bwMode="auto">
          <a:xfrm>
            <a:off x="611560" y="2492896"/>
            <a:ext cx="3989680" cy="1839974"/>
          </a:xfrm>
          <a:prstGeom prst="rect">
            <a:avLst/>
          </a:prstGeom>
          <a:noFill/>
          <a:ln w="9525">
            <a:noFill/>
            <a:miter lim="800000"/>
            <a:headEnd/>
            <a:tailEnd/>
          </a:ln>
        </p:spPr>
      </p:pic>
      <p:pic>
        <p:nvPicPr>
          <p:cNvPr id="7170" name="Picture 2"/>
          <p:cNvPicPr>
            <a:picLocks noChangeAspect="1" noChangeArrowheads="1"/>
          </p:cNvPicPr>
          <p:nvPr/>
        </p:nvPicPr>
        <p:blipFill>
          <a:blip r:embed="rId4" cstate="print"/>
          <a:srcRect/>
          <a:stretch>
            <a:fillRect/>
          </a:stretch>
        </p:blipFill>
        <p:spPr bwMode="auto">
          <a:xfrm>
            <a:off x="1745110" y="5301208"/>
            <a:ext cx="5275162" cy="1153462"/>
          </a:xfrm>
          <a:prstGeom prst="rect">
            <a:avLst/>
          </a:prstGeom>
          <a:noFill/>
          <a:ln w="9525">
            <a:noFill/>
            <a:miter lim="800000"/>
            <a:headEnd/>
            <a:tailEnd/>
          </a:ln>
        </p:spPr>
      </p:pic>
    </p:spTree>
    <p:extLst>
      <p:ext uri="{BB962C8B-B14F-4D97-AF65-F5344CB8AC3E}">
        <p14:creationId xmlns:p14="http://schemas.microsoft.com/office/powerpoint/2010/main" val="87662504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457200" y="1305163"/>
            <a:ext cx="8229600" cy="4525963"/>
          </a:xfrm>
        </p:spPr>
        <p:txBody>
          <a:bodyPr>
            <a:normAutofit/>
          </a:bodyPr>
          <a:lstStyle/>
          <a:p>
            <a:r>
              <a:rPr lang="en-US" sz="2400" dirty="0"/>
              <a:t>Two variables</a:t>
            </a:r>
          </a:p>
          <a:p>
            <a:endParaRPr lang="en-US" sz="2400" dirty="0"/>
          </a:p>
          <a:p>
            <a:endParaRPr lang="en-US" sz="2400" dirty="0"/>
          </a:p>
          <a:p>
            <a:r>
              <a:rPr lang="en-US" sz="2400" dirty="0">
                <a:solidFill>
                  <a:srgbClr val="FFFFFF"/>
                </a:solidFill>
              </a:rPr>
              <a:t>Three variables</a:t>
            </a:r>
          </a:p>
          <a:p>
            <a:endParaRPr lang="en-US" sz="2400" dirty="0"/>
          </a:p>
          <a:p>
            <a:endParaRPr lang="en-US" sz="2400" dirty="0"/>
          </a:p>
          <a:p>
            <a:r>
              <a:rPr lang="en-US" sz="2400" dirty="0">
                <a:solidFill>
                  <a:srgbClr val="FFFFFF"/>
                </a:solidFill>
              </a:rPr>
              <a:t>N variables</a:t>
            </a:r>
          </a:p>
        </p:txBody>
      </p:sp>
      <p:sp>
        <p:nvSpPr>
          <p:cNvPr id="2" name="Title 1"/>
          <p:cNvSpPr>
            <a:spLocks noGrp="1"/>
          </p:cNvSpPr>
          <p:nvPr>
            <p:ph type="title"/>
          </p:nvPr>
        </p:nvSpPr>
        <p:spPr/>
        <p:txBody>
          <a:bodyPr>
            <a:normAutofit/>
          </a:bodyPr>
          <a:lstStyle/>
          <a:p>
            <a:r>
              <a:rPr lang="en-US" sz="3400" dirty="0"/>
              <a:t>Conditional Probability</a:t>
            </a:r>
          </a:p>
        </p:txBody>
      </p:sp>
      <p:pic>
        <p:nvPicPr>
          <p:cNvPr id="9" name="Picture 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0198" y="1984239"/>
            <a:ext cx="3155979" cy="377900"/>
          </a:xfrm>
          <a:prstGeom prst="rect">
            <a:avLst/>
          </a:prstGeom>
        </p:spPr>
      </p:pic>
    </p:spTree>
    <p:extLst>
      <p:ext uri="{BB962C8B-B14F-4D97-AF65-F5344CB8AC3E}">
        <p14:creationId xmlns:p14="http://schemas.microsoft.com/office/powerpoint/2010/main" val="11299930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457200" y="1305163"/>
            <a:ext cx="8229600" cy="4525963"/>
          </a:xfrm>
        </p:spPr>
        <p:txBody>
          <a:bodyPr>
            <a:normAutofit/>
          </a:bodyPr>
          <a:lstStyle/>
          <a:p>
            <a:r>
              <a:rPr lang="en-US" sz="2400" dirty="0"/>
              <a:t>Two variables</a:t>
            </a:r>
          </a:p>
          <a:p>
            <a:endParaRPr lang="en-US" sz="2400" dirty="0"/>
          </a:p>
          <a:p>
            <a:endParaRPr lang="en-US" sz="2400" dirty="0"/>
          </a:p>
          <a:p>
            <a:r>
              <a:rPr lang="en-US" sz="2400" dirty="0"/>
              <a:t>Three variables</a:t>
            </a:r>
          </a:p>
          <a:p>
            <a:endParaRPr lang="en-US" sz="2400" dirty="0"/>
          </a:p>
          <a:p>
            <a:endParaRPr lang="en-US" sz="2400" dirty="0"/>
          </a:p>
          <a:p>
            <a:r>
              <a:rPr lang="en-US" sz="2400" dirty="0">
                <a:solidFill>
                  <a:srgbClr val="FFFFFF"/>
                </a:solidFill>
              </a:rPr>
              <a:t>N variables</a:t>
            </a:r>
          </a:p>
        </p:txBody>
      </p:sp>
      <p:sp>
        <p:nvSpPr>
          <p:cNvPr id="2" name="Title 1"/>
          <p:cNvSpPr>
            <a:spLocks noGrp="1"/>
          </p:cNvSpPr>
          <p:nvPr>
            <p:ph type="title"/>
          </p:nvPr>
        </p:nvSpPr>
        <p:spPr/>
        <p:txBody>
          <a:bodyPr>
            <a:normAutofit/>
          </a:bodyPr>
          <a:lstStyle/>
          <a:p>
            <a:r>
              <a:rPr lang="en-US" sz="3400" dirty="0"/>
              <a:t>Conditional Probability</a:t>
            </a:r>
          </a:p>
        </p:txBody>
      </p:sp>
      <p:pic>
        <p:nvPicPr>
          <p:cNvPr id="8" name="Picture 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4113" y="3318318"/>
            <a:ext cx="6748150" cy="364498"/>
          </a:xfrm>
          <a:prstGeom prst="rect">
            <a:avLst/>
          </a:prstGeom>
        </p:spPr>
      </p:pic>
      <p:pic>
        <p:nvPicPr>
          <p:cNvPr id="9" name="Picture 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0198" y="1984239"/>
            <a:ext cx="3155979" cy="377900"/>
          </a:xfrm>
          <a:prstGeom prst="rect">
            <a:avLst/>
          </a:prstGeom>
        </p:spPr>
      </p:pic>
    </p:spTree>
    <p:extLst>
      <p:ext uri="{BB962C8B-B14F-4D97-AF65-F5344CB8AC3E}">
        <p14:creationId xmlns:p14="http://schemas.microsoft.com/office/powerpoint/2010/main" val="258185823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457200" y="1305163"/>
            <a:ext cx="8229600" cy="4525963"/>
          </a:xfrm>
        </p:spPr>
        <p:txBody>
          <a:bodyPr>
            <a:normAutofit/>
          </a:bodyPr>
          <a:lstStyle/>
          <a:p>
            <a:r>
              <a:rPr lang="en-US" sz="2400" dirty="0"/>
              <a:t>Two variables</a:t>
            </a:r>
          </a:p>
          <a:p>
            <a:endParaRPr lang="en-US" sz="2400" dirty="0"/>
          </a:p>
          <a:p>
            <a:endParaRPr lang="en-US" sz="2400" dirty="0"/>
          </a:p>
          <a:p>
            <a:r>
              <a:rPr lang="en-US" sz="2400" dirty="0"/>
              <a:t>Three variables</a:t>
            </a:r>
          </a:p>
          <a:p>
            <a:endParaRPr lang="en-US" sz="2400" dirty="0"/>
          </a:p>
          <a:p>
            <a:endParaRPr lang="en-US" sz="2400" dirty="0"/>
          </a:p>
          <a:p>
            <a:r>
              <a:rPr lang="en-US" sz="2400" dirty="0"/>
              <a:t>N variables</a:t>
            </a:r>
          </a:p>
        </p:txBody>
      </p:sp>
      <p:sp>
        <p:nvSpPr>
          <p:cNvPr id="2" name="Title 1"/>
          <p:cNvSpPr>
            <a:spLocks noGrp="1"/>
          </p:cNvSpPr>
          <p:nvPr>
            <p:ph type="title"/>
          </p:nvPr>
        </p:nvSpPr>
        <p:spPr/>
        <p:txBody>
          <a:bodyPr>
            <a:normAutofit/>
          </a:bodyPr>
          <a:lstStyle/>
          <a:p>
            <a:r>
              <a:rPr lang="en-US" sz="3400" dirty="0"/>
              <a:t>Conditional Probability</a:t>
            </a:r>
          </a:p>
        </p:txBody>
      </p:sp>
      <p:pic>
        <p:nvPicPr>
          <p:cNvPr id="8" name="Picture 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4113" y="3318318"/>
            <a:ext cx="6748150" cy="364498"/>
          </a:xfrm>
          <a:prstGeom prst="rect">
            <a:avLst/>
          </a:prstGeom>
        </p:spPr>
      </p:pic>
      <p:pic>
        <p:nvPicPr>
          <p:cNvPr id="9" name="Picture 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0198" y="1984239"/>
            <a:ext cx="3155979" cy="377900"/>
          </a:xfrm>
          <a:prstGeom prst="rect">
            <a:avLst/>
          </a:prstGeom>
        </p:spPr>
      </p:pic>
      <p:pic>
        <p:nvPicPr>
          <p:cNvPr id="10" name="Picture 9"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188" y="4643398"/>
            <a:ext cx="8636000" cy="1231900"/>
          </a:xfrm>
          <a:prstGeom prst="rect">
            <a:avLst/>
          </a:prstGeom>
        </p:spPr>
      </p:pic>
    </p:spTree>
    <p:extLst>
      <p:ext uri="{BB962C8B-B14F-4D97-AF65-F5344CB8AC3E}">
        <p14:creationId xmlns:p14="http://schemas.microsoft.com/office/powerpoint/2010/main" val="243564578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Independence</a:t>
            </a:r>
          </a:p>
        </p:txBody>
      </p:sp>
      <p:pic>
        <p:nvPicPr>
          <p:cNvPr id="10" name="Picture 9" descr="latex-image-1.pdf"/>
          <p:cNvPicPr>
            <a:picLocks noChangeAspect="1"/>
          </p:cNvPicPr>
          <p:nvPr/>
        </p:nvPicPr>
        <p:blipFill rotWithShape="1">
          <a:blip r:embed="rId3">
            <a:extLst>
              <a:ext uri="{28A0092B-C50C-407E-A947-70E740481C1C}">
                <a14:useLocalDpi xmlns:a14="http://schemas.microsoft.com/office/drawing/2010/main" val="0"/>
              </a:ext>
            </a:extLst>
          </a:blip>
          <a:srcRect b="82064"/>
          <a:stretch/>
        </p:blipFill>
        <p:spPr>
          <a:xfrm>
            <a:off x="376918" y="1417638"/>
            <a:ext cx="8280000" cy="893354"/>
          </a:xfrm>
          <a:prstGeom prst="rect">
            <a:avLst/>
          </a:prstGeom>
        </p:spPr>
      </p:pic>
    </p:spTree>
    <p:extLst>
      <p:ext uri="{BB962C8B-B14F-4D97-AF65-F5344CB8AC3E}">
        <p14:creationId xmlns:p14="http://schemas.microsoft.com/office/powerpoint/2010/main" val="76080359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Independence</a:t>
            </a:r>
          </a:p>
        </p:txBody>
      </p:sp>
      <p:pic>
        <p:nvPicPr>
          <p:cNvPr id="10" name="Picture 9" descr="latex-image-1.pdf"/>
          <p:cNvPicPr>
            <a:picLocks noChangeAspect="1"/>
          </p:cNvPicPr>
          <p:nvPr/>
        </p:nvPicPr>
        <p:blipFill rotWithShape="1">
          <a:blip r:embed="rId3">
            <a:extLst>
              <a:ext uri="{28A0092B-C50C-407E-A947-70E740481C1C}">
                <a14:useLocalDpi xmlns:a14="http://schemas.microsoft.com/office/drawing/2010/main" val="0"/>
              </a:ext>
            </a:extLst>
          </a:blip>
          <a:srcRect b="26809"/>
          <a:stretch/>
        </p:blipFill>
        <p:spPr>
          <a:xfrm>
            <a:off x="376918" y="1417638"/>
            <a:ext cx="8280000" cy="3645374"/>
          </a:xfrm>
          <a:prstGeom prst="rect">
            <a:avLst/>
          </a:prstGeom>
        </p:spPr>
      </p:pic>
    </p:spTree>
    <p:extLst>
      <p:ext uri="{BB962C8B-B14F-4D97-AF65-F5344CB8AC3E}">
        <p14:creationId xmlns:p14="http://schemas.microsoft.com/office/powerpoint/2010/main" val="178517214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Independence</a:t>
            </a:r>
          </a:p>
        </p:txBody>
      </p:sp>
      <p:pic>
        <p:nvPicPr>
          <p:cNvPr id="10" name="Picture 9"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918" y="1417638"/>
            <a:ext cx="8280000" cy="4980656"/>
          </a:xfrm>
          <a:prstGeom prst="rect">
            <a:avLst/>
          </a:prstGeom>
        </p:spPr>
      </p:pic>
    </p:spTree>
    <p:extLst>
      <p:ext uri="{BB962C8B-B14F-4D97-AF65-F5344CB8AC3E}">
        <p14:creationId xmlns:p14="http://schemas.microsoft.com/office/powerpoint/2010/main" val="3315878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Conditional Independence</a:t>
            </a:r>
          </a:p>
        </p:txBody>
      </p:sp>
      <p:pic>
        <p:nvPicPr>
          <p:cNvPr id="5" name="Picture 4" descr="latex-image-1.pdf"/>
          <p:cNvPicPr>
            <a:picLocks noChangeAspect="1"/>
          </p:cNvPicPr>
          <p:nvPr/>
        </p:nvPicPr>
        <p:blipFill rotWithShape="1">
          <a:blip r:embed="rId3">
            <a:extLst>
              <a:ext uri="{28A0092B-C50C-407E-A947-70E740481C1C}">
                <a14:useLocalDpi xmlns:a14="http://schemas.microsoft.com/office/drawing/2010/main" val="0"/>
              </a:ext>
            </a:extLst>
          </a:blip>
          <a:srcRect b="40565"/>
          <a:stretch/>
        </p:blipFill>
        <p:spPr>
          <a:xfrm>
            <a:off x="430413" y="1417638"/>
            <a:ext cx="8280000" cy="2927364"/>
          </a:xfrm>
          <a:prstGeom prst="rect">
            <a:avLst/>
          </a:prstGeom>
        </p:spPr>
      </p:pic>
    </p:spTree>
    <p:extLst>
      <p:ext uri="{BB962C8B-B14F-4D97-AF65-F5344CB8AC3E}">
        <p14:creationId xmlns:p14="http://schemas.microsoft.com/office/powerpoint/2010/main" val="878455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1FD68-79DC-D44A-B06E-BA2B6DA7E32F}"/>
              </a:ext>
            </a:extLst>
          </p:cNvPr>
          <p:cNvSpPr>
            <a:spLocks noGrp="1"/>
          </p:cNvSpPr>
          <p:nvPr>
            <p:ph type="title"/>
          </p:nvPr>
        </p:nvSpPr>
        <p:spPr/>
        <p:txBody>
          <a:bodyPr/>
          <a:lstStyle/>
          <a:p>
            <a:r>
              <a:rPr lang="en-US" dirty="0"/>
              <a:t>Google Assistant</a:t>
            </a:r>
          </a:p>
        </p:txBody>
      </p:sp>
      <p:pic>
        <p:nvPicPr>
          <p:cNvPr id="7" name="GoogleAssistant.mp4">
            <a:hlinkClick r:id="" action="ppaction://media"/>
            <a:extLst>
              <a:ext uri="{FF2B5EF4-FFF2-40B4-BE49-F238E27FC236}">
                <a16:creationId xmlns:a16="http://schemas.microsoft.com/office/drawing/2014/main" id="{ECA6B33B-DA7D-9D4A-B979-22E03A99B12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49275" y="1600200"/>
            <a:ext cx="8045450" cy="4525963"/>
          </a:xfrm>
        </p:spPr>
      </p:pic>
    </p:spTree>
    <p:extLst>
      <p:ext uri="{BB962C8B-B14F-4D97-AF65-F5344CB8AC3E}">
        <p14:creationId xmlns:p14="http://schemas.microsoft.com/office/powerpoint/2010/main" val="13599967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04A48-1736-EB4D-9BA2-9186183DFE34}"/>
              </a:ext>
            </a:extLst>
          </p:cNvPr>
          <p:cNvSpPr>
            <a:spLocks noGrp="1"/>
          </p:cNvSpPr>
          <p:nvPr>
            <p:ph type="title"/>
          </p:nvPr>
        </p:nvSpPr>
        <p:spPr/>
        <p:txBody>
          <a:bodyPr>
            <a:normAutofit/>
          </a:bodyPr>
          <a:lstStyle/>
          <a:p>
            <a:r>
              <a:rPr lang="en-US" sz="4000" dirty="0"/>
              <a:t>Special Case I</a:t>
            </a:r>
          </a:p>
        </p:txBody>
      </p:sp>
      <p:sp>
        <p:nvSpPr>
          <p:cNvPr id="3" name="Content Placeholder 2">
            <a:extLst>
              <a:ext uri="{FF2B5EF4-FFF2-40B4-BE49-F238E27FC236}">
                <a16:creationId xmlns:a16="http://schemas.microsoft.com/office/drawing/2014/main" id="{0E14F2EE-0DD8-774E-8506-8CC449682103}"/>
              </a:ext>
            </a:extLst>
          </p:cNvPr>
          <p:cNvSpPr>
            <a:spLocks noGrp="1"/>
          </p:cNvSpPr>
          <p:nvPr>
            <p:ph idx="1"/>
          </p:nvPr>
        </p:nvSpPr>
        <p:spPr/>
        <p:txBody>
          <a:bodyPr>
            <a:normAutofit/>
          </a:bodyPr>
          <a:lstStyle/>
          <a:p>
            <a:r>
              <a:rPr lang="en-US" sz="2400" dirty="0"/>
              <a:t>If x</a:t>
            </a:r>
            <a:r>
              <a:rPr lang="en-US" sz="2400" baseline="-25000" dirty="0"/>
              <a:t>1</a:t>
            </a:r>
            <a:r>
              <a:rPr lang="en-US" sz="2400" dirty="0"/>
              <a:t> and x</a:t>
            </a:r>
            <a:r>
              <a:rPr lang="en-US" sz="2400" baseline="-25000" dirty="0"/>
              <a:t>2</a:t>
            </a:r>
            <a:r>
              <a:rPr lang="en-US" sz="2400" dirty="0"/>
              <a:t> are independent, it does NOT imply x</a:t>
            </a:r>
            <a:r>
              <a:rPr lang="en-US" sz="2400" baseline="-25000" dirty="0"/>
              <a:t>1</a:t>
            </a:r>
            <a:r>
              <a:rPr lang="en-US" sz="2400" dirty="0"/>
              <a:t> and x</a:t>
            </a:r>
            <a:r>
              <a:rPr lang="en-US" sz="2400" baseline="-25000" dirty="0"/>
              <a:t>2</a:t>
            </a:r>
            <a:r>
              <a:rPr lang="en-US" sz="2400" dirty="0"/>
              <a:t> are conditionally independent given x</a:t>
            </a:r>
            <a:r>
              <a:rPr lang="en-US" sz="2400" baseline="-25000" dirty="0"/>
              <a:t>3</a:t>
            </a:r>
          </a:p>
        </p:txBody>
      </p:sp>
    </p:spTree>
    <p:extLst>
      <p:ext uri="{BB962C8B-B14F-4D97-AF65-F5344CB8AC3E}">
        <p14:creationId xmlns:p14="http://schemas.microsoft.com/office/powerpoint/2010/main" val="249719557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04A48-1736-EB4D-9BA2-9186183DFE34}"/>
              </a:ext>
            </a:extLst>
          </p:cNvPr>
          <p:cNvSpPr>
            <a:spLocks noGrp="1"/>
          </p:cNvSpPr>
          <p:nvPr>
            <p:ph type="title"/>
          </p:nvPr>
        </p:nvSpPr>
        <p:spPr/>
        <p:txBody>
          <a:bodyPr>
            <a:normAutofit/>
          </a:bodyPr>
          <a:lstStyle/>
          <a:p>
            <a:r>
              <a:rPr lang="en-US" sz="4000" dirty="0"/>
              <a:t>Special Case I</a:t>
            </a:r>
          </a:p>
        </p:txBody>
      </p:sp>
      <p:sp>
        <p:nvSpPr>
          <p:cNvPr id="3" name="Content Placeholder 2">
            <a:extLst>
              <a:ext uri="{FF2B5EF4-FFF2-40B4-BE49-F238E27FC236}">
                <a16:creationId xmlns:a16="http://schemas.microsoft.com/office/drawing/2014/main" id="{0E14F2EE-0DD8-774E-8506-8CC449682103}"/>
              </a:ext>
            </a:extLst>
          </p:cNvPr>
          <p:cNvSpPr>
            <a:spLocks noGrp="1"/>
          </p:cNvSpPr>
          <p:nvPr>
            <p:ph idx="1"/>
          </p:nvPr>
        </p:nvSpPr>
        <p:spPr/>
        <p:txBody>
          <a:bodyPr>
            <a:normAutofit/>
          </a:bodyPr>
          <a:lstStyle/>
          <a:p>
            <a:r>
              <a:rPr lang="en-US" sz="2400" dirty="0"/>
              <a:t>If x</a:t>
            </a:r>
            <a:r>
              <a:rPr lang="en-US" sz="2400" baseline="-25000" dirty="0"/>
              <a:t>1</a:t>
            </a:r>
            <a:r>
              <a:rPr lang="en-US" sz="2400" dirty="0"/>
              <a:t> and x</a:t>
            </a:r>
            <a:r>
              <a:rPr lang="en-US" sz="2400" baseline="-25000" dirty="0"/>
              <a:t>2</a:t>
            </a:r>
            <a:r>
              <a:rPr lang="en-US" sz="2400" dirty="0"/>
              <a:t> are independent, it does NOT imply x</a:t>
            </a:r>
            <a:r>
              <a:rPr lang="en-US" sz="2400" baseline="-25000" dirty="0"/>
              <a:t>1</a:t>
            </a:r>
            <a:r>
              <a:rPr lang="en-US" sz="2400" dirty="0"/>
              <a:t> and x</a:t>
            </a:r>
            <a:r>
              <a:rPr lang="en-US" sz="2400" baseline="-25000" dirty="0"/>
              <a:t>2</a:t>
            </a:r>
            <a:r>
              <a:rPr lang="en-US" sz="2400" dirty="0"/>
              <a:t> are conditionally independent given x</a:t>
            </a:r>
            <a:r>
              <a:rPr lang="en-US" sz="2400" baseline="-25000" dirty="0"/>
              <a:t>3</a:t>
            </a:r>
          </a:p>
          <a:p>
            <a:r>
              <a:rPr lang="en-US" sz="2400" dirty="0"/>
              <a:t>Example: Let x = 1 if Thomas comes to class wet (0 otherwise). Let y = 1 if raining (0 otherwise). Let z = 1 if Thomas involved in water fight (0 otherwise)</a:t>
            </a:r>
          </a:p>
        </p:txBody>
      </p:sp>
    </p:spTree>
    <p:extLst>
      <p:ext uri="{BB962C8B-B14F-4D97-AF65-F5344CB8AC3E}">
        <p14:creationId xmlns:p14="http://schemas.microsoft.com/office/powerpoint/2010/main" val="153924298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04A48-1736-EB4D-9BA2-9186183DFE34}"/>
              </a:ext>
            </a:extLst>
          </p:cNvPr>
          <p:cNvSpPr>
            <a:spLocks noGrp="1"/>
          </p:cNvSpPr>
          <p:nvPr>
            <p:ph type="title"/>
          </p:nvPr>
        </p:nvSpPr>
        <p:spPr/>
        <p:txBody>
          <a:bodyPr>
            <a:normAutofit/>
          </a:bodyPr>
          <a:lstStyle/>
          <a:p>
            <a:r>
              <a:rPr lang="en-US" sz="4000" dirty="0"/>
              <a:t>Special Case I</a:t>
            </a:r>
          </a:p>
        </p:txBody>
      </p:sp>
      <p:sp>
        <p:nvSpPr>
          <p:cNvPr id="3" name="Content Placeholder 2">
            <a:extLst>
              <a:ext uri="{FF2B5EF4-FFF2-40B4-BE49-F238E27FC236}">
                <a16:creationId xmlns:a16="http://schemas.microsoft.com/office/drawing/2014/main" id="{0E14F2EE-0DD8-774E-8506-8CC449682103}"/>
              </a:ext>
            </a:extLst>
          </p:cNvPr>
          <p:cNvSpPr>
            <a:spLocks noGrp="1"/>
          </p:cNvSpPr>
          <p:nvPr>
            <p:ph idx="1"/>
          </p:nvPr>
        </p:nvSpPr>
        <p:spPr/>
        <p:txBody>
          <a:bodyPr>
            <a:normAutofit/>
          </a:bodyPr>
          <a:lstStyle/>
          <a:p>
            <a:r>
              <a:rPr lang="en-US" sz="2400" dirty="0"/>
              <a:t>If x</a:t>
            </a:r>
            <a:r>
              <a:rPr lang="en-US" sz="2400" baseline="-25000" dirty="0"/>
              <a:t>1</a:t>
            </a:r>
            <a:r>
              <a:rPr lang="en-US" sz="2400" dirty="0"/>
              <a:t> and x</a:t>
            </a:r>
            <a:r>
              <a:rPr lang="en-US" sz="2400" baseline="-25000" dirty="0"/>
              <a:t>2</a:t>
            </a:r>
            <a:r>
              <a:rPr lang="en-US" sz="2400" dirty="0"/>
              <a:t> are independent, it does NOT imply x</a:t>
            </a:r>
            <a:r>
              <a:rPr lang="en-US" sz="2400" baseline="-25000" dirty="0"/>
              <a:t>1</a:t>
            </a:r>
            <a:r>
              <a:rPr lang="en-US" sz="2400" dirty="0"/>
              <a:t> and x</a:t>
            </a:r>
            <a:r>
              <a:rPr lang="en-US" sz="2400" baseline="-25000" dirty="0"/>
              <a:t>2</a:t>
            </a:r>
            <a:r>
              <a:rPr lang="en-US" sz="2400" dirty="0"/>
              <a:t> are conditionally independent given x</a:t>
            </a:r>
            <a:r>
              <a:rPr lang="en-US" sz="2400" baseline="-25000" dirty="0"/>
              <a:t>3</a:t>
            </a:r>
          </a:p>
          <a:p>
            <a:r>
              <a:rPr lang="en-US" sz="2400" dirty="0"/>
              <a:t>Example: Let x = 1 if Thomas comes to class wet (0 otherwise). Let y = 1 if raining (0 otherwise). Let z = 1 if Thomas involved in water fight (0 otherwise)</a:t>
            </a:r>
          </a:p>
          <a:p>
            <a:pPr lvl="1"/>
            <a:r>
              <a:rPr lang="en-US" sz="2400" dirty="0"/>
              <a:t>Then y and z are independent (presumably)</a:t>
            </a:r>
          </a:p>
          <a:p>
            <a:pPr lvl="1"/>
            <a:r>
              <a:rPr lang="en-US" sz="2400" dirty="0"/>
              <a:t>But y and z are not conditionally independent given x</a:t>
            </a:r>
          </a:p>
          <a:p>
            <a:pPr lvl="1"/>
            <a:r>
              <a:rPr lang="en-US" sz="2400" dirty="0"/>
              <a:t>Because suppose I come to class wet. Then knowing it’s not raining would suggest I was in a water fight</a:t>
            </a:r>
          </a:p>
        </p:txBody>
      </p:sp>
    </p:spTree>
    <p:extLst>
      <p:ext uri="{BB962C8B-B14F-4D97-AF65-F5344CB8AC3E}">
        <p14:creationId xmlns:p14="http://schemas.microsoft.com/office/powerpoint/2010/main" val="350071081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04A48-1736-EB4D-9BA2-9186183DFE34}"/>
              </a:ext>
            </a:extLst>
          </p:cNvPr>
          <p:cNvSpPr>
            <a:spLocks noGrp="1"/>
          </p:cNvSpPr>
          <p:nvPr>
            <p:ph type="title"/>
          </p:nvPr>
        </p:nvSpPr>
        <p:spPr/>
        <p:txBody>
          <a:bodyPr>
            <a:normAutofit/>
          </a:bodyPr>
          <a:lstStyle/>
          <a:p>
            <a:r>
              <a:rPr lang="en-US" sz="4000" dirty="0"/>
              <a:t>Special Case II</a:t>
            </a:r>
          </a:p>
        </p:txBody>
      </p:sp>
      <p:sp>
        <p:nvSpPr>
          <p:cNvPr id="6" name="Content Placeholder 2">
            <a:extLst>
              <a:ext uri="{FF2B5EF4-FFF2-40B4-BE49-F238E27FC236}">
                <a16:creationId xmlns:a16="http://schemas.microsoft.com/office/drawing/2014/main" id="{5FC30598-7476-1645-89EE-631B44156A97}"/>
              </a:ext>
            </a:extLst>
          </p:cNvPr>
          <p:cNvSpPr>
            <a:spLocks noGrp="1"/>
          </p:cNvSpPr>
          <p:nvPr>
            <p:ph idx="1"/>
          </p:nvPr>
        </p:nvSpPr>
        <p:spPr>
          <a:xfrm>
            <a:off x="457200" y="1409700"/>
            <a:ext cx="8343900" cy="5156200"/>
          </a:xfrm>
        </p:spPr>
        <p:txBody>
          <a:bodyPr>
            <a:normAutofit lnSpcReduction="10000"/>
          </a:bodyPr>
          <a:lstStyle/>
          <a:p>
            <a:r>
              <a:rPr lang="en-US" sz="2400" dirty="0"/>
              <a:t>If x</a:t>
            </a:r>
            <a:r>
              <a:rPr lang="en-US" sz="2400" baseline="-25000" dirty="0"/>
              <a:t>1</a:t>
            </a:r>
            <a:r>
              <a:rPr lang="en-US" sz="2400" dirty="0"/>
              <a:t> and x</a:t>
            </a:r>
            <a:r>
              <a:rPr lang="en-US" sz="2400" baseline="-25000" dirty="0"/>
              <a:t>2</a:t>
            </a:r>
            <a:r>
              <a:rPr lang="en-US" sz="2400" dirty="0"/>
              <a:t> are conditionally independent given x</a:t>
            </a:r>
            <a:r>
              <a:rPr lang="en-US" sz="2400" baseline="-25000" dirty="0"/>
              <a:t>3</a:t>
            </a:r>
            <a:r>
              <a:rPr lang="en-US" sz="2400" dirty="0"/>
              <a:t>, it does NOT imply x</a:t>
            </a:r>
            <a:r>
              <a:rPr lang="en-US" sz="2400" baseline="-25000" dirty="0"/>
              <a:t>1</a:t>
            </a:r>
            <a:r>
              <a:rPr lang="en-US" sz="2400" dirty="0"/>
              <a:t> and x</a:t>
            </a:r>
            <a:r>
              <a:rPr lang="en-US" sz="2400" baseline="-25000" dirty="0"/>
              <a:t>2</a:t>
            </a:r>
            <a:r>
              <a:rPr lang="en-US" sz="2400" dirty="0"/>
              <a:t> are independent</a:t>
            </a:r>
            <a:endParaRPr lang="en-US" sz="2400" baseline="-25000" dirty="0"/>
          </a:p>
          <a:p>
            <a:r>
              <a:rPr lang="en-US" sz="2400" dirty="0">
                <a:solidFill>
                  <a:schemeClr val="bg1"/>
                </a:solidFill>
              </a:rPr>
              <a:t>Example: Toss coin 99 times. Let q = probability of head. Let </a:t>
            </a:r>
            <a:r>
              <a:rPr lang="en-US" sz="2400" dirty="0" err="1">
                <a:solidFill>
                  <a:schemeClr val="bg1"/>
                </a:solidFill>
              </a:rPr>
              <a:t>x</a:t>
            </a:r>
            <a:r>
              <a:rPr lang="en-US" sz="2400" baseline="-25000" dirty="0" err="1">
                <a:solidFill>
                  <a:schemeClr val="bg1"/>
                </a:solidFill>
              </a:rPr>
              <a:t>n</a:t>
            </a:r>
            <a:r>
              <a:rPr lang="en-US" sz="2400" dirty="0">
                <a:solidFill>
                  <a:schemeClr val="bg1"/>
                </a:solidFill>
              </a:rPr>
              <a:t> = 1 if n-</a:t>
            </a:r>
            <a:r>
              <a:rPr lang="en-US" sz="2400" dirty="0" err="1">
                <a:solidFill>
                  <a:schemeClr val="bg1"/>
                </a:solidFill>
              </a:rPr>
              <a:t>th</a:t>
            </a:r>
            <a:r>
              <a:rPr lang="en-US" sz="2400" dirty="0">
                <a:solidFill>
                  <a:schemeClr val="bg1"/>
                </a:solidFill>
              </a:rPr>
              <a:t> coin toss = head and </a:t>
            </a:r>
            <a:r>
              <a:rPr lang="en-US" sz="2400" dirty="0" err="1">
                <a:solidFill>
                  <a:schemeClr val="bg1"/>
                </a:solidFill>
              </a:rPr>
              <a:t>x</a:t>
            </a:r>
            <a:r>
              <a:rPr lang="en-US" sz="2400" baseline="-25000" dirty="0" err="1">
                <a:solidFill>
                  <a:schemeClr val="bg1"/>
                </a:solidFill>
              </a:rPr>
              <a:t>n</a:t>
            </a:r>
            <a:r>
              <a:rPr lang="en-US" sz="2400" dirty="0">
                <a:solidFill>
                  <a:schemeClr val="bg1"/>
                </a:solidFill>
              </a:rPr>
              <a:t>= 0 if n-</a:t>
            </a:r>
            <a:r>
              <a:rPr lang="en-US" sz="2400" dirty="0" err="1">
                <a:solidFill>
                  <a:schemeClr val="bg1"/>
                </a:solidFill>
              </a:rPr>
              <a:t>th</a:t>
            </a:r>
            <a:r>
              <a:rPr lang="en-US" sz="2400" dirty="0">
                <a:solidFill>
                  <a:schemeClr val="bg1"/>
                </a:solidFill>
              </a:rPr>
              <a:t> coin toss = tail</a:t>
            </a:r>
          </a:p>
          <a:p>
            <a:pPr lvl="1"/>
            <a:r>
              <a:rPr lang="en-US" sz="2000" dirty="0">
                <a:solidFill>
                  <a:schemeClr val="bg1"/>
                </a:solidFill>
              </a:rPr>
              <a:t>x</a:t>
            </a:r>
            <a:r>
              <a:rPr lang="en-US" sz="2000" baseline="-25000" dirty="0">
                <a:solidFill>
                  <a:schemeClr val="bg1"/>
                </a:solidFill>
              </a:rPr>
              <a:t>1</a:t>
            </a:r>
            <a:r>
              <a:rPr lang="en-US" sz="2000" dirty="0">
                <a:solidFill>
                  <a:schemeClr val="bg1"/>
                </a:solidFill>
              </a:rPr>
              <a:t>, x</a:t>
            </a:r>
            <a:r>
              <a:rPr lang="en-US" sz="2000" baseline="-25000" dirty="0">
                <a:solidFill>
                  <a:schemeClr val="bg1"/>
                </a:solidFill>
              </a:rPr>
              <a:t>2</a:t>
            </a:r>
            <a:r>
              <a:rPr lang="en-US" sz="2000" dirty="0">
                <a:solidFill>
                  <a:schemeClr val="bg1"/>
                </a:solidFill>
              </a:rPr>
              <a:t>, … x</a:t>
            </a:r>
            <a:r>
              <a:rPr lang="en-US" sz="2000" baseline="-25000" dirty="0">
                <a:solidFill>
                  <a:schemeClr val="bg1"/>
                </a:solidFill>
              </a:rPr>
              <a:t>99</a:t>
            </a:r>
            <a:r>
              <a:rPr lang="en-US" sz="2000" dirty="0">
                <a:solidFill>
                  <a:schemeClr val="bg1"/>
                </a:solidFill>
              </a:rPr>
              <a:t> are independent conditioned on knowing q (e.g., q = 0.7)</a:t>
            </a:r>
          </a:p>
          <a:p>
            <a:pPr lvl="1"/>
            <a:r>
              <a:rPr lang="en-US" sz="2000" dirty="0">
                <a:solidFill>
                  <a:schemeClr val="bg1"/>
                </a:solidFill>
              </a:rPr>
              <a:t>If q is NOT known, then x</a:t>
            </a:r>
            <a:r>
              <a:rPr lang="en-US" sz="2000" baseline="-25000" dirty="0">
                <a:solidFill>
                  <a:schemeClr val="bg1"/>
                </a:solidFill>
              </a:rPr>
              <a:t>1</a:t>
            </a:r>
            <a:r>
              <a:rPr lang="en-US" sz="2000" dirty="0">
                <a:solidFill>
                  <a:schemeClr val="bg1"/>
                </a:solidFill>
              </a:rPr>
              <a:t>, x</a:t>
            </a:r>
            <a:r>
              <a:rPr lang="en-US" sz="2000" baseline="-25000" dirty="0">
                <a:solidFill>
                  <a:schemeClr val="bg1"/>
                </a:solidFill>
              </a:rPr>
              <a:t>2</a:t>
            </a:r>
            <a:r>
              <a:rPr lang="en-US" sz="2000" dirty="0">
                <a:solidFill>
                  <a:schemeClr val="bg1"/>
                </a:solidFill>
              </a:rPr>
              <a:t>, … x</a:t>
            </a:r>
            <a:r>
              <a:rPr lang="en-US" sz="2000" baseline="-25000" dirty="0">
                <a:solidFill>
                  <a:schemeClr val="bg1"/>
                </a:solidFill>
              </a:rPr>
              <a:t>99</a:t>
            </a:r>
            <a:r>
              <a:rPr lang="en-US" sz="2000" dirty="0">
                <a:solidFill>
                  <a:schemeClr val="bg1"/>
                </a:solidFill>
              </a:rPr>
              <a:t> are not independent</a:t>
            </a:r>
          </a:p>
          <a:p>
            <a:pPr lvl="1"/>
            <a:r>
              <a:rPr lang="en-US" sz="2000" dirty="0">
                <a:solidFill>
                  <a:schemeClr val="bg1"/>
                </a:solidFill>
              </a:rPr>
              <a:t>Imagine if all 99 coin tosses are equal to head, what would you guess about the 100th coin toss?</a:t>
            </a:r>
          </a:p>
          <a:p>
            <a:r>
              <a:rPr lang="en-US" sz="2400" dirty="0">
                <a:solidFill>
                  <a:schemeClr val="bg1"/>
                </a:solidFill>
              </a:rPr>
              <a:t>Probably confusing because in your previous statistics class, you might have seen equation like p(HHT) = q</a:t>
            </a:r>
            <a:r>
              <a:rPr lang="en-US" sz="2400" baseline="30000" dirty="0">
                <a:solidFill>
                  <a:schemeClr val="bg1"/>
                </a:solidFill>
              </a:rPr>
              <a:t>2</a:t>
            </a:r>
            <a:r>
              <a:rPr lang="en-US" sz="2400" dirty="0">
                <a:solidFill>
                  <a:schemeClr val="bg1"/>
                </a:solidFill>
              </a:rPr>
              <a:t>(1-q)</a:t>
            </a:r>
          </a:p>
          <a:p>
            <a:pPr lvl="1"/>
            <a:r>
              <a:rPr lang="en-US" sz="2000" dirty="0">
                <a:solidFill>
                  <a:schemeClr val="bg1"/>
                </a:solidFill>
              </a:rPr>
              <a:t>This cannot be right since q does not appear on left hand side? How can it appear on right hand side?</a:t>
            </a:r>
          </a:p>
          <a:p>
            <a:pPr lvl="1"/>
            <a:r>
              <a:rPr lang="en-US" sz="2000" dirty="0">
                <a:solidFill>
                  <a:schemeClr val="bg1"/>
                </a:solidFill>
              </a:rPr>
              <a:t>Instead it should actually be p(HHT | q) = q</a:t>
            </a:r>
            <a:r>
              <a:rPr lang="en-US" sz="2000" baseline="30000" dirty="0">
                <a:solidFill>
                  <a:schemeClr val="bg1"/>
                </a:solidFill>
              </a:rPr>
              <a:t>2</a:t>
            </a:r>
            <a:r>
              <a:rPr lang="en-US" sz="2000" dirty="0">
                <a:solidFill>
                  <a:schemeClr val="bg1"/>
                </a:solidFill>
              </a:rPr>
              <a:t>(1-q). The term ”| q” is implicit and is often dropped to reduce clutter</a:t>
            </a:r>
          </a:p>
        </p:txBody>
      </p:sp>
    </p:spTree>
    <p:extLst>
      <p:ext uri="{BB962C8B-B14F-4D97-AF65-F5344CB8AC3E}">
        <p14:creationId xmlns:p14="http://schemas.microsoft.com/office/powerpoint/2010/main" val="176405258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04A48-1736-EB4D-9BA2-9186183DFE34}"/>
              </a:ext>
            </a:extLst>
          </p:cNvPr>
          <p:cNvSpPr>
            <a:spLocks noGrp="1"/>
          </p:cNvSpPr>
          <p:nvPr>
            <p:ph type="title"/>
          </p:nvPr>
        </p:nvSpPr>
        <p:spPr/>
        <p:txBody>
          <a:bodyPr>
            <a:normAutofit/>
          </a:bodyPr>
          <a:lstStyle/>
          <a:p>
            <a:r>
              <a:rPr lang="en-US" sz="4000" dirty="0"/>
              <a:t>Special Case II</a:t>
            </a:r>
          </a:p>
        </p:txBody>
      </p:sp>
      <p:sp>
        <p:nvSpPr>
          <p:cNvPr id="6" name="Content Placeholder 2">
            <a:extLst>
              <a:ext uri="{FF2B5EF4-FFF2-40B4-BE49-F238E27FC236}">
                <a16:creationId xmlns:a16="http://schemas.microsoft.com/office/drawing/2014/main" id="{78BAE65B-8951-DD4D-9810-5A1D55F62E38}"/>
              </a:ext>
            </a:extLst>
          </p:cNvPr>
          <p:cNvSpPr>
            <a:spLocks noGrp="1"/>
          </p:cNvSpPr>
          <p:nvPr>
            <p:ph idx="1"/>
          </p:nvPr>
        </p:nvSpPr>
        <p:spPr>
          <a:xfrm>
            <a:off x="457200" y="1409700"/>
            <a:ext cx="8343900" cy="5156200"/>
          </a:xfrm>
        </p:spPr>
        <p:txBody>
          <a:bodyPr>
            <a:normAutofit lnSpcReduction="10000"/>
          </a:bodyPr>
          <a:lstStyle/>
          <a:p>
            <a:r>
              <a:rPr lang="en-US" sz="2400" dirty="0"/>
              <a:t>If x</a:t>
            </a:r>
            <a:r>
              <a:rPr lang="en-US" sz="2400" baseline="-25000" dirty="0"/>
              <a:t>1</a:t>
            </a:r>
            <a:r>
              <a:rPr lang="en-US" sz="2400" dirty="0"/>
              <a:t> and x</a:t>
            </a:r>
            <a:r>
              <a:rPr lang="en-US" sz="2400" baseline="-25000" dirty="0"/>
              <a:t>2</a:t>
            </a:r>
            <a:r>
              <a:rPr lang="en-US" sz="2400" dirty="0"/>
              <a:t> are conditionally independent given x</a:t>
            </a:r>
            <a:r>
              <a:rPr lang="en-US" sz="2400" baseline="-25000" dirty="0"/>
              <a:t>3</a:t>
            </a:r>
            <a:r>
              <a:rPr lang="en-US" sz="2400" dirty="0"/>
              <a:t>, it does NOT imply x</a:t>
            </a:r>
            <a:r>
              <a:rPr lang="en-US" sz="2400" baseline="-25000" dirty="0"/>
              <a:t>1</a:t>
            </a:r>
            <a:r>
              <a:rPr lang="en-US" sz="2400" dirty="0"/>
              <a:t> and x</a:t>
            </a:r>
            <a:r>
              <a:rPr lang="en-US" sz="2400" baseline="-25000" dirty="0"/>
              <a:t>2</a:t>
            </a:r>
            <a:r>
              <a:rPr lang="en-US" sz="2400" dirty="0"/>
              <a:t> are independent</a:t>
            </a:r>
            <a:endParaRPr lang="en-US" sz="2400" baseline="-25000" dirty="0"/>
          </a:p>
          <a:p>
            <a:r>
              <a:rPr lang="en-US" sz="2400" dirty="0"/>
              <a:t>Example: Toss coin 99 times. Let q = probability of head. Let </a:t>
            </a:r>
            <a:r>
              <a:rPr lang="en-US" sz="2400" dirty="0" err="1"/>
              <a:t>x</a:t>
            </a:r>
            <a:r>
              <a:rPr lang="en-US" sz="2400" baseline="-25000" dirty="0" err="1"/>
              <a:t>n</a:t>
            </a:r>
            <a:r>
              <a:rPr lang="en-US" sz="2400" dirty="0"/>
              <a:t> = 1 if n-</a:t>
            </a:r>
            <a:r>
              <a:rPr lang="en-US" sz="2400" dirty="0" err="1"/>
              <a:t>th</a:t>
            </a:r>
            <a:r>
              <a:rPr lang="en-US" sz="2400" dirty="0"/>
              <a:t> coin toss = head and </a:t>
            </a:r>
            <a:r>
              <a:rPr lang="en-US" sz="2400" dirty="0" err="1"/>
              <a:t>x</a:t>
            </a:r>
            <a:r>
              <a:rPr lang="en-US" sz="2400" baseline="-25000" dirty="0" err="1"/>
              <a:t>n</a:t>
            </a:r>
            <a:r>
              <a:rPr lang="en-US" sz="2400" dirty="0"/>
              <a:t>= 0 if n-</a:t>
            </a:r>
            <a:r>
              <a:rPr lang="en-US" sz="2400" dirty="0" err="1"/>
              <a:t>th</a:t>
            </a:r>
            <a:r>
              <a:rPr lang="en-US" sz="2400" dirty="0"/>
              <a:t> coin toss = tail</a:t>
            </a:r>
          </a:p>
          <a:p>
            <a:pPr lvl="1"/>
            <a:r>
              <a:rPr lang="en-US" sz="2000" dirty="0">
                <a:solidFill>
                  <a:schemeClr val="bg1"/>
                </a:solidFill>
              </a:rPr>
              <a:t>x</a:t>
            </a:r>
            <a:r>
              <a:rPr lang="en-US" sz="2000" baseline="-25000" dirty="0">
                <a:solidFill>
                  <a:schemeClr val="bg1"/>
                </a:solidFill>
              </a:rPr>
              <a:t>1</a:t>
            </a:r>
            <a:r>
              <a:rPr lang="en-US" sz="2000" dirty="0">
                <a:solidFill>
                  <a:schemeClr val="bg1"/>
                </a:solidFill>
              </a:rPr>
              <a:t>, x</a:t>
            </a:r>
            <a:r>
              <a:rPr lang="en-US" sz="2000" baseline="-25000" dirty="0">
                <a:solidFill>
                  <a:schemeClr val="bg1"/>
                </a:solidFill>
              </a:rPr>
              <a:t>2</a:t>
            </a:r>
            <a:r>
              <a:rPr lang="en-US" sz="2000" dirty="0">
                <a:solidFill>
                  <a:schemeClr val="bg1"/>
                </a:solidFill>
              </a:rPr>
              <a:t>, … x</a:t>
            </a:r>
            <a:r>
              <a:rPr lang="en-US" sz="2000" baseline="-25000" dirty="0">
                <a:solidFill>
                  <a:schemeClr val="bg1"/>
                </a:solidFill>
              </a:rPr>
              <a:t>99</a:t>
            </a:r>
            <a:r>
              <a:rPr lang="en-US" sz="2000" dirty="0">
                <a:solidFill>
                  <a:schemeClr val="bg1"/>
                </a:solidFill>
              </a:rPr>
              <a:t> are independent conditioned on knowing q (e.g., q = 0.7)</a:t>
            </a:r>
          </a:p>
          <a:p>
            <a:pPr lvl="1"/>
            <a:r>
              <a:rPr lang="en-US" sz="2000" dirty="0">
                <a:solidFill>
                  <a:schemeClr val="bg1"/>
                </a:solidFill>
              </a:rPr>
              <a:t>If q is NOT known, then x</a:t>
            </a:r>
            <a:r>
              <a:rPr lang="en-US" sz="2000" baseline="-25000" dirty="0">
                <a:solidFill>
                  <a:schemeClr val="bg1"/>
                </a:solidFill>
              </a:rPr>
              <a:t>1</a:t>
            </a:r>
            <a:r>
              <a:rPr lang="en-US" sz="2000" dirty="0">
                <a:solidFill>
                  <a:schemeClr val="bg1"/>
                </a:solidFill>
              </a:rPr>
              <a:t>, x</a:t>
            </a:r>
            <a:r>
              <a:rPr lang="en-US" sz="2000" baseline="-25000" dirty="0">
                <a:solidFill>
                  <a:schemeClr val="bg1"/>
                </a:solidFill>
              </a:rPr>
              <a:t>2</a:t>
            </a:r>
            <a:r>
              <a:rPr lang="en-US" sz="2000" dirty="0">
                <a:solidFill>
                  <a:schemeClr val="bg1"/>
                </a:solidFill>
              </a:rPr>
              <a:t>, … x</a:t>
            </a:r>
            <a:r>
              <a:rPr lang="en-US" sz="2000" baseline="-25000" dirty="0">
                <a:solidFill>
                  <a:schemeClr val="bg1"/>
                </a:solidFill>
              </a:rPr>
              <a:t>99</a:t>
            </a:r>
            <a:r>
              <a:rPr lang="en-US" sz="2000" dirty="0">
                <a:solidFill>
                  <a:schemeClr val="bg1"/>
                </a:solidFill>
              </a:rPr>
              <a:t> are not independent</a:t>
            </a:r>
          </a:p>
          <a:p>
            <a:pPr lvl="1"/>
            <a:r>
              <a:rPr lang="en-US" sz="2000" dirty="0">
                <a:solidFill>
                  <a:schemeClr val="bg1"/>
                </a:solidFill>
              </a:rPr>
              <a:t>Imagine if all 99 coin tosses are equal to head, what would you guess about the 100th coin toss?</a:t>
            </a:r>
          </a:p>
          <a:p>
            <a:r>
              <a:rPr lang="en-US" sz="2400" dirty="0">
                <a:solidFill>
                  <a:schemeClr val="bg1"/>
                </a:solidFill>
              </a:rPr>
              <a:t>Probably confusing because in your previous statistics class, you might have seen equation like p(HHT) = q</a:t>
            </a:r>
            <a:r>
              <a:rPr lang="en-US" sz="2400" baseline="30000" dirty="0">
                <a:solidFill>
                  <a:schemeClr val="bg1"/>
                </a:solidFill>
              </a:rPr>
              <a:t>2</a:t>
            </a:r>
            <a:r>
              <a:rPr lang="en-US" sz="2400" dirty="0">
                <a:solidFill>
                  <a:schemeClr val="bg1"/>
                </a:solidFill>
              </a:rPr>
              <a:t>(1-q)</a:t>
            </a:r>
          </a:p>
          <a:p>
            <a:pPr lvl="1"/>
            <a:r>
              <a:rPr lang="en-US" sz="2000" dirty="0">
                <a:solidFill>
                  <a:schemeClr val="bg1"/>
                </a:solidFill>
              </a:rPr>
              <a:t>This cannot be right since q does not appear on left hand side? How can it appear on right hand side?</a:t>
            </a:r>
          </a:p>
          <a:p>
            <a:pPr lvl="1"/>
            <a:r>
              <a:rPr lang="en-US" sz="2000" dirty="0">
                <a:solidFill>
                  <a:schemeClr val="bg1"/>
                </a:solidFill>
              </a:rPr>
              <a:t>Instead it should actually be p(HHT | q) = q</a:t>
            </a:r>
            <a:r>
              <a:rPr lang="en-US" sz="2000" baseline="30000" dirty="0">
                <a:solidFill>
                  <a:schemeClr val="bg1"/>
                </a:solidFill>
              </a:rPr>
              <a:t>2</a:t>
            </a:r>
            <a:r>
              <a:rPr lang="en-US" sz="2000" dirty="0">
                <a:solidFill>
                  <a:schemeClr val="bg1"/>
                </a:solidFill>
              </a:rPr>
              <a:t>(1-q). The term ”| q” is implicit and is often dropped to reduce clutter</a:t>
            </a:r>
          </a:p>
        </p:txBody>
      </p:sp>
    </p:spTree>
    <p:extLst>
      <p:ext uri="{BB962C8B-B14F-4D97-AF65-F5344CB8AC3E}">
        <p14:creationId xmlns:p14="http://schemas.microsoft.com/office/powerpoint/2010/main" val="191727104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04A48-1736-EB4D-9BA2-9186183DFE34}"/>
              </a:ext>
            </a:extLst>
          </p:cNvPr>
          <p:cNvSpPr>
            <a:spLocks noGrp="1"/>
          </p:cNvSpPr>
          <p:nvPr>
            <p:ph type="title"/>
          </p:nvPr>
        </p:nvSpPr>
        <p:spPr/>
        <p:txBody>
          <a:bodyPr>
            <a:normAutofit/>
          </a:bodyPr>
          <a:lstStyle/>
          <a:p>
            <a:r>
              <a:rPr lang="en-US" sz="4000" dirty="0"/>
              <a:t>Special Case II</a:t>
            </a:r>
          </a:p>
        </p:txBody>
      </p:sp>
      <p:sp>
        <p:nvSpPr>
          <p:cNvPr id="7" name="Content Placeholder 2">
            <a:extLst>
              <a:ext uri="{FF2B5EF4-FFF2-40B4-BE49-F238E27FC236}">
                <a16:creationId xmlns:a16="http://schemas.microsoft.com/office/drawing/2014/main" id="{6926D500-75FF-BA4A-9C1E-E3BBEA5C3E0B}"/>
              </a:ext>
            </a:extLst>
          </p:cNvPr>
          <p:cNvSpPr>
            <a:spLocks noGrp="1"/>
          </p:cNvSpPr>
          <p:nvPr>
            <p:ph idx="1"/>
          </p:nvPr>
        </p:nvSpPr>
        <p:spPr>
          <a:xfrm>
            <a:off x="457200" y="1409700"/>
            <a:ext cx="8343900" cy="5156200"/>
          </a:xfrm>
        </p:spPr>
        <p:txBody>
          <a:bodyPr>
            <a:normAutofit lnSpcReduction="10000"/>
          </a:bodyPr>
          <a:lstStyle/>
          <a:p>
            <a:r>
              <a:rPr lang="en-US" sz="2400" dirty="0"/>
              <a:t>If x</a:t>
            </a:r>
            <a:r>
              <a:rPr lang="en-US" sz="2400" baseline="-25000" dirty="0"/>
              <a:t>1</a:t>
            </a:r>
            <a:r>
              <a:rPr lang="en-US" sz="2400" dirty="0"/>
              <a:t> and x</a:t>
            </a:r>
            <a:r>
              <a:rPr lang="en-US" sz="2400" baseline="-25000" dirty="0"/>
              <a:t>2</a:t>
            </a:r>
            <a:r>
              <a:rPr lang="en-US" sz="2400" dirty="0"/>
              <a:t> are conditionally independent given x</a:t>
            </a:r>
            <a:r>
              <a:rPr lang="en-US" sz="2400" baseline="-25000" dirty="0"/>
              <a:t>3</a:t>
            </a:r>
            <a:r>
              <a:rPr lang="en-US" sz="2400" dirty="0"/>
              <a:t>, it does NOT imply x</a:t>
            </a:r>
            <a:r>
              <a:rPr lang="en-US" sz="2400" baseline="-25000" dirty="0"/>
              <a:t>1</a:t>
            </a:r>
            <a:r>
              <a:rPr lang="en-US" sz="2400" dirty="0"/>
              <a:t> and x</a:t>
            </a:r>
            <a:r>
              <a:rPr lang="en-US" sz="2400" baseline="-25000" dirty="0"/>
              <a:t>2</a:t>
            </a:r>
            <a:r>
              <a:rPr lang="en-US" sz="2400" dirty="0"/>
              <a:t> are independent</a:t>
            </a:r>
            <a:endParaRPr lang="en-US" sz="2400" baseline="-25000" dirty="0"/>
          </a:p>
          <a:p>
            <a:r>
              <a:rPr lang="en-US" sz="2400" dirty="0"/>
              <a:t>Example: Toss coin 99 times. Let q = probability of head. Let </a:t>
            </a:r>
            <a:r>
              <a:rPr lang="en-US" sz="2400" dirty="0" err="1"/>
              <a:t>x</a:t>
            </a:r>
            <a:r>
              <a:rPr lang="en-US" sz="2400" baseline="-25000" dirty="0" err="1"/>
              <a:t>n</a:t>
            </a:r>
            <a:r>
              <a:rPr lang="en-US" sz="2400" dirty="0"/>
              <a:t> = 1 if n-</a:t>
            </a:r>
            <a:r>
              <a:rPr lang="en-US" sz="2400" dirty="0" err="1"/>
              <a:t>th</a:t>
            </a:r>
            <a:r>
              <a:rPr lang="en-US" sz="2400" dirty="0"/>
              <a:t> coin toss = head and </a:t>
            </a:r>
            <a:r>
              <a:rPr lang="en-US" sz="2400" dirty="0" err="1"/>
              <a:t>x</a:t>
            </a:r>
            <a:r>
              <a:rPr lang="en-US" sz="2400" baseline="-25000" dirty="0" err="1"/>
              <a:t>n</a:t>
            </a:r>
            <a:r>
              <a:rPr lang="en-US" sz="2400" dirty="0"/>
              <a:t>= 0 if n-</a:t>
            </a:r>
            <a:r>
              <a:rPr lang="en-US" sz="2400" dirty="0" err="1"/>
              <a:t>th</a:t>
            </a:r>
            <a:r>
              <a:rPr lang="en-US" sz="2400" dirty="0"/>
              <a:t> coin toss = tail</a:t>
            </a:r>
          </a:p>
          <a:p>
            <a:pPr lvl="1"/>
            <a:r>
              <a:rPr lang="en-US" sz="2000" dirty="0"/>
              <a:t>x</a:t>
            </a:r>
            <a:r>
              <a:rPr lang="en-US" sz="2000" baseline="-25000" dirty="0"/>
              <a:t>1</a:t>
            </a:r>
            <a:r>
              <a:rPr lang="en-US" sz="2000" dirty="0"/>
              <a:t>, x</a:t>
            </a:r>
            <a:r>
              <a:rPr lang="en-US" sz="2000" baseline="-25000" dirty="0"/>
              <a:t>2</a:t>
            </a:r>
            <a:r>
              <a:rPr lang="en-US" sz="2000" dirty="0"/>
              <a:t>, … x</a:t>
            </a:r>
            <a:r>
              <a:rPr lang="en-US" sz="2000" baseline="-25000" dirty="0"/>
              <a:t>99</a:t>
            </a:r>
            <a:r>
              <a:rPr lang="en-US" sz="2000" dirty="0"/>
              <a:t> are independent conditioned on knowing q (e.g., q = 0.7)</a:t>
            </a:r>
          </a:p>
          <a:p>
            <a:pPr lvl="1"/>
            <a:r>
              <a:rPr lang="en-US" sz="2000" dirty="0">
                <a:solidFill>
                  <a:schemeClr val="bg1"/>
                </a:solidFill>
              </a:rPr>
              <a:t>If q is NOT known, then x</a:t>
            </a:r>
            <a:r>
              <a:rPr lang="en-US" sz="2000" baseline="-25000" dirty="0">
                <a:solidFill>
                  <a:schemeClr val="bg1"/>
                </a:solidFill>
              </a:rPr>
              <a:t>1</a:t>
            </a:r>
            <a:r>
              <a:rPr lang="en-US" sz="2000" dirty="0">
                <a:solidFill>
                  <a:schemeClr val="bg1"/>
                </a:solidFill>
              </a:rPr>
              <a:t>, x</a:t>
            </a:r>
            <a:r>
              <a:rPr lang="en-US" sz="2000" baseline="-25000" dirty="0">
                <a:solidFill>
                  <a:schemeClr val="bg1"/>
                </a:solidFill>
              </a:rPr>
              <a:t>2</a:t>
            </a:r>
            <a:r>
              <a:rPr lang="en-US" sz="2000" dirty="0">
                <a:solidFill>
                  <a:schemeClr val="bg1"/>
                </a:solidFill>
              </a:rPr>
              <a:t>, … x</a:t>
            </a:r>
            <a:r>
              <a:rPr lang="en-US" sz="2000" baseline="-25000" dirty="0">
                <a:solidFill>
                  <a:schemeClr val="bg1"/>
                </a:solidFill>
              </a:rPr>
              <a:t>99</a:t>
            </a:r>
            <a:r>
              <a:rPr lang="en-US" sz="2000" dirty="0">
                <a:solidFill>
                  <a:schemeClr val="bg1"/>
                </a:solidFill>
              </a:rPr>
              <a:t> are not independent</a:t>
            </a:r>
          </a:p>
          <a:p>
            <a:pPr lvl="1"/>
            <a:r>
              <a:rPr lang="en-US" sz="2000" dirty="0">
                <a:solidFill>
                  <a:schemeClr val="bg1"/>
                </a:solidFill>
              </a:rPr>
              <a:t>Imagine if all 99 coin tosses are equal to head, what would you guess about the 100th coin toss?</a:t>
            </a:r>
          </a:p>
          <a:p>
            <a:r>
              <a:rPr lang="en-US" sz="2400" dirty="0">
                <a:solidFill>
                  <a:schemeClr val="bg1"/>
                </a:solidFill>
              </a:rPr>
              <a:t>Probably confusing because in your previous statistics class, you might have seen equation like p(HHT) = q</a:t>
            </a:r>
            <a:r>
              <a:rPr lang="en-US" sz="2400" baseline="30000" dirty="0">
                <a:solidFill>
                  <a:schemeClr val="bg1"/>
                </a:solidFill>
              </a:rPr>
              <a:t>2</a:t>
            </a:r>
            <a:r>
              <a:rPr lang="en-US" sz="2400" dirty="0">
                <a:solidFill>
                  <a:schemeClr val="bg1"/>
                </a:solidFill>
              </a:rPr>
              <a:t>(1-q)</a:t>
            </a:r>
          </a:p>
          <a:p>
            <a:pPr lvl="1"/>
            <a:r>
              <a:rPr lang="en-US" sz="2000" dirty="0">
                <a:solidFill>
                  <a:schemeClr val="bg1"/>
                </a:solidFill>
              </a:rPr>
              <a:t>This cannot be right since q does not appear on left hand side? How can it appear on right hand side?</a:t>
            </a:r>
          </a:p>
          <a:p>
            <a:pPr lvl="1"/>
            <a:r>
              <a:rPr lang="en-US" sz="2000" dirty="0">
                <a:solidFill>
                  <a:schemeClr val="bg1"/>
                </a:solidFill>
              </a:rPr>
              <a:t>Instead it should actually be p(HHT | q) = q</a:t>
            </a:r>
            <a:r>
              <a:rPr lang="en-US" sz="2000" baseline="30000" dirty="0">
                <a:solidFill>
                  <a:schemeClr val="bg1"/>
                </a:solidFill>
              </a:rPr>
              <a:t>2</a:t>
            </a:r>
            <a:r>
              <a:rPr lang="en-US" sz="2000" dirty="0">
                <a:solidFill>
                  <a:schemeClr val="bg1"/>
                </a:solidFill>
              </a:rPr>
              <a:t>(1-q). The term ”| q” is implicit and is often dropped to reduce clutter</a:t>
            </a:r>
          </a:p>
        </p:txBody>
      </p:sp>
    </p:spTree>
    <p:extLst>
      <p:ext uri="{BB962C8B-B14F-4D97-AF65-F5344CB8AC3E}">
        <p14:creationId xmlns:p14="http://schemas.microsoft.com/office/powerpoint/2010/main" val="427590902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04A48-1736-EB4D-9BA2-9186183DFE34}"/>
              </a:ext>
            </a:extLst>
          </p:cNvPr>
          <p:cNvSpPr>
            <a:spLocks noGrp="1"/>
          </p:cNvSpPr>
          <p:nvPr>
            <p:ph type="title"/>
          </p:nvPr>
        </p:nvSpPr>
        <p:spPr/>
        <p:txBody>
          <a:bodyPr>
            <a:normAutofit/>
          </a:bodyPr>
          <a:lstStyle/>
          <a:p>
            <a:r>
              <a:rPr lang="en-US" sz="4000" dirty="0"/>
              <a:t>Special Case II</a:t>
            </a:r>
          </a:p>
        </p:txBody>
      </p:sp>
      <p:sp>
        <p:nvSpPr>
          <p:cNvPr id="3" name="Content Placeholder 2">
            <a:extLst>
              <a:ext uri="{FF2B5EF4-FFF2-40B4-BE49-F238E27FC236}">
                <a16:creationId xmlns:a16="http://schemas.microsoft.com/office/drawing/2014/main" id="{0E14F2EE-0DD8-774E-8506-8CC449682103}"/>
              </a:ext>
            </a:extLst>
          </p:cNvPr>
          <p:cNvSpPr>
            <a:spLocks noGrp="1"/>
          </p:cNvSpPr>
          <p:nvPr>
            <p:ph idx="1"/>
          </p:nvPr>
        </p:nvSpPr>
        <p:spPr>
          <a:xfrm>
            <a:off x="457200" y="1409700"/>
            <a:ext cx="8343900" cy="5156200"/>
          </a:xfrm>
        </p:spPr>
        <p:txBody>
          <a:bodyPr>
            <a:normAutofit lnSpcReduction="10000"/>
          </a:bodyPr>
          <a:lstStyle/>
          <a:p>
            <a:r>
              <a:rPr lang="en-US" sz="2400" dirty="0"/>
              <a:t>If x</a:t>
            </a:r>
            <a:r>
              <a:rPr lang="en-US" sz="2400" baseline="-25000" dirty="0"/>
              <a:t>1</a:t>
            </a:r>
            <a:r>
              <a:rPr lang="en-US" sz="2400" dirty="0"/>
              <a:t> and x</a:t>
            </a:r>
            <a:r>
              <a:rPr lang="en-US" sz="2400" baseline="-25000" dirty="0"/>
              <a:t>2</a:t>
            </a:r>
            <a:r>
              <a:rPr lang="en-US" sz="2400" dirty="0"/>
              <a:t> are conditionally independent given x</a:t>
            </a:r>
            <a:r>
              <a:rPr lang="en-US" sz="2400" baseline="-25000" dirty="0"/>
              <a:t>3</a:t>
            </a:r>
            <a:r>
              <a:rPr lang="en-US" sz="2400" dirty="0"/>
              <a:t>, it does NOT imply x</a:t>
            </a:r>
            <a:r>
              <a:rPr lang="en-US" sz="2400" baseline="-25000" dirty="0"/>
              <a:t>1</a:t>
            </a:r>
            <a:r>
              <a:rPr lang="en-US" sz="2400" dirty="0"/>
              <a:t> and x</a:t>
            </a:r>
            <a:r>
              <a:rPr lang="en-US" sz="2400" baseline="-25000" dirty="0"/>
              <a:t>2</a:t>
            </a:r>
            <a:r>
              <a:rPr lang="en-US" sz="2400" dirty="0"/>
              <a:t> are independent</a:t>
            </a:r>
            <a:endParaRPr lang="en-US" sz="2400" baseline="-25000" dirty="0"/>
          </a:p>
          <a:p>
            <a:r>
              <a:rPr lang="en-US" sz="2400" dirty="0"/>
              <a:t>Example: Toss coin 99 times. Let q = probability of head. Let </a:t>
            </a:r>
            <a:r>
              <a:rPr lang="en-US" sz="2400" dirty="0" err="1"/>
              <a:t>x</a:t>
            </a:r>
            <a:r>
              <a:rPr lang="en-US" sz="2400" baseline="-25000" dirty="0" err="1"/>
              <a:t>n</a:t>
            </a:r>
            <a:r>
              <a:rPr lang="en-US" sz="2400" dirty="0"/>
              <a:t> = 1 if n-</a:t>
            </a:r>
            <a:r>
              <a:rPr lang="en-US" sz="2400" dirty="0" err="1"/>
              <a:t>th</a:t>
            </a:r>
            <a:r>
              <a:rPr lang="en-US" sz="2400" dirty="0"/>
              <a:t> coin toss = head and </a:t>
            </a:r>
            <a:r>
              <a:rPr lang="en-US" sz="2400" dirty="0" err="1"/>
              <a:t>x</a:t>
            </a:r>
            <a:r>
              <a:rPr lang="en-US" sz="2400" baseline="-25000" dirty="0" err="1"/>
              <a:t>n</a:t>
            </a:r>
            <a:r>
              <a:rPr lang="en-US" sz="2400" dirty="0"/>
              <a:t>= 0 if n-</a:t>
            </a:r>
            <a:r>
              <a:rPr lang="en-US" sz="2400" dirty="0" err="1"/>
              <a:t>th</a:t>
            </a:r>
            <a:r>
              <a:rPr lang="en-US" sz="2400" dirty="0"/>
              <a:t> coin toss = tail</a:t>
            </a:r>
          </a:p>
          <a:p>
            <a:pPr lvl="1"/>
            <a:r>
              <a:rPr lang="en-US" sz="2000" dirty="0"/>
              <a:t>x</a:t>
            </a:r>
            <a:r>
              <a:rPr lang="en-US" sz="2000" baseline="-25000" dirty="0"/>
              <a:t>1</a:t>
            </a:r>
            <a:r>
              <a:rPr lang="en-US" sz="2000" dirty="0"/>
              <a:t>, x</a:t>
            </a:r>
            <a:r>
              <a:rPr lang="en-US" sz="2000" baseline="-25000" dirty="0"/>
              <a:t>2</a:t>
            </a:r>
            <a:r>
              <a:rPr lang="en-US" sz="2000" dirty="0"/>
              <a:t>, … x</a:t>
            </a:r>
            <a:r>
              <a:rPr lang="en-US" sz="2000" baseline="-25000" dirty="0"/>
              <a:t>99</a:t>
            </a:r>
            <a:r>
              <a:rPr lang="en-US" sz="2000" dirty="0"/>
              <a:t> are independent conditioned on knowing q (e.g., q = 0.7)</a:t>
            </a:r>
          </a:p>
          <a:p>
            <a:pPr lvl="1"/>
            <a:r>
              <a:rPr lang="en-US" sz="2000" dirty="0"/>
              <a:t>If q is NOT known, then x</a:t>
            </a:r>
            <a:r>
              <a:rPr lang="en-US" sz="2000" baseline="-25000" dirty="0"/>
              <a:t>1</a:t>
            </a:r>
            <a:r>
              <a:rPr lang="en-US" sz="2000" dirty="0"/>
              <a:t>, x</a:t>
            </a:r>
            <a:r>
              <a:rPr lang="en-US" sz="2000" baseline="-25000" dirty="0"/>
              <a:t>2</a:t>
            </a:r>
            <a:r>
              <a:rPr lang="en-US" sz="2000" dirty="0"/>
              <a:t>, … x</a:t>
            </a:r>
            <a:r>
              <a:rPr lang="en-US" sz="2000" baseline="-25000" dirty="0"/>
              <a:t>99</a:t>
            </a:r>
            <a:r>
              <a:rPr lang="en-US" sz="2000" dirty="0"/>
              <a:t> are not independent</a:t>
            </a:r>
          </a:p>
          <a:p>
            <a:pPr lvl="1"/>
            <a:r>
              <a:rPr lang="en-US" sz="2000" dirty="0"/>
              <a:t>Imagine if all 99 coin tosses are equal to head, what would you guess about the 100th coin toss?</a:t>
            </a:r>
          </a:p>
          <a:p>
            <a:r>
              <a:rPr lang="en-US" sz="2400" dirty="0">
                <a:solidFill>
                  <a:schemeClr val="bg1"/>
                </a:solidFill>
              </a:rPr>
              <a:t>Probably confusing because in your previous statistics class, you might have seen equation like p(HHT) = q</a:t>
            </a:r>
            <a:r>
              <a:rPr lang="en-US" sz="2400" baseline="30000" dirty="0">
                <a:solidFill>
                  <a:schemeClr val="bg1"/>
                </a:solidFill>
              </a:rPr>
              <a:t>2</a:t>
            </a:r>
            <a:r>
              <a:rPr lang="en-US" sz="2400" dirty="0">
                <a:solidFill>
                  <a:schemeClr val="bg1"/>
                </a:solidFill>
              </a:rPr>
              <a:t>(1-q)</a:t>
            </a:r>
          </a:p>
          <a:p>
            <a:pPr lvl="1"/>
            <a:r>
              <a:rPr lang="en-US" sz="2000" dirty="0">
                <a:solidFill>
                  <a:schemeClr val="bg1"/>
                </a:solidFill>
              </a:rPr>
              <a:t>This cannot be right since q does not appear on left hand side? How can it appear on right hand side?</a:t>
            </a:r>
          </a:p>
          <a:p>
            <a:pPr lvl="1"/>
            <a:r>
              <a:rPr lang="en-US" sz="2000" dirty="0">
                <a:solidFill>
                  <a:schemeClr val="bg1"/>
                </a:solidFill>
              </a:rPr>
              <a:t>Instead it should actually be p(HHT | q) = q</a:t>
            </a:r>
            <a:r>
              <a:rPr lang="en-US" sz="2000" baseline="30000" dirty="0">
                <a:solidFill>
                  <a:schemeClr val="bg1"/>
                </a:solidFill>
              </a:rPr>
              <a:t>2</a:t>
            </a:r>
            <a:r>
              <a:rPr lang="en-US" sz="2000" dirty="0">
                <a:solidFill>
                  <a:schemeClr val="bg1"/>
                </a:solidFill>
              </a:rPr>
              <a:t>(1-q). The term ”| q” is implicit and is often dropped to reduce clutter</a:t>
            </a:r>
          </a:p>
        </p:txBody>
      </p:sp>
    </p:spTree>
    <p:extLst>
      <p:ext uri="{BB962C8B-B14F-4D97-AF65-F5344CB8AC3E}">
        <p14:creationId xmlns:p14="http://schemas.microsoft.com/office/powerpoint/2010/main" val="5832517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04A48-1736-EB4D-9BA2-9186183DFE34}"/>
              </a:ext>
            </a:extLst>
          </p:cNvPr>
          <p:cNvSpPr>
            <a:spLocks noGrp="1"/>
          </p:cNvSpPr>
          <p:nvPr>
            <p:ph type="title"/>
          </p:nvPr>
        </p:nvSpPr>
        <p:spPr/>
        <p:txBody>
          <a:bodyPr>
            <a:normAutofit/>
          </a:bodyPr>
          <a:lstStyle/>
          <a:p>
            <a:r>
              <a:rPr lang="en-US" sz="4000" dirty="0"/>
              <a:t>Special Case II</a:t>
            </a:r>
          </a:p>
        </p:txBody>
      </p:sp>
      <p:sp>
        <p:nvSpPr>
          <p:cNvPr id="3" name="Content Placeholder 2">
            <a:extLst>
              <a:ext uri="{FF2B5EF4-FFF2-40B4-BE49-F238E27FC236}">
                <a16:creationId xmlns:a16="http://schemas.microsoft.com/office/drawing/2014/main" id="{0E14F2EE-0DD8-774E-8506-8CC449682103}"/>
              </a:ext>
            </a:extLst>
          </p:cNvPr>
          <p:cNvSpPr>
            <a:spLocks noGrp="1"/>
          </p:cNvSpPr>
          <p:nvPr>
            <p:ph idx="1"/>
          </p:nvPr>
        </p:nvSpPr>
        <p:spPr>
          <a:xfrm>
            <a:off x="457200" y="1409700"/>
            <a:ext cx="8343900" cy="5156200"/>
          </a:xfrm>
        </p:spPr>
        <p:txBody>
          <a:bodyPr>
            <a:normAutofit lnSpcReduction="10000"/>
          </a:bodyPr>
          <a:lstStyle/>
          <a:p>
            <a:r>
              <a:rPr lang="en-US" sz="2400" dirty="0"/>
              <a:t>If x</a:t>
            </a:r>
            <a:r>
              <a:rPr lang="en-US" sz="2400" baseline="-25000" dirty="0"/>
              <a:t>1</a:t>
            </a:r>
            <a:r>
              <a:rPr lang="en-US" sz="2400" dirty="0"/>
              <a:t> and x</a:t>
            </a:r>
            <a:r>
              <a:rPr lang="en-US" sz="2400" baseline="-25000" dirty="0"/>
              <a:t>2</a:t>
            </a:r>
            <a:r>
              <a:rPr lang="en-US" sz="2400" dirty="0"/>
              <a:t> are conditionally independent given x</a:t>
            </a:r>
            <a:r>
              <a:rPr lang="en-US" sz="2400" baseline="-25000" dirty="0"/>
              <a:t>3</a:t>
            </a:r>
            <a:r>
              <a:rPr lang="en-US" sz="2400" dirty="0"/>
              <a:t>, it does NOT imply x</a:t>
            </a:r>
            <a:r>
              <a:rPr lang="en-US" sz="2400" baseline="-25000" dirty="0"/>
              <a:t>1</a:t>
            </a:r>
            <a:r>
              <a:rPr lang="en-US" sz="2400" dirty="0"/>
              <a:t> and x</a:t>
            </a:r>
            <a:r>
              <a:rPr lang="en-US" sz="2400" baseline="-25000" dirty="0"/>
              <a:t>2</a:t>
            </a:r>
            <a:r>
              <a:rPr lang="en-US" sz="2400" dirty="0"/>
              <a:t> are independent</a:t>
            </a:r>
            <a:endParaRPr lang="en-US" sz="2400" baseline="-25000" dirty="0"/>
          </a:p>
          <a:p>
            <a:r>
              <a:rPr lang="en-US" sz="2400" dirty="0"/>
              <a:t>Example: Toss coin 99 times. Let q = probability of head. Let </a:t>
            </a:r>
            <a:r>
              <a:rPr lang="en-US" sz="2400" dirty="0" err="1"/>
              <a:t>x</a:t>
            </a:r>
            <a:r>
              <a:rPr lang="en-US" sz="2400" baseline="-25000" dirty="0" err="1"/>
              <a:t>n</a:t>
            </a:r>
            <a:r>
              <a:rPr lang="en-US" sz="2400" dirty="0"/>
              <a:t> = 1 if n-</a:t>
            </a:r>
            <a:r>
              <a:rPr lang="en-US" sz="2400" dirty="0" err="1"/>
              <a:t>th</a:t>
            </a:r>
            <a:r>
              <a:rPr lang="en-US" sz="2400" dirty="0"/>
              <a:t> coin toss = head and </a:t>
            </a:r>
            <a:r>
              <a:rPr lang="en-US" sz="2400" dirty="0" err="1"/>
              <a:t>x</a:t>
            </a:r>
            <a:r>
              <a:rPr lang="en-US" sz="2400" baseline="-25000" dirty="0" err="1"/>
              <a:t>n</a:t>
            </a:r>
            <a:r>
              <a:rPr lang="en-US" sz="2400" dirty="0"/>
              <a:t>= 0 if n-</a:t>
            </a:r>
            <a:r>
              <a:rPr lang="en-US" sz="2400" dirty="0" err="1"/>
              <a:t>th</a:t>
            </a:r>
            <a:r>
              <a:rPr lang="en-US" sz="2400" dirty="0"/>
              <a:t> coin toss = tail</a:t>
            </a:r>
          </a:p>
          <a:p>
            <a:pPr lvl="1"/>
            <a:r>
              <a:rPr lang="en-US" sz="2000" dirty="0"/>
              <a:t>x</a:t>
            </a:r>
            <a:r>
              <a:rPr lang="en-US" sz="2000" baseline="-25000" dirty="0"/>
              <a:t>1</a:t>
            </a:r>
            <a:r>
              <a:rPr lang="en-US" sz="2000" dirty="0"/>
              <a:t>, x</a:t>
            </a:r>
            <a:r>
              <a:rPr lang="en-US" sz="2000" baseline="-25000" dirty="0"/>
              <a:t>2</a:t>
            </a:r>
            <a:r>
              <a:rPr lang="en-US" sz="2000" dirty="0"/>
              <a:t>, … x</a:t>
            </a:r>
            <a:r>
              <a:rPr lang="en-US" sz="2000" baseline="-25000" dirty="0"/>
              <a:t>99</a:t>
            </a:r>
            <a:r>
              <a:rPr lang="en-US" sz="2000" dirty="0"/>
              <a:t> are independent conditioned on knowing q (e.g., q = 0.7)</a:t>
            </a:r>
          </a:p>
          <a:p>
            <a:pPr lvl="1"/>
            <a:r>
              <a:rPr lang="en-US" sz="2000" dirty="0"/>
              <a:t>If q is NOT known, then x</a:t>
            </a:r>
            <a:r>
              <a:rPr lang="en-US" sz="2000" baseline="-25000" dirty="0"/>
              <a:t>1</a:t>
            </a:r>
            <a:r>
              <a:rPr lang="en-US" sz="2000" dirty="0"/>
              <a:t>, x</a:t>
            </a:r>
            <a:r>
              <a:rPr lang="en-US" sz="2000" baseline="-25000" dirty="0"/>
              <a:t>2</a:t>
            </a:r>
            <a:r>
              <a:rPr lang="en-US" sz="2000" dirty="0"/>
              <a:t>, … x</a:t>
            </a:r>
            <a:r>
              <a:rPr lang="en-US" sz="2000" baseline="-25000" dirty="0"/>
              <a:t>99</a:t>
            </a:r>
            <a:r>
              <a:rPr lang="en-US" sz="2000" dirty="0"/>
              <a:t> are not independent</a:t>
            </a:r>
          </a:p>
          <a:p>
            <a:pPr lvl="1"/>
            <a:r>
              <a:rPr lang="en-US" sz="2000" dirty="0"/>
              <a:t>Imagine if all 99 coin tosses are equal to head, what would you guess about the 100th coin toss?</a:t>
            </a:r>
          </a:p>
          <a:p>
            <a:r>
              <a:rPr lang="en-US" sz="2400" dirty="0"/>
              <a:t>Probably confusing because in your previous statistics class, you might have seen equation like p(HHT) = q</a:t>
            </a:r>
            <a:r>
              <a:rPr lang="en-US" sz="2400" baseline="30000" dirty="0"/>
              <a:t>2</a:t>
            </a:r>
            <a:r>
              <a:rPr lang="en-US" sz="2400" dirty="0"/>
              <a:t>(1-q)</a:t>
            </a:r>
          </a:p>
          <a:p>
            <a:pPr lvl="1"/>
            <a:r>
              <a:rPr lang="en-US" sz="2000" dirty="0">
                <a:solidFill>
                  <a:schemeClr val="bg1"/>
                </a:solidFill>
              </a:rPr>
              <a:t>This cannot be right since q does not appear on left hand side? How can it appear on right hand side?</a:t>
            </a:r>
          </a:p>
          <a:p>
            <a:pPr lvl="1"/>
            <a:r>
              <a:rPr lang="en-US" sz="2000" dirty="0">
                <a:solidFill>
                  <a:schemeClr val="bg1"/>
                </a:solidFill>
              </a:rPr>
              <a:t>Instead it should actually be p(HHT | q) = q</a:t>
            </a:r>
            <a:r>
              <a:rPr lang="en-US" sz="2000" baseline="30000" dirty="0">
                <a:solidFill>
                  <a:schemeClr val="bg1"/>
                </a:solidFill>
              </a:rPr>
              <a:t>2</a:t>
            </a:r>
            <a:r>
              <a:rPr lang="en-US" sz="2000" dirty="0">
                <a:solidFill>
                  <a:schemeClr val="bg1"/>
                </a:solidFill>
              </a:rPr>
              <a:t>(1-q). The term ”| q” is implicit and is often dropped to reduce clutter</a:t>
            </a:r>
          </a:p>
        </p:txBody>
      </p:sp>
    </p:spTree>
    <p:extLst>
      <p:ext uri="{BB962C8B-B14F-4D97-AF65-F5344CB8AC3E}">
        <p14:creationId xmlns:p14="http://schemas.microsoft.com/office/powerpoint/2010/main" val="198386694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04A48-1736-EB4D-9BA2-9186183DFE34}"/>
              </a:ext>
            </a:extLst>
          </p:cNvPr>
          <p:cNvSpPr>
            <a:spLocks noGrp="1"/>
          </p:cNvSpPr>
          <p:nvPr>
            <p:ph type="title"/>
          </p:nvPr>
        </p:nvSpPr>
        <p:spPr/>
        <p:txBody>
          <a:bodyPr>
            <a:normAutofit/>
          </a:bodyPr>
          <a:lstStyle/>
          <a:p>
            <a:r>
              <a:rPr lang="en-US" sz="4000" dirty="0"/>
              <a:t>Special Case II</a:t>
            </a:r>
          </a:p>
        </p:txBody>
      </p:sp>
      <p:sp>
        <p:nvSpPr>
          <p:cNvPr id="3" name="Content Placeholder 2">
            <a:extLst>
              <a:ext uri="{FF2B5EF4-FFF2-40B4-BE49-F238E27FC236}">
                <a16:creationId xmlns:a16="http://schemas.microsoft.com/office/drawing/2014/main" id="{0E14F2EE-0DD8-774E-8506-8CC449682103}"/>
              </a:ext>
            </a:extLst>
          </p:cNvPr>
          <p:cNvSpPr>
            <a:spLocks noGrp="1"/>
          </p:cNvSpPr>
          <p:nvPr>
            <p:ph idx="1"/>
          </p:nvPr>
        </p:nvSpPr>
        <p:spPr>
          <a:xfrm>
            <a:off x="457200" y="1409700"/>
            <a:ext cx="8343900" cy="5156200"/>
          </a:xfrm>
        </p:spPr>
        <p:txBody>
          <a:bodyPr>
            <a:normAutofit lnSpcReduction="10000"/>
          </a:bodyPr>
          <a:lstStyle/>
          <a:p>
            <a:r>
              <a:rPr lang="en-US" sz="2400" dirty="0"/>
              <a:t>If x</a:t>
            </a:r>
            <a:r>
              <a:rPr lang="en-US" sz="2400" baseline="-25000" dirty="0"/>
              <a:t>1</a:t>
            </a:r>
            <a:r>
              <a:rPr lang="en-US" sz="2400" dirty="0"/>
              <a:t> and x</a:t>
            </a:r>
            <a:r>
              <a:rPr lang="en-US" sz="2400" baseline="-25000" dirty="0"/>
              <a:t>2</a:t>
            </a:r>
            <a:r>
              <a:rPr lang="en-US" sz="2400" dirty="0"/>
              <a:t> are conditionally independent given x</a:t>
            </a:r>
            <a:r>
              <a:rPr lang="en-US" sz="2400" baseline="-25000" dirty="0"/>
              <a:t>3</a:t>
            </a:r>
            <a:r>
              <a:rPr lang="en-US" sz="2400" dirty="0"/>
              <a:t>, it does NOT imply x</a:t>
            </a:r>
            <a:r>
              <a:rPr lang="en-US" sz="2400" baseline="-25000" dirty="0"/>
              <a:t>1</a:t>
            </a:r>
            <a:r>
              <a:rPr lang="en-US" sz="2400" dirty="0"/>
              <a:t> and x</a:t>
            </a:r>
            <a:r>
              <a:rPr lang="en-US" sz="2400" baseline="-25000" dirty="0"/>
              <a:t>2</a:t>
            </a:r>
            <a:r>
              <a:rPr lang="en-US" sz="2400" dirty="0"/>
              <a:t> are independent</a:t>
            </a:r>
            <a:endParaRPr lang="en-US" sz="2400" baseline="-25000" dirty="0"/>
          </a:p>
          <a:p>
            <a:r>
              <a:rPr lang="en-US" sz="2400" dirty="0"/>
              <a:t>Example: Toss coin 99 times. Let q = probability of head. Let </a:t>
            </a:r>
            <a:r>
              <a:rPr lang="en-US" sz="2400" dirty="0" err="1"/>
              <a:t>x</a:t>
            </a:r>
            <a:r>
              <a:rPr lang="en-US" sz="2400" baseline="-25000" dirty="0" err="1"/>
              <a:t>n</a:t>
            </a:r>
            <a:r>
              <a:rPr lang="en-US" sz="2400" dirty="0"/>
              <a:t> = 1 if n-</a:t>
            </a:r>
            <a:r>
              <a:rPr lang="en-US" sz="2400" dirty="0" err="1"/>
              <a:t>th</a:t>
            </a:r>
            <a:r>
              <a:rPr lang="en-US" sz="2400" dirty="0"/>
              <a:t> coin toss = head and </a:t>
            </a:r>
            <a:r>
              <a:rPr lang="en-US" sz="2400" dirty="0" err="1"/>
              <a:t>x</a:t>
            </a:r>
            <a:r>
              <a:rPr lang="en-US" sz="2400" baseline="-25000" dirty="0" err="1"/>
              <a:t>n</a:t>
            </a:r>
            <a:r>
              <a:rPr lang="en-US" sz="2400" dirty="0"/>
              <a:t>= 0 if n-</a:t>
            </a:r>
            <a:r>
              <a:rPr lang="en-US" sz="2400" dirty="0" err="1"/>
              <a:t>th</a:t>
            </a:r>
            <a:r>
              <a:rPr lang="en-US" sz="2400" dirty="0"/>
              <a:t> coin toss = tail</a:t>
            </a:r>
          </a:p>
          <a:p>
            <a:pPr lvl="1"/>
            <a:r>
              <a:rPr lang="en-US" sz="2000" dirty="0"/>
              <a:t>x</a:t>
            </a:r>
            <a:r>
              <a:rPr lang="en-US" sz="2000" baseline="-25000" dirty="0"/>
              <a:t>1</a:t>
            </a:r>
            <a:r>
              <a:rPr lang="en-US" sz="2000" dirty="0"/>
              <a:t>, x</a:t>
            </a:r>
            <a:r>
              <a:rPr lang="en-US" sz="2000" baseline="-25000" dirty="0"/>
              <a:t>2</a:t>
            </a:r>
            <a:r>
              <a:rPr lang="en-US" sz="2000" dirty="0"/>
              <a:t>, … x</a:t>
            </a:r>
            <a:r>
              <a:rPr lang="en-US" sz="2000" baseline="-25000" dirty="0"/>
              <a:t>99</a:t>
            </a:r>
            <a:r>
              <a:rPr lang="en-US" sz="2000" dirty="0"/>
              <a:t> are independent conditioned on knowing q (e.g., q = 0.7)</a:t>
            </a:r>
          </a:p>
          <a:p>
            <a:pPr lvl="1"/>
            <a:r>
              <a:rPr lang="en-US" sz="2000" dirty="0"/>
              <a:t>If q is NOT known, then x</a:t>
            </a:r>
            <a:r>
              <a:rPr lang="en-US" sz="2000" baseline="-25000" dirty="0"/>
              <a:t>1</a:t>
            </a:r>
            <a:r>
              <a:rPr lang="en-US" sz="2000" dirty="0"/>
              <a:t>, x</a:t>
            </a:r>
            <a:r>
              <a:rPr lang="en-US" sz="2000" baseline="-25000" dirty="0"/>
              <a:t>2</a:t>
            </a:r>
            <a:r>
              <a:rPr lang="en-US" sz="2000" dirty="0"/>
              <a:t>, … x</a:t>
            </a:r>
            <a:r>
              <a:rPr lang="en-US" sz="2000" baseline="-25000" dirty="0"/>
              <a:t>99</a:t>
            </a:r>
            <a:r>
              <a:rPr lang="en-US" sz="2000" dirty="0"/>
              <a:t> are not independent</a:t>
            </a:r>
          </a:p>
          <a:p>
            <a:pPr lvl="1"/>
            <a:r>
              <a:rPr lang="en-US" sz="2000" dirty="0"/>
              <a:t>Imagine if all 99 coin tosses are equal to head, what would you guess about the 100th coin toss?</a:t>
            </a:r>
          </a:p>
          <a:p>
            <a:r>
              <a:rPr lang="en-US" sz="2400" dirty="0"/>
              <a:t>Probably confusing because in your previous statistics class, you might have seen equation like p(HHT) = q</a:t>
            </a:r>
            <a:r>
              <a:rPr lang="en-US" sz="2400" baseline="30000" dirty="0"/>
              <a:t>2</a:t>
            </a:r>
            <a:r>
              <a:rPr lang="en-US" sz="2400" dirty="0"/>
              <a:t>(1-q)</a:t>
            </a:r>
          </a:p>
          <a:p>
            <a:pPr lvl="1"/>
            <a:r>
              <a:rPr lang="en-US" sz="2000" dirty="0"/>
              <a:t>This cannot be right since q does not appear on left hand side? How can it appear on right hand side?</a:t>
            </a:r>
          </a:p>
          <a:p>
            <a:pPr lvl="1"/>
            <a:r>
              <a:rPr lang="en-US" sz="2000" dirty="0">
                <a:solidFill>
                  <a:schemeClr val="bg1"/>
                </a:solidFill>
              </a:rPr>
              <a:t>Instead it should actually be p(HHT | q) = q</a:t>
            </a:r>
            <a:r>
              <a:rPr lang="en-US" sz="2000" baseline="30000" dirty="0">
                <a:solidFill>
                  <a:schemeClr val="bg1"/>
                </a:solidFill>
              </a:rPr>
              <a:t>2</a:t>
            </a:r>
            <a:r>
              <a:rPr lang="en-US" sz="2000" dirty="0">
                <a:solidFill>
                  <a:schemeClr val="bg1"/>
                </a:solidFill>
              </a:rPr>
              <a:t>(1-q). The term ”| q” is implicit and is often dropped to reduce clutter</a:t>
            </a:r>
          </a:p>
        </p:txBody>
      </p:sp>
    </p:spTree>
    <p:extLst>
      <p:ext uri="{BB962C8B-B14F-4D97-AF65-F5344CB8AC3E}">
        <p14:creationId xmlns:p14="http://schemas.microsoft.com/office/powerpoint/2010/main" val="7172736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04A48-1736-EB4D-9BA2-9186183DFE34}"/>
              </a:ext>
            </a:extLst>
          </p:cNvPr>
          <p:cNvSpPr>
            <a:spLocks noGrp="1"/>
          </p:cNvSpPr>
          <p:nvPr>
            <p:ph type="title"/>
          </p:nvPr>
        </p:nvSpPr>
        <p:spPr/>
        <p:txBody>
          <a:bodyPr>
            <a:normAutofit/>
          </a:bodyPr>
          <a:lstStyle/>
          <a:p>
            <a:r>
              <a:rPr lang="en-US" sz="4000" dirty="0"/>
              <a:t>Special Case II</a:t>
            </a:r>
          </a:p>
        </p:txBody>
      </p:sp>
      <p:sp>
        <p:nvSpPr>
          <p:cNvPr id="3" name="Content Placeholder 2">
            <a:extLst>
              <a:ext uri="{FF2B5EF4-FFF2-40B4-BE49-F238E27FC236}">
                <a16:creationId xmlns:a16="http://schemas.microsoft.com/office/drawing/2014/main" id="{0E14F2EE-0DD8-774E-8506-8CC449682103}"/>
              </a:ext>
            </a:extLst>
          </p:cNvPr>
          <p:cNvSpPr>
            <a:spLocks noGrp="1"/>
          </p:cNvSpPr>
          <p:nvPr>
            <p:ph idx="1"/>
          </p:nvPr>
        </p:nvSpPr>
        <p:spPr>
          <a:xfrm>
            <a:off x="457200" y="1409700"/>
            <a:ext cx="8343900" cy="5156200"/>
          </a:xfrm>
        </p:spPr>
        <p:txBody>
          <a:bodyPr>
            <a:normAutofit lnSpcReduction="10000"/>
          </a:bodyPr>
          <a:lstStyle/>
          <a:p>
            <a:r>
              <a:rPr lang="en-US" sz="2400" dirty="0"/>
              <a:t>If x</a:t>
            </a:r>
            <a:r>
              <a:rPr lang="en-US" sz="2400" baseline="-25000" dirty="0"/>
              <a:t>1</a:t>
            </a:r>
            <a:r>
              <a:rPr lang="en-US" sz="2400" dirty="0"/>
              <a:t> and x</a:t>
            </a:r>
            <a:r>
              <a:rPr lang="en-US" sz="2400" baseline="-25000" dirty="0"/>
              <a:t>2</a:t>
            </a:r>
            <a:r>
              <a:rPr lang="en-US" sz="2400" dirty="0"/>
              <a:t> are conditionally independent given x</a:t>
            </a:r>
            <a:r>
              <a:rPr lang="en-US" sz="2400" baseline="-25000" dirty="0"/>
              <a:t>3</a:t>
            </a:r>
            <a:r>
              <a:rPr lang="en-US" sz="2400" dirty="0"/>
              <a:t>, it does NOT imply x</a:t>
            </a:r>
            <a:r>
              <a:rPr lang="en-US" sz="2400" baseline="-25000" dirty="0"/>
              <a:t>1</a:t>
            </a:r>
            <a:r>
              <a:rPr lang="en-US" sz="2400" dirty="0"/>
              <a:t> and x</a:t>
            </a:r>
            <a:r>
              <a:rPr lang="en-US" sz="2400" baseline="-25000" dirty="0"/>
              <a:t>2</a:t>
            </a:r>
            <a:r>
              <a:rPr lang="en-US" sz="2400" dirty="0"/>
              <a:t> are independent</a:t>
            </a:r>
            <a:endParaRPr lang="en-US" sz="2400" baseline="-25000" dirty="0"/>
          </a:p>
          <a:p>
            <a:r>
              <a:rPr lang="en-US" sz="2400" dirty="0"/>
              <a:t>Example: Toss coin 99 times. Let q = probability of head. Let </a:t>
            </a:r>
            <a:r>
              <a:rPr lang="en-US" sz="2400" dirty="0" err="1"/>
              <a:t>x</a:t>
            </a:r>
            <a:r>
              <a:rPr lang="en-US" sz="2400" baseline="-25000" dirty="0" err="1"/>
              <a:t>n</a:t>
            </a:r>
            <a:r>
              <a:rPr lang="en-US" sz="2400" dirty="0"/>
              <a:t> = 1 if n-</a:t>
            </a:r>
            <a:r>
              <a:rPr lang="en-US" sz="2400" dirty="0" err="1"/>
              <a:t>th</a:t>
            </a:r>
            <a:r>
              <a:rPr lang="en-US" sz="2400" dirty="0"/>
              <a:t> coin toss = head and </a:t>
            </a:r>
            <a:r>
              <a:rPr lang="en-US" sz="2400" dirty="0" err="1"/>
              <a:t>x</a:t>
            </a:r>
            <a:r>
              <a:rPr lang="en-US" sz="2400" baseline="-25000" dirty="0" err="1"/>
              <a:t>n</a:t>
            </a:r>
            <a:r>
              <a:rPr lang="en-US" sz="2400" dirty="0"/>
              <a:t>= 0 if n-</a:t>
            </a:r>
            <a:r>
              <a:rPr lang="en-US" sz="2400" dirty="0" err="1"/>
              <a:t>th</a:t>
            </a:r>
            <a:r>
              <a:rPr lang="en-US" sz="2400" dirty="0"/>
              <a:t> coin toss = tail</a:t>
            </a:r>
          </a:p>
          <a:p>
            <a:pPr lvl="1"/>
            <a:r>
              <a:rPr lang="en-US" sz="2000" dirty="0"/>
              <a:t>x</a:t>
            </a:r>
            <a:r>
              <a:rPr lang="en-US" sz="2000" baseline="-25000" dirty="0"/>
              <a:t>1</a:t>
            </a:r>
            <a:r>
              <a:rPr lang="en-US" sz="2000" dirty="0"/>
              <a:t>, x</a:t>
            </a:r>
            <a:r>
              <a:rPr lang="en-US" sz="2000" baseline="-25000" dirty="0"/>
              <a:t>2</a:t>
            </a:r>
            <a:r>
              <a:rPr lang="en-US" sz="2000" dirty="0"/>
              <a:t>, … x</a:t>
            </a:r>
            <a:r>
              <a:rPr lang="en-US" sz="2000" baseline="-25000" dirty="0"/>
              <a:t>99</a:t>
            </a:r>
            <a:r>
              <a:rPr lang="en-US" sz="2000" dirty="0"/>
              <a:t> are independent conditioned on knowing q (e.g., q = 0.7)</a:t>
            </a:r>
          </a:p>
          <a:p>
            <a:pPr lvl="1"/>
            <a:r>
              <a:rPr lang="en-US" sz="2000" dirty="0"/>
              <a:t>If q is NOT known, then x</a:t>
            </a:r>
            <a:r>
              <a:rPr lang="en-US" sz="2000" baseline="-25000" dirty="0"/>
              <a:t>1</a:t>
            </a:r>
            <a:r>
              <a:rPr lang="en-US" sz="2000" dirty="0"/>
              <a:t>, x</a:t>
            </a:r>
            <a:r>
              <a:rPr lang="en-US" sz="2000" baseline="-25000" dirty="0"/>
              <a:t>2</a:t>
            </a:r>
            <a:r>
              <a:rPr lang="en-US" sz="2000" dirty="0"/>
              <a:t>, … x</a:t>
            </a:r>
            <a:r>
              <a:rPr lang="en-US" sz="2000" baseline="-25000" dirty="0"/>
              <a:t>99</a:t>
            </a:r>
            <a:r>
              <a:rPr lang="en-US" sz="2000" dirty="0"/>
              <a:t> are not independent</a:t>
            </a:r>
          </a:p>
          <a:p>
            <a:pPr lvl="1"/>
            <a:r>
              <a:rPr lang="en-US" sz="2000" dirty="0"/>
              <a:t>Imagine if all 99 coin tosses are equal to head, what would you guess about the 100th coin toss?</a:t>
            </a:r>
          </a:p>
          <a:p>
            <a:r>
              <a:rPr lang="en-US" sz="2400" dirty="0"/>
              <a:t>Probably confusing because in your previous statistics class, you might have seen equation like p(HHT) = q</a:t>
            </a:r>
            <a:r>
              <a:rPr lang="en-US" sz="2400" baseline="30000" dirty="0"/>
              <a:t>2</a:t>
            </a:r>
            <a:r>
              <a:rPr lang="en-US" sz="2400" dirty="0"/>
              <a:t>(1-q)</a:t>
            </a:r>
          </a:p>
          <a:p>
            <a:pPr lvl="1"/>
            <a:r>
              <a:rPr lang="en-US" sz="2000" dirty="0"/>
              <a:t>This cannot be right since q does not appear on left hand side? How can it appear on right hand side?</a:t>
            </a:r>
          </a:p>
          <a:p>
            <a:pPr lvl="1"/>
            <a:r>
              <a:rPr lang="en-US" sz="2000" dirty="0"/>
              <a:t>Instead it should actually be p(HHT | q) = q</a:t>
            </a:r>
            <a:r>
              <a:rPr lang="en-US" sz="2000" baseline="30000" dirty="0"/>
              <a:t>2</a:t>
            </a:r>
            <a:r>
              <a:rPr lang="en-US" sz="2000" dirty="0"/>
              <a:t>(1-q). The term ”| q” is implicit and is often dropped to reduce clutter</a:t>
            </a:r>
          </a:p>
        </p:txBody>
      </p:sp>
    </p:spTree>
    <p:extLst>
      <p:ext uri="{BB962C8B-B14F-4D97-AF65-F5344CB8AC3E}">
        <p14:creationId xmlns:p14="http://schemas.microsoft.com/office/powerpoint/2010/main" val="1704524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Topics</a:t>
            </a:r>
          </a:p>
        </p:txBody>
      </p:sp>
      <p:sp>
        <p:nvSpPr>
          <p:cNvPr id="5" name="Content Placeholder 2"/>
          <p:cNvSpPr>
            <a:spLocks noGrp="1"/>
          </p:cNvSpPr>
          <p:nvPr>
            <p:ph idx="1"/>
          </p:nvPr>
        </p:nvSpPr>
        <p:spPr>
          <a:xfrm>
            <a:off x="316098" y="1369841"/>
            <a:ext cx="8541782" cy="4698284"/>
          </a:xfrm>
        </p:spPr>
        <p:txBody>
          <a:bodyPr>
            <a:normAutofit/>
          </a:bodyPr>
          <a:lstStyle/>
          <a:p>
            <a:r>
              <a:rPr lang="en-US" sz="3000" dirty="0"/>
              <a:t>Thomas Yeo (EE5907 Part I + EE5027)</a:t>
            </a:r>
          </a:p>
          <a:p>
            <a:pPr lvl="1"/>
            <a:r>
              <a:rPr lang="en-US" sz="2400" dirty="0"/>
              <a:t>Contact: </a:t>
            </a:r>
            <a:r>
              <a:rPr lang="en-US" sz="2400" dirty="0" err="1"/>
              <a:t>thomas.yeo@nus.edu.sg</a:t>
            </a:r>
            <a:endParaRPr lang="en-US" sz="2400" dirty="0"/>
          </a:p>
          <a:p>
            <a:pPr lvl="1"/>
            <a:r>
              <a:rPr lang="en-US" sz="2400" dirty="0"/>
              <a:t>Bayesian decision theory</a:t>
            </a:r>
          </a:p>
          <a:p>
            <a:pPr lvl="1"/>
            <a:r>
              <a:rPr lang="en-US" sz="2400" dirty="0"/>
              <a:t>Parameter estimation &amp; supervised learning</a:t>
            </a:r>
          </a:p>
          <a:p>
            <a:pPr lvl="1"/>
            <a:r>
              <a:rPr lang="en-US" sz="2400" dirty="0"/>
              <a:t>Non-parametric techniques</a:t>
            </a:r>
          </a:p>
          <a:p>
            <a:r>
              <a:rPr lang="en-US" sz="3000" dirty="0"/>
              <a:t>Robby Tan, Mike Shou, Wang </a:t>
            </a:r>
            <a:r>
              <a:rPr lang="en-US" sz="3000" dirty="0" err="1"/>
              <a:t>Xinchao</a:t>
            </a:r>
            <a:r>
              <a:rPr lang="en-US" sz="3000" dirty="0"/>
              <a:t> (EE5907 Part II + EE5026)</a:t>
            </a:r>
          </a:p>
          <a:p>
            <a:pPr lvl="1"/>
            <a:r>
              <a:rPr lang="en-US" sz="2400" dirty="0"/>
              <a:t>Unsupervised / supervised dimensionality reduction</a:t>
            </a:r>
          </a:p>
          <a:p>
            <a:pPr lvl="1"/>
            <a:r>
              <a:rPr lang="en-US" sz="2400" dirty="0"/>
              <a:t>Clustering and Applications</a:t>
            </a:r>
          </a:p>
          <a:p>
            <a:pPr lvl="1"/>
            <a:r>
              <a:rPr lang="en-US" sz="2400" dirty="0"/>
              <a:t>Deep learning</a:t>
            </a:r>
          </a:p>
        </p:txBody>
      </p:sp>
    </p:spTree>
    <p:extLst>
      <p:ext uri="{BB962C8B-B14F-4D97-AF65-F5344CB8AC3E}">
        <p14:creationId xmlns:p14="http://schemas.microsoft.com/office/powerpoint/2010/main" val="5768979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2109788"/>
            <a:ext cx="8229600" cy="1143000"/>
          </a:xfrm>
        </p:spPr>
        <p:txBody>
          <a:bodyPr>
            <a:normAutofit/>
          </a:bodyPr>
          <a:lstStyle/>
          <a:p>
            <a:r>
              <a:rPr lang="en-US" dirty="0"/>
              <a:t>Types of Machine Learning</a:t>
            </a:r>
          </a:p>
        </p:txBody>
      </p:sp>
    </p:spTree>
    <p:extLst>
      <p:ext uri="{BB962C8B-B14F-4D97-AF65-F5344CB8AC3E}">
        <p14:creationId xmlns:p14="http://schemas.microsoft.com/office/powerpoint/2010/main" val="7454624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5" name="Content Placeholder 2">
            <a:extLst>
              <a:ext uri="{FF2B5EF4-FFF2-40B4-BE49-F238E27FC236}">
                <a16:creationId xmlns:a16="http://schemas.microsoft.com/office/drawing/2014/main" id="{DB8AA63E-78EF-5545-86AF-A41F7F42DA00}"/>
              </a:ext>
            </a:extLst>
          </p:cNvPr>
          <p:cNvSpPr>
            <a:spLocks noGrp="1"/>
          </p:cNvSpPr>
          <p:nvPr>
            <p:ph idx="1"/>
          </p:nvPr>
        </p:nvSpPr>
        <p:spPr>
          <a:xfrm>
            <a:off x="457200" y="1347439"/>
            <a:ext cx="8229600" cy="5114871"/>
          </a:xfrm>
        </p:spPr>
        <p:txBody>
          <a:bodyPr>
            <a:normAutofit lnSpcReduction="10000"/>
          </a:bodyPr>
          <a:lstStyle/>
          <a:p>
            <a:r>
              <a:rPr lang="en-US" dirty="0"/>
              <a:t>Discrete &amp; continuous random variables</a:t>
            </a:r>
          </a:p>
          <a:p>
            <a:r>
              <a:rPr lang="en-US" dirty="0"/>
              <a:t>Probability distribution function / probability mass function</a:t>
            </a:r>
          </a:p>
          <a:p>
            <a:r>
              <a:rPr lang="en-US" dirty="0"/>
              <a:t>Joint distributions of N random variables</a:t>
            </a:r>
          </a:p>
          <a:p>
            <a:r>
              <a:rPr lang="en-US" dirty="0"/>
              <a:t>Marginalization / Law of Total Probability</a:t>
            </a:r>
          </a:p>
          <a:p>
            <a:r>
              <a:rPr lang="en-US" dirty="0"/>
              <a:t>Conditional probability</a:t>
            </a:r>
          </a:p>
          <a:p>
            <a:r>
              <a:rPr lang="en-US" dirty="0"/>
              <a:t>Bayes’ Rule</a:t>
            </a:r>
          </a:p>
          <a:p>
            <a:r>
              <a:rPr lang="en-US" dirty="0"/>
              <a:t>Independence, Conditional Independence</a:t>
            </a:r>
          </a:p>
          <a:p>
            <a:r>
              <a:rPr lang="en-US" dirty="0"/>
              <a:t>Expectation, conditional expectation</a:t>
            </a:r>
          </a:p>
          <a:p>
            <a:endParaRPr lang="en-US" dirty="0"/>
          </a:p>
        </p:txBody>
      </p:sp>
    </p:spTree>
    <p:extLst>
      <p:ext uri="{BB962C8B-B14F-4D97-AF65-F5344CB8AC3E}">
        <p14:creationId xmlns:p14="http://schemas.microsoft.com/office/powerpoint/2010/main" val="272807221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solidFill>
                  <a:srgbClr val="FF0000"/>
                </a:solidFill>
              </a:rPr>
              <a:t>Optional Reading II</a:t>
            </a:r>
          </a:p>
        </p:txBody>
      </p:sp>
      <p:sp>
        <p:nvSpPr>
          <p:cNvPr id="3" name="Content Placeholder 2"/>
          <p:cNvSpPr>
            <a:spLocks noGrp="1"/>
          </p:cNvSpPr>
          <p:nvPr>
            <p:ph idx="1"/>
          </p:nvPr>
        </p:nvSpPr>
        <p:spPr>
          <a:xfrm>
            <a:off x="457200" y="1465527"/>
            <a:ext cx="8229600" cy="4525963"/>
          </a:xfrm>
        </p:spPr>
        <p:txBody>
          <a:bodyPr/>
          <a:lstStyle/>
          <a:p>
            <a:r>
              <a:rPr lang="en-US" sz="2800" dirty="0"/>
              <a:t>These notes are from Chapters 2 and 3 of SP (</a:t>
            </a:r>
            <a:r>
              <a:rPr lang="en-US" sz="2800" dirty="0">
                <a:solidFill>
                  <a:srgbClr val="0000FF"/>
                </a:solidFill>
              </a:rPr>
              <a:t>free download: </a:t>
            </a:r>
            <a:r>
              <a:rPr lang="en-US" sz="2800" dirty="0" err="1">
                <a:solidFill>
                  <a:srgbClr val="0000FF"/>
                </a:solidFill>
              </a:rPr>
              <a:t>www.computervisionmodels.com</a:t>
            </a:r>
            <a:r>
              <a:rPr lang="en-US" sz="2800" dirty="0"/>
              <a:t>)</a:t>
            </a:r>
          </a:p>
          <a:p>
            <a:r>
              <a:rPr lang="en-US" sz="2800" dirty="0"/>
              <a:t>Review of probability &amp; linear algebra by Dr. Tam Nguyen (download from </a:t>
            </a:r>
            <a:r>
              <a:rPr lang="en-US" sz="2800" dirty="0" err="1"/>
              <a:t>LuminNUS</a:t>
            </a:r>
            <a:r>
              <a:rPr lang="en-US" sz="2800" dirty="0"/>
              <a:t>)</a:t>
            </a:r>
          </a:p>
          <a:p>
            <a:r>
              <a:rPr lang="en-US" sz="2800" dirty="0"/>
              <a:t>Textbooks</a:t>
            </a:r>
          </a:p>
          <a:p>
            <a:pPr lvl="1"/>
            <a:r>
              <a:rPr lang="en-US" sz="2400" dirty="0"/>
              <a:t>Appendix A of D&amp;H</a:t>
            </a:r>
          </a:p>
          <a:p>
            <a:pPr lvl="1"/>
            <a:r>
              <a:rPr lang="en-US" sz="2400" dirty="0"/>
              <a:t>Chapter 2 of KM (beware of typos)</a:t>
            </a:r>
          </a:p>
          <a:p>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54757223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1895"/>
            <a:ext cx="7772400" cy="1470025"/>
          </a:xfrm>
        </p:spPr>
        <p:txBody>
          <a:bodyPr>
            <a:normAutofit/>
          </a:bodyPr>
          <a:lstStyle/>
          <a:p>
            <a:r>
              <a:rPr lang="en-US" dirty="0"/>
              <a:t>Additional Material</a:t>
            </a:r>
          </a:p>
        </p:txBody>
      </p:sp>
    </p:spTree>
    <p:extLst>
      <p:ext uri="{BB962C8B-B14F-4D97-AF65-F5344CB8AC3E}">
        <p14:creationId xmlns:p14="http://schemas.microsoft.com/office/powerpoint/2010/main" val="344286986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Rules of Expectations</a:t>
            </a:r>
          </a:p>
        </p:txBody>
      </p:sp>
      <p:sp>
        <p:nvSpPr>
          <p:cNvPr id="3" name="Content Placeholder 2"/>
          <p:cNvSpPr>
            <a:spLocks noGrp="1"/>
          </p:cNvSpPr>
          <p:nvPr>
            <p:ph idx="1"/>
          </p:nvPr>
        </p:nvSpPr>
        <p:spPr/>
        <p:txBody>
          <a:bodyPr/>
          <a:lstStyle/>
          <a:p>
            <a:r>
              <a:rPr lang="en-US" sz="2400" dirty="0"/>
              <a:t>E[</a:t>
            </a:r>
            <a:r>
              <a:rPr lang="en-US" sz="2400" dirty="0" err="1"/>
              <a:t>af</a:t>
            </a:r>
            <a:r>
              <a:rPr lang="en-US" sz="2400" dirty="0"/>
              <a:t>(x) + </a:t>
            </a:r>
            <a:r>
              <a:rPr lang="en-US" sz="2400" dirty="0" err="1"/>
              <a:t>bg</a:t>
            </a:r>
            <a:r>
              <a:rPr lang="en-US" sz="2400" dirty="0"/>
              <a:t>(x)] = </a:t>
            </a:r>
            <a:r>
              <a:rPr lang="en-US" sz="2400" dirty="0" err="1"/>
              <a:t>aE</a:t>
            </a:r>
            <a:r>
              <a:rPr lang="en-US" sz="2400" dirty="0"/>
              <a:t>(f(x)) + </a:t>
            </a:r>
            <a:r>
              <a:rPr lang="en-US" sz="2400" dirty="0" err="1"/>
              <a:t>bE</a:t>
            </a:r>
            <a:r>
              <a:rPr lang="en-US" sz="2400" dirty="0"/>
              <a:t>(g(x))</a:t>
            </a:r>
          </a:p>
          <a:p>
            <a:endParaRPr lang="en-US" dirty="0"/>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438" y="2888097"/>
            <a:ext cx="8280000" cy="2410633"/>
          </a:xfrm>
          <a:prstGeom prst="rect">
            <a:avLst/>
          </a:prstGeom>
        </p:spPr>
      </p:pic>
    </p:spTree>
    <p:extLst>
      <p:ext uri="{BB962C8B-B14F-4D97-AF65-F5344CB8AC3E}">
        <p14:creationId xmlns:p14="http://schemas.microsoft.com/office/powerpoint/2010/main" val="118766531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746094"/>
            <a:ext cx="6480000" cy="2529184"/>
          </a:xfrm>
          <a:prstGeom prst="rect">
            <a:avLst/>
          </a:prstGeom>
        </p:spPr>
      </p:pic>
      <p:sp>
        <p:nvSpPr>
          <p:cNvPr id="2" name="Title 1"/>
          <p:cNvSpPr>
            <a:spLocks noGrp="1"/>
          </p:cNvSpPr>
          <p:nvPr>
            <p:ph type="title"/>
          </p:nvPr>
        </p:nvSpPr>
        <p:spPr/>
        <p:txBody>
          <a:bodyPr/>
          <a:lstStyle/>
          <a:p>
            <a:r>
              <a:rPr lang="en-US" dirty="0"/>
              <a:t>Rules of Expectations</a:t>
            </a:r>
          </a:p>
        </p:txBody>
      </p:sp>
      <p:sp>
        <p:nvSpPr>
          <p:cNvPr id="3" name="Content Placeholder 2"/>
          <p:cNvSpPr>
            <a:spLocks noGrp="1"/>
          </p:cNvSpPr>
          <p:nvPr>
            <p:ph idx="1"/>
          </p:nvPr>
        </p:nvSpPr>
        <p:spPr/>
        <p:txBody>
          <a:bodyPr/>
          <a:lstStyle/>
          <a:p>
            <a:r>
              <a:rPr lang="en-US" sz="2400" dirty="0" err="1"/>
              <a:t>Cov</a:t>
            </a:r>
            <a:r>
              <a:rPr lang="en-US" sz="2400" dirty="0"/>
              <a:t>(</a:t>
            </a:r>
            <a:r>
              <a:rPr lang="en-US" sz="2400" dirty="0" err="1"/>
              <a:t>x,y</a:t>
            </a:r>
            <a:r>
              <a:rPr lang="en-US" sz="2400" dirty="0"/>
              <a:t>) = E(</a:t>
            </a:r>
            <a:r>
              <a:rPr lang="en-US" sz="2400" dirty="0" err="1"/>
              <a:t>xy</a:t>
            </a:r>
            <a:r>
              <a:rPr lang="en-US" sz="2400" dirty="0"/>
              <a:t>)-E(x)E(y)</a:t>
            </a:r>
          </a:p>
          <a:p>
            <a:endParaRPr lang="en-US" dirty="0"/>
          </a:p>
        </p:txBody>
      </p:sp>
      <p:sp>
        <p:nvSpPr>
          <p:cNvPr id="8" name="TextBox 7"/>
          <p:cNvSpPr txBox="1"/>
          <p:nvPr/>
        </p:nvSpPr>
        <p:spPr>
          <a:xfrm>
            <a:off x="7427661" y="3511754"/>
            <a:ext cx="1290588" cy="646331"/>
          </a:xfrm>
          <a:prstGeom prst="rect">
            <a:avLst/>
          </a:prstGeom>
          <a:noFill/>
        </p:spPr>
        <p:txBody>
          <a:bodyPr wrap="none" rtlCol="0">
            <a:spAutoFit/>
          </a:bodyPr>
          <a:lstStyle/>
          <a:p>
            <a:pPr algn="ctr"/>
            <a:r>
              <a:rPr lang="en-US" dirty="0"/>
              <a:t>Linearity of </a:t>
            </a:r>
          </a:p>
          <a:p>
            <a:pPr algn="ctr"/>
            <a:r>
              <a:rPr lang="en-US" dirty="0"/>
              <a:t>Expectation</a:t>
            </a:r>
          </a:p>
        </p:txBody>
      </p:sp>
      <p:sp>
        <p:nvSpPr>
          <p:cNvPr id="9" name="TextBox 8"/>
          <p:cNvSpPr txBox="1"/>
          <p:nvPr/>
        </p:nvSpPr>
        <p:spPr>
          <a:xfrm>
            <a:off x="7347550" y="4248127"/>
            <a:ext cx="1454244" cy="646331"/>
          </a:xfrm>
          <a:prstGeom prst="rect">
            <a:avLst/>
          </a:prstGeom>
          <a:noFill/>
        </p:spPr>
        <p:txBody>
          <a:bodyPr wrap="none" rtlCol="0">
            <a:spAutoFit/>
          </a:bodyPr>
          <a:lstStyle/>
          <a:p>
            <a:pPr algn="ctr"/>
            <a:r>
              <a:rPr lang="en-US" dirty="0"/>
              <a:t>E(x) &amp; E(y) </a:t>
            </a:r>
          </a:p>
          <a:p>
            <a:pPr algn="ctr"/>
            <a:r>
              <a:rPr lang="en-US" dirty="0"/>
              <a:t>are constants</a:t>
            </a:r>
          </a:p>
        </p:txBody>
      </p:sp>
      <p:sp>
        <p:nvSpPr>
          <p:cNvPr id="11" name="Curved Left Arrow 10"/>
          <p:cNvSpPr/>
          <p:nvPr/>
        </p:nvSpPr>
        <p:spPr>
          <a:xfrm>
            <a:off x="7115366" y="3626400"/>
            <a:ext cx="254000" cy="578831"/>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Curved Left Arrow 12"/>
          <p:cNvSpPr/>
          <p:nvPr/>
        </p:nvSpPr>
        <p:spPr>
          <a:xfrm>
            <a:off x="7085382" y="4255367"/>
            <a:ext cx="254000" cy="578831"/>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Curved Left Arrow 13"/>
          <p:cNvSpPr/>
          <p:nvPr/>
        </p:nvSpPr>
        <p:spPr>
          <a:xfrm>
            <a:off x="5830792" y="3272474"/>
            <a:ext cx="254000" cy="578831"/>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5929724" y="3015831"/>
            <a:ext cx="1838965" cy="369332"/>
          </a:xfrm>
          <a:prstGeom prst="rect">
            <a:avLst/>
          </a:prstGeom>
          <a:noFill/>
        </p:spPr>
        <p:txBody>
          <a:bodyPr wrap="none" rtlCol="0">
            <a:spAutoFit/>
          </a:bodyPr>
          <a:lstStyle/>
          <a:p>
            <a:pPr algn="ctr"/>
            <a:r>
              <a:rPr lang="en-US" dirty="0"/>
              <a:t>Expand the terms</a:t>
            </a:r>
          </a:p>
        </p:txBody>
      </p:sp>
    </p:spTree>
    <p:extLst>
      <p:ext uri="{BB962C8B-B14F-4D97-AF65-F5344CB8AC3E}">
        <p14:creationId xmlns:p14="http://schemas.microsoft.com/office/powerpoint/2010/main" val="61556122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Rules of Expectations</a:t>
            </a:r>
          </a:p>
        </p:txBody>
      </p:sp>
      <p:sp>
        <p:nvSpPr>
          <p:cNvPr id="3" name="Content Placeholder 2"/>
          <p:cNvSpPr>
            <a:spLocks noGrp="1"/>
          </p:cNvSpPr>
          <p:nvPr>
            <p:ph idx="1"/>
          </p:nvPr>
        </p:nvSpPr>
        <p:spPr/>
        <p:txBody>
          <a:bodyPr/>
          <a:lstStyle/>
          <a:p>
            <a:r>
              <a:rPr lang="en-US" sz="2400" dirty="0"/>
              <a:t>If x &amp; y are independent, then E[f(x)g(y)] = E[f(x)]E[g(y)]</a:t>
            </a:r>
          </a:p>
          <a:p>
            <a:endParaRPr lang="en-US" dirty="0"/>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886" y="2578158"/>
            <a:ext cx="6463178" cy="3548005"/>
          </a:xfrm>
          <a:prstGeom prst="rect">
            <a:avLst/>
          </a:prstGeom>
        </p:spPr>
      </p:pic>
      <p:sp>
        <p:nvSpPr>
          <p:cNvPr id="5" name="Curved Left Arrow 4"/>
          <p:cNvSpPr/>
          <p:nvPr/>
        </p:nvSpPr>
        <p:spPr>
          <a:xfrm>
            <a:off x="6840064" y="2982407"/>
            <a:ext cx="254000" cy="877959"/>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7115868" y="3032217"/>
            <a:ext cx="1151051" cy="646331"/>
          </a:xfrm>
          <a:prstGeom prst="rect">
            <a:avLst/>
          </a:prstGeom>
          <a:noFill/>
        </p:spPr>
        <p:txBody>
          <a:bodyPr wrap="none" rtlCol="0">
            <a:spAutoFit/>
          </a:bodyPr>
          <a:lstStyle/>
          <a:p>
            <a:pPr algn="ctr"/>
            <a:r>
              <a:rPr lang="en-US" dirty="0"/>
              <a:t>x &amp; y are </a:t>
            </a:r>
          </a:p>
          <a:p>
            <a:pPr algn="ctr"/>
            <a:r>
              <a:rPr lang="en-US" dirty="0" err="1"/>
              <a:t>indepdent</a:t>
            </a:r>
            <a:endParaRPr lang="en-US" dirty="0"/>
          </a:p>
        </p:txBody>
      </p:sp>
    </p:spTree>
    <p:extLst>
      <p:ext uri="{BB962C8B-B14F-4D97-AF65-F5344CB8AC3E}">
        <p14:creationId xmlns:p14="http://schemas.microsoft.com/office/powerpoint/2010/main" val="8625725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A78F9-79AC-4043-913E-D82204F84E13}"/>
              </a:ext>
            </a:extLst>
          </p:cNvPr>
          <p:cNvSpPr>
            <a:spLocks noGrp="1"/>
          </p:cNvSpPr>
          <p:nvPr>
            <p:ph type="title"/>
          </p:nvPr>
        </p:nvSpPr>
        <p:spPr>
          <a:xfrm>
            <a:off x="457200" y="58738"/>
            <a:ext cx="8229600" cy="1143000"/>
          </a:xfrm>
        </p:spPr>
        <p:txBody>
          <a:bodyPr/>
          <a:lstStyle/>
          <a:p>
            <a:r>
              <a:rPr lang="en-US" dirty="0"/>
              <a:t>Supervised Learning</a:t>
            </a:r>
          </a:p>
        </p:txBody>
      </p:sp>
      <p:sp>
        <p:nvSpPr>
          <p:cNvPr id="3" name="Content Placeholder 2">
            <a:extLst>
              <a:ext uri="{FF2B5EF4-FFF2-40B4-BE49-F238E27FC236}">
                <a16:creationId xmlns:a16="http://schemas.microsoft.com/office/drawing/2014/main" id="{89B83EB1-347E-3443-9E03-89862893CDA4}"/>
              </a:ext>
            </a:extLst>
          </p:cNvPr>
          <p:cNvSpPr>
            <a:spLocks noGrp="1"/>
          </p:cNvSpPr>
          <p:nvPr>
            <p:ph idx="1"/>
          </p:nvPr>
        </p:nvSpPr>
        <p:spPr>
          <a:xfrm>
            <a:off x="180533" y="1079500"/>
            <a:ext cx="8789295" cy="4525963"/>
          </a:xfrm>
        </p:spPr>
        <p:txBody>
          <a:bodyPr/>
          <a:lstStyle/>
          <a:p>
            <a:r>
              <a:rPr lang="en-US" sz="2000" dirty="0">
                <a:latin typeface="Geneva" panose="020B0503030404040204" pitchFamily="34" charset="0"/>
                <a:ea typeface="Geneva" panose="020B0503030404040204" pitchFamily="34" charset="0"/>
              </a:rPr>
              <a:t>Given input-output pairs D = {x</a:t>
            </a:r>
            <a:r>
              <a:rPr lang="en-US" sz="2000" baseline="-25000" dirty="0">
                <a:latin typeface="Geneva" panose="020B0503030404040204" pitchFamily="34" charset="0"/>
                <a:ea typeface="Geneva" panose="020B0503030404040204" pitchFamily="34" charset="0"/>
              </a:rPr>
              <a:t>i</a:t>
            </a:r>
            <a:r>
              <a:rPr lang="en-US" sz="2000" dirty="0">
                <a:latin typeface="Geneva" panose="020B0503030404040204" pitchFamily="34" charset="0"/>
                <a:ea typeface="Geneva" panose="020B0503030404040204" pitchFamily="34" charset="0"/>
              </a:rPr>
              <a:t>, </a:t>
            </a:r>
            <a:r>
              <a:rPr lang="en-US" sz="2000" dirty="0" err="1">
                <a:latin typeface="Geneva" panose="020B0503030404040204" pitchFamily="34" charset="0"/>
                <a:ea typeface="Geneva" panose="020B0503030404040204" pitchFamily="34" charset="0"/>
              </a:rPr>
              <a:t>y</a:t>
            </a:r>
            <a:r>
              <a:rPr lang="en-US" sz="2000" baseline="-25000" dirty="0" err="1">
                <a:latin typeface="Geneva" panose="020B0503030404040204" pitchFamily="34" charset="0"/>
                <a:ea typeface="Geneva" panose="020B0503030404040204" pitchFamily="34" charset="0"/>
              </a:rPr>
              <a:t>i</a:t>
            </a:r>
            <a:r>
              <a:rPr lang="en-US" sz="2000" dirty="0">
                <a:latin typeface="Geneva" panose="020B0503030404040204" pitchFamily="34" charset="0"/>
                <a:ea typeface="Geneva" panose="020B0503030404040204" pitchFamily="34" charset="0"/>
              </a:rPr>
              <a:t>}</a:t>
            </a:r>
            <a:r>
              <a:rPr lang="en-US" sz="2000" baseline="-25000" dirty="0" err="1">
                <a:latin typeface="Geneva" panose="020B0503030404040204" pitchFamily="34" charset="0"/>
                <a:ea typeface="Geneva" panose="020B0503030404040204" pitchFamily="34" charset="0"/>
              </a:rPr>
              <a:t>i</a:t>
            </a:r>
            <a:r>
              <a:rPr lang="en-US" sz="2000" baseline="-25000" dirty="0">
                <a:latin typeface="Geneva" panose="020B0503030404040204" pitchFamily="34" charset="0"/>
                <a:ea typeface="Geneva" panose="020B0503030404040204" pitchFamily="34" charset="0"/>
              </a:rPr>
              <a:t>=1:N </a:t>
            </a:r>
            <a:r>
              <a:rPr lang="en-US" sz="2000" dirty="0">
                <a:latin typeface="Geneva" panose="020B0503030404040204" pitchFamily="34" charset="0"/>
                <a:ea typeface="Geneva" panose="020B0503030404040204" pitchFamily="34" charset="0"/>
              </a:rPr>
              <a:t>, learn mapping y = f(x)</a:t>
            </a:r>
          </a:p>
          <a:p>
            <a:pPr lvl="1"/>
            <a:r>
              <a:rPr lang="en-US" sz="1600" dirty="0">
                <a:latin typeface="Geneva" panose="020B0503030404040204" pitchFamily="34" charset="0"/>
                <a:ea typeface="Geneva" panose="020B0503030404040204" pitchFamily="34" charset="0"/>
                <a:cs typeface="Geeza Pro" panose="02000400000000000000" pitchFamily="2" charset="-78"/>
              </a:rPr>
              <a:t>D = </a:t>
            </a:r>
            <a:r>
              <a:rPr lang="en-US" sz="1600" dirty="0">
                <a:solidFill>
                  <a:srgbClr val="0000FF"/>
                </a:solidFill>
                <a:latin typeface="Geneva" panose="020B0503030404040204" pitchFamily="34" charset="0"/>
                <a:ea typeface="Geneva" panose="020B0503030404040204" pitchFamily="34" charset="0"/>
                <a:cs typeface="Geeza Pro" panose="02000400000000000000" pitchFamily="2" charset="-78"/>
              </a:rPr>
              <a:t>training set </a:t>
            </a:r>
          </a:p>
        </p:txBody>
      </p:sp>
    </p:spTree>
    <p:extLst>
      <p:ext uri="{BB962C8B-B14F-4D97-AF65-F5344CB8AC3E}">
        <p14:creationId xmlns:p14="http://schemas.microsoft.com/office/powerpoint/2010/main" val="2289641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A78F9-79AC-4043-913E-D82204F84E13}"/>
              </a:ext>
            </a:extLst>
          </p:cNvPr>
          <p:cNvSpPr>
            <a:spLocks noGrp="1"/>
          </p:cNvSpPr>
          <p:nvPr>
            <p:ph type="title"/>
          </p:nvPr>
        </p:nvSpPr>
        <p:spPr>
          <a:xfrm>
            <a:off x="457200" y="58738"/>
            <a:ext cx="8229600" cy="1143000"/>
          </a:xfrm>
        </p:spPr>
        <p:txBody>
          <a:bodyPr/>
          <a:lstStyle/>
          <a:p>
            <a:r>
              <a:rPr lang="en-US" dirty="0"/>
              <a:t>Supervised Learning</a:t>
            </a:r>
          </a:p>
        </p:txBody>
      </p:sp>
      <p:sp>
        <p:nvSpPr>
          <p:cNvPr id="3" name="Content Placeholder 2">
            <a:extLst>
              <a:ext uri="{FF2B5EF4-FFF2-40B4-BE49-F238E27FC236}">
                <a16:creationId xmlns:a16="http://schemas.microsoft.com/office/drawing/2014/main" id="{89B83EB1-347E-3443-9E03-89862893CDA4}"/>
              </a:ext>
            </a:extLst>
          </p:cNvPr>
          <p:cNvSpPr>
            <a:spLocks noGrp="1"/>
          </p:cNvSpPr>
          <p:nvPr>
            <p:ph idx="1"/>
          </p:nvPr>
        </p:nvSpPr>
        <p:spPr>
          <a:xfrm>
            <a:off x="180533" y="1079500"/>
            <a:ext cx="8789295" cy="4525963"/>
          </a:xfrm>
        </p:spPr>
        <p:txBody>
          <a:bodyPr/>
          <a:lstStyle/>
          <a:p>
            <a:r>
              <a:rPr lang="en-US" sz="2000" dirty="0">
                <a:latin typeface="Geneva" panose="020B0503030404040204" pitchFamily="34" charset="0"/>
                <a:ea typeface="Geneva" panose="020B0503030404040204" pitchFamily="34" charset="0"/>
              </a:rPr>
              <a:t>Given input-output pairs D = {x</a:t>
            </a:r>
            <a:r>
              <a:rPr lang="en-US" sz="2000" baseline="-25000" dirty="0">
                <a:latin typeface="Geneva" panose="020B0503030404040204" pitchFamily="34" charset="0"/>
                <a:ea typeface="Geneva" panose="020B0503030404040204" pitchFamily="34" charset="0"/>
              </a:rPr>
              <a:t>i</a:t>
            </a:r>
            <a:r>
              <a:rPr lang="en-US" sz="2000" dirty="0">
                <a:latin typeface="Geneva" panose="020B0503030404040204" pitchFamily="34" charset="0"/>
                <a:ea typeface="Geneva" panose="020B0503030404040204" pitchFamily="34" charset="0"/>
              </a:rPr>
              <a:t>, </a:t>
            </a:r>
            <a:r>
              <a:rPr lang="en-US" sz="2000" dirty="0" err="1">
                <a:latin typeface="Geneva" panose="020B0503030404040204" pitchFamily="34" charset="0"/>
                <a:ea typeface="Geneva" panose="020B0503030404040204" pitchFamily="34" charset="0"/>
              </a:rPr>
              <a:t>y</a:t>
            </a:r>
            <a:r>
              <a:rPr lang="en-US" sz="2000" baseline="-25000" dirty="0" err="1">
                <a:latin typeface="Geneva" panose="020B0503030404040204" pitchFamily="34" charset="0"/>
                <a:ea typeface="Geneva" panose="020B0503030404040204" pitchFamily="34" charset="0"/>
              </a:rPr>
              <a:t>i</a:t>
            </a:r>
            <a:r>
              <a:rPr lang="en-US" sz="2000" dirty="0">
                <a:latin typeface="Geneva" panose="020B0503030404040204" pitchFamily="34" charset="0"/>
                <a:ea typeface="Geneva" panose="020B0503030404040204" pitchFamily="34" charset="0"/>
              </a:rPr>
              <a:t>}</a:t>
            </a:r>
            <a:r>
              <a:rPr lang="en-US" sz="2000" baseline="-25000" dirty="0" err="1">
                <a:latin typeface="Geneva" panose="020B0503030404040204" pitchFamily="34" charset="0"/>
                <a:ea typeface="Geneva" panose="020B0503030404040204" pitchFamily="34" charset="0"/>
              </a:rPr>
              <a:t>i</a:t>
            </a:r>
            <a:r>
              <a:rPr lang="en-US" sz="2000" baseline="-25000" dirty="0">
                <a:latin typeface="Geneva" panose="020B0503030404040204" pitchFamily="34" charset="0"/>
                <a:ea typeface="Geneva" panose="020B0503030404040204" pitchFamily="34" charset="0"/>
              </a:rPr>
              <a:t>=1:N </a:t>
            </a:r>
            <a:r>
              <a:rPr lang="en-US" sz="2000" dirty="0">
                <a:latin typeface="Geneva" panose="020B0503030404040204" pitchFamily="34" charset="0"/>
                <a:ea typeface="Geneva" panose="020B0503030404040204" pitchFamily="34" charset="0"/>
              </a:rPr>
              <a:t>, learn mapping y = f(x)</a:t>
            </a:r>
          </a:p>
          <a:p>
            <a:pPr lvl="1"/>
            <a:r>
              <a:rPr lang="en-US" sz="1600" dirty="0">
                <a:latin typeface="Geneva" panose="020B0503030404040204" pitchFamily="34" charset="0"/>
                <a:ea typeface="Geneva" panose="020B0503030404040204" pitchFamily="34" charset="0"/>
                <a:cs typeface="Geeza Pro" panose="02000400000000000000" pitchFamily="2" charset="-78"/>
              </a:rPr>
              <a:t>D = </a:t>
            </a:r>
            <a:r>
              <a:rPr lang="en-US" sz="1600" dirty="0">
                <a:solidFill>
                  <a:srgbClr val="0000FF"/>
                </a:solidFill>
                <a:latin typeface="Geneva" panose="020B0503030404040204" pitchFamily="34" charset="0"/>
                <a:ea typeface="Geneva" panose="020B0503030404040204" pitchFamily="34" charset="0"/>
                <a:cs typeface="Geeza Pro" panose="02000400000000000000" pitchFamily="2" charset="-78"/>
              </a:rPr>
              <a:t>training set </a:t>
            </a:r>
          </a:p>
          <a:p>
            <a:pPr lvl="1"/>
            <a:r>
              <a:rPr lang="en-US" sz="1600" dirty="0">
                <a:latin typeface="Geneva" panose="020B0503030404040204" pitchFamily="34" charset="0"/>
                <a:ea typeface="Geneva" panose="020B0503030404040204" pitchFamily="34" charset="0"/>
                <a:cs typeface="Geeza Pro" panose="02000400000000000000" pitchFamily="2" charset="-78"/>
              </a:rPr>
              <a:t>x (images, emails, molecular shapes, </a:t>
            </a:r>
            <a:r>
              <a:rPr lang="en-US" sz="1600" dirty="0" err="1">
                <a:latin typeface="Geneva" panose="020B0503030404040204" pitchFamily="34" charset="0"/>
                <a:ea typeface="Geneva" panose="020B0503030404040204" pitchFamily="34" charset="0"/>
                <a:cs typeface="Geeza Pro" panose="02000400000000000000" pitchFamily="2" charset="-78"/>
              </a:rPr>
              <a:t>etc</a:t>
            </a:r>
            <a:r>
              <a:rPr lang="en-US" sz="1600" dirty="0">
                <a:latin typeface="Geneva" panose="020B0503030404040204" pitchFamily="34" charset="0"/>
                <a:ea typeface="Geneva" panose="020B0503030404040204" pitchFamily="34" charset="0"/>
                <a:cs typeface="Geeza Pro" panose="02000400000000000000" pitchFamily="2" charset="-78"/>
              </a:rPr>
              <a:t>) typically represented as p-dimensional vector (called </a:t>
            </a:r>
            <a:r>
              <a:rPr lang="en-US" sz="1600" dirty="0">
                <a:solidFill>
                  <a:srgbClr val="0000FF"/>
                </a:solidFill>
                <a:latin typeface="Geneva" panose="020B0503030404040204" pitchFamily="34" charset="0"/>
                <a:ea typeface="Geneva" panose="020B0503030404040204" pitchFamily="34" charset="0"/>
                <a:cs typeface="Geeza Pro" panose="02000400000000000000" pitchFamily="2" charset="-78"/>
              </a:rPr>
              <a:t>features</a:t>
            </a:r>
            <a:r>
              <a:rPr lang="en-US" sz="1600" dirty="0">
                <a:latin typeface="Geneva" panose="020B0503030404040204" pitchFamily="34" charset="0"/>
                <a:ea typeface="Geneva" panose="020B0503030404040204" pitchFamily="34" charset="0"/>
                <a:cs typeface="Geeza Pro" panose="02000400000000000000" pitchFamily="2" charset="-78"/>
              </a:rPr>
              <a:t>)</a:t>
            </a:r>
          </a:p>
        </p:txBody>
      </p:sp>
    </p:spTree>
    <p:extLst>
      <p:ext uri="{BB962C8B-B14F-4D97-AF65-F5344CB8AC3E}">
        <p14:creationId xmlns:p14="http://schemas.microsoft.com/office/powerpoint/2010/main" val="24084184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A78F9-79AC-4043-913E-D82204F84E13}"/>
              </a:ext>
            </a:extLst>
          </p:cNvPr>
          <p:cNvSpPr>
            <a:spLocks noGrp="1"/>
          </p:cNvSpPr>
          <p:nvPr>
            <p:ph type="title"/>
          </p:nvPr>
        </p:nvSpPr>
        <p:spPr>
          <a:xfrm>
            <a:off x="457200" y="58738"/>
            <a:ext cx="8229600" cy="1143000"/>
          </a:xfrm>
        </p:spPr>
        <p:txBody>
          <a:bodyPr/>
          <a:lstStyle/>
          <a:p>
            <a:r>
              <a:rPr lang="en-US" dirty="0"/>
              <a:t>Supervised Learning</a:t>
            </a:r>
          </a:p>
        </p:txBody>
      </p:sp>
      <p:sp>
        <p:nvSpPr>
          <p:cNvPr id="3" name="Content Placeholder 2">
            <a:extLst>
              <a:ext uri="{FF2B5EF4-FFF2-40B4-BE49-F238E27FC236}">
                <a16:creationId xmlns:a16="http://schemas.microsoft.com/office/drawing/2014/main" id="{89B83EB1-347E-3443-9E03-89862893CDA4}"/>
              </a:ext>
            </a:extLst>
          </p:cNvPr>
          <p:cNvSpPr>
            <a:spLocks noGrp="1"/>
          </p:cNvSpPr>
          <p:nvPr>
            <p:ph idx="1"/>
          </p:nvPr>
        </p:nvSpPr>
        <p:spPr>
          <a:xfrm>
            <a:off x="180533" y="1079500"/>
            <a:ext cx="8789295" cy="4525963"/>
          </a:xfrm>
        </p:spPr>
        <p:txBody>
          <a:bodyPr/>
          <a:lstStyle/>
          <a:p>
            <a:r>
              <a:rPr lang="en-US" sz="2000" dirty="0">
                <a:latin typeface="Geneva" panose="020B0503030404040204" pitchFamily="34" charset="0"/>
                <a:ea typeface="Geneva" panose="020B0503030404040204" pitchFamily="34" charset="0"/>
              </a:rPr>
              <a:t>Given input-output pairs D = {x</a:t>
            </a:r>
            <a:r>
              <a:rPr lang="en-US" sz="2000" baseline="-25000" dirty="0">
                <a:latin typeface="Geneva" panose="020B0503030404040204" pitchFamily="34" charset="0"/>
                <a:ea typeface="Geneva" panose="020B0503030404040204" pitchFamily="34" charset="0"/>
              </a:rPr>
              <a:t>i</a:t>
            </a:r>
            <a:r>
              <a:rPr lang="en-US" sz="2000" dirty="0">
                <a:latin typeface="Geneva" panose="020B0503030404040204" pitchFamily="34" charset="0"/>
                <a:ea typeface="Geneva" panose="020B0503030404040204" pitchFamily="34" charset="0"/>
              </a:rPr>
              <a:t>, </a:t>
            </a:r>
            <a:r>
              <a:rPr lang="en-US" sz="2000" dirty="0" err="1">
                <a:latin typeface="Geneva" panose="020B0503030404040204" pitchFamily="34" charset="0"/>
                <a:ea typeface="Geneva" panose="020B0503030404040204" pitchFamily="34" charset="0"/>
              </a:rPr>
              <a:t>y</a:t>
            </a:r>
            <a:r>
              <a:rPr lang="en-US" sz="2000" baseline="-25000" dirty="0" err="1">
                <a:latin typeface="Geneva" panose="020B0503030404040204" pitchFamily="34" charset="0"/>
                <a:ea typeface="Geneva" panose="020B0503030404040204" pitchFamily="34" charset="0"/>
              </a:rPr>
              <a:t>i</a:t>
            </a:r>
            <a:r>
              <a:rPr lang="en-US" sz="2000" dirty="0">
                <a:latin typeface="Geneva" panose="020B0503030404040204" pitchFamily="34" charset="0"/>
                <a:ea typeface="Geneva" panose="020B0503030404040204" pitchFamily="34" charset="0"/>
              </a:rPr>
              <a:t>}</a:t>
            </a:r>
            <a:r>
              <a:rPr lang="en-US" sz="2000" baseline="-25000" dirty="0" err="1">
                <a:latin typeface="Geneva" panose="020B0503030404040204" pitchFamily="34" charset="0"/>
                <a:ea typeface="Geneva" panose="020B0503030404040204" pitchFamily="34" charset="0"/>
              </a:rPr>
              <a:t>i</a:t>
            </a:r>
            <a:r>
              <a:rPr lang="en-US" sz="2000" baseline="-25000" dirty="0">
                <a:latin typeface="Geneva" panose="020B0503030404040204" pitchFamily="34" charset="0"/>
                <a:ea typeface="Geneva" panose="020B0503030404040204" pitchFamily="34" charset="0"/>
              </a:rPr>
              <a:t>=1:N </a:t>
            </a:r>
            <a:r>
              <a:rPr lang="en-US" sz="2000" dirty="0">
                <a:latin typeface="Geneva" panose="020B0503030404040204" pitchFamily="34" charset="0"/>
                <a:ea typeface="Geneva" panose="020B0503030404040204" pitchFamily="34" charset="0"/>
              </a:rPr>
              <a:t>, learn mapping y = f(x)</a:t>
            </a:r>
          </a:p>
          <a:p>
            <a:pPr lvl="1"/>
            <a:r>
              <a:rPr lang="en-US" sz="1600" dirty="0">
                <a:latin typeface="Geneva" panose="020B0503030404040204" pitchFamily="34" charset="0"/>
                <a:ea typeface="Geneva" panose="020B0503030404040204" pitchFamily="34" charset="0"/>
                <a:cs typeface="Geeza Pro" panose="02000400000000000000" pitchFamily="2" charset="-78"/>
              </a:rPr>
              <a:t>D = </a:t>
            </a:r>
            <a:r>
              <a:rPr lang="en-US" sz="1600" dirty="0">
                <a:solidFill>
                  <a:srgbClr val="0000FF"/>
                </a:solidFill>
                <a:latin typeface="Geneva" panose="020B0503030404040204" pitchFamily="34" charset="0"/>
                <a:ea typeface="Geneva" panose="020B0503030404040204" pitchFamily="34" charset="0"/>
                <a:cs typeface="Geeza Pro" panose="02000400000000000000" pitchFamily="2" charset="-78"/>
              </a:rPr>
              <a:t>training set </a:t>
            </a:r>
          </a:p>
          <a:p>
            <a:pPr lvl="1"/>
            <a:r>
              <a:rPr lang="en-US" sz="1600" dirty="0">
                <a:latin typeface="Geneva" panose="020B0503030404040204" pitchFamily="34" charset="0"/>
                <a:ea typeface="Geneva" panose="020B0503030404040204" pitchFamily="34" charset="0"/>
                <a:cs typeface="Geeza Pro" panose="02000400000000000000" pitchFamily="2" charset="-78"/>
              </a:rPr>
              <a:t>x (images, emails, molecular shapes, </a:t>
            </a:r>
            <a:r>
              <a:rPr lang="en-US" sz="1600" dirty="0" err="1">
                <a:latin typeface="Geneva" panose="020B0503030404040204" pitchFamily="34" charset="0"/>
                <a:ea typeface="Geneva" panose="020B0503030404040204" pitchFamily="34" charset="0"/>
                <a:cs typeface="Geeza Pro" panose="02000400000000000000" pitchFamily="2" charset="-78"/>
              </a:rPr>
              <a:t>etc</a:t>
            </a:r>
            <a:r>
              <a:rPr lang="en-US" sz="1600" dirty="0">
                <a:latin typeface="Geneva" panose="020B0503030404040204" pitchFamily="34" charset="0"/>
                <a:ea typeface="Geneva" panose="020B0503030404040204" pitchFamily="34" charset="0"/>
                <a:cs typeface="Geeza Pro" panose="02000400000000000000" pitchFamily="2" charset="-78"/>
              </a:rPr>
              <a:t>) typically represented as p-dimensional vector (called </a:t>
            </a:r>
            <a:r>
              <a:rPr lang="en-US" sz="1600" dirty="0">
                <a:solidFill>
                  <a:srgbClr val="0000FF"/>
                </a:solidFill>
                <a:latin typeface="Geneva" panose="020B0503030404040204" pitchFamily="34" charset="0"/>
                <a:ea typeface="Geneva" panose="020B0503030404040204" pitchFamily="34" charset="0"/>
                <a:cs typeface="Geeza Pro" panose="02000400000000000000" pitchFamily="2" charset="-78"/>
              </a:rPr>
              <a:t>features</a:t>
            </a:r>
            <a:r>
              <a:rPr lang="en-US" sz="1600" dirty="0">
                <a:latin typeface="Geneva" panose="020B0503030404040204" pitchFamily="34" charset="0"/>
                <a:ea typeface="Geneva" panose="020B0503030404040204" pitchFamily="34" charset="0"/>
                <a:cs typeface="Geeza Pro" panose="02000400000000000000" pitchFamily="2" charset="-78"/>
              </a:rPr>
              <a:t>)</a:t>
            </a:r>
          </a:p>
          <a:p>
            <a:pPr lvl="1"/>
            <a:r>
              <a:rPr lang="en-US" sz="1600" dirty="0">
                <a:latin typeface="Geneva" panose="020B0503030404040204" pitchFamily="34" charset="0"/>
                <a:ea typeface="Geneva" panose="020B0503030404040204" pitchFamily="34" charset="0"/>
                <a:cs typeface="Geeza Pro" panose="02000400000000000000" pitchFamily="2" charset="-78"/>
              </a:rPr>
              <a:t>y also called </a:t>
            </a:r>
            <a:r>
              <a:rPr lang="en-US" sz="1600" dirty="0">
                <a:solidFill>
                  <a:srgbClr val="0000FF"/>
                </a:solidFill>
                <a:latin typeface="Geneva" panose="020B0503030404040204" pitchFamily="34" charset="0"/>
                <a:ea typeface="Geneva" panose="020B0503030404040204" pitchFamily="34" charset="0"/>
                <a:cs typeface="Geeza Pro" panose="02000400000000000000" pitchFamily="2" charset="-78"/>
              </a:rPr>
              <a:t>output</a:t>
            </a:r>
            <a:r>
              <a:rPr lang="en-US" sz="1600" dirty="0">
                <a:latin typeface="Geneva" panose="020B0503030404040204" pitchFamily="34" charset="0"/>
                <a:ea typeface="Geneva" panose="020B0503030404040204" pitchFamily="34" charset="0"/>
                <a:cs typeface="Geeza Pro" panose="02000400000000000000" pitchFamily="2" charset="-78"/>
              </a:rPr>
              <a:t> or </a:t>
            </a:r>
            <a:r>
              <a:rPr lang="en-US" sz="1600" dirty="0">
                <a:solidFill>
                  <a:srgbClr val="0000FF"/>
                </a:solidFill>
                <a:latin typeface="Geneva" panose="020B0503030404040204" pitchFamily="34" charset="0"/>
                <a:ea typeface="Geneva" panose="020B0503030404040204" pitchFamily="34" charset="0"/>
                <a:cs typeface="Geeza Pro" panose="02000400000000000000" pitchFamily="2" charset="-78"/>
              </a:rPr>
              <a:t>target</a:t>
            </a:r>
            <a:r>
              <a:rPr lang="en-US" sz="1600" dirty="0">
                <a:latin typeface="Geneva" panose="020B0503030404040204" pitchFamily="34" charset="0"/>
                <a:ea typeface="Geneva" panose="020B0503030404040204" pitchFamily="34" charset="0"/>
                <a:cs typeface="Geeza Pro" panose="02000400000000000000" pitchFamily="2" charset="-78"/>
              </a:rPr>
              <a:t> variable</a:t>
            </a:r>
          </a:p>
          <a:p>
            <a:pPr lvl="2"/>
            <a:r>
              <a:rPr lang="en-US" sz="1600" dirty="0">
                <a:latin typeface="Geneva" panose="020B0503030404040204" pitchFamily="34" charset="0"/>
                <a:ea typeface="Geneva" panose="020B0503030404040204" pitchFamily="34" charset="0"/>
                <a:cs typeface="Geeza Pro" panose="02000400000000000000" pitchFamily="2" charset="-78"/>
              </a:rPr>
              <a:t>y discrete =&gt; problem known as </a:t>
            </a:r>
            <a:r>
              <a:rPr lang="en-US" sz="1600" dirty="0">
                <a:solidFill>
                  <a:srgbClr val="0000FF"/>
                </a:solidFill>
                <a:latin typeface="Geneva" panose="020B0503030404040204" pitchFamily="34" charset="0"/>
                <a:ea typeface="Geneva" panose="020B0503030404040204" pitchFamily="34" charset="0"/>
                <a:cs typeface="Geeza Pro" panose="02000400000000000000" pitchFamily="2" charset="-78"/>
              </a:rPr>
              <a:t>classification</a:t>
            </a:r>
          </a:p>
          <a:p>
            <a:pPr lvl="2"/>
            <a:r>
              <a:rPr lang="en-US" sz="1600" dirty="0">
                <a:latin typeface="Geneva" panose="020B0503030404040204" pitchFamily="34" charset="0"/>
                <a:ea typeface="Geneva" panose="020B0503030404040204" pitchFamily="34" charset="0"/>
                <a:cs typeface="Geeza Pro" panose="02000400000000000000" pitchFamily="2" charset="-78"/>
              </a:rPr>
              <a:t>y continuous =&gt; problem known as </a:t>
            </a:r>
            <a:r>
              <a:rPr lang="en-US" sz="1600" dirty="0">
                <a:solidFill>
                  <a:srgbClr val="0000FF"/>
                </a:solidFill>
                <a:latin typeface="Geneva" panose="020B0503030404040204" pitchFamily="34" charset="0"/>
                <a:ea typeface="Geneva" panose="020B0503030404040204" pitchFamily="34" charset="0"/>
                <a:cs typeface="Geeza Pro" panose="02000400000000000000" pitchFamily="2" charset="-78"/>
              </a:rPr>
              <a:t>regression</a:t>
            </a:r>
            <a:r>
              <a:rPr lang="en-US" sz="2200" dirty="0">
                <a:latin typeface="Geneva" panose="020B0503030404040204" pitchFamily="34" charset="0"/>
                <a:ea typeface="Geneva" panose="020B0503030404040204" pitchFamily="34" charset="0"/>
                <a:cs typeface="Geeza Pro" panose="02000400000000000000" pitchFamily="2" charset="-78"/>
              </a:rPr>
              <a:t> </a:t>
            </a:r>
          </a:p>
        </p:txBody>
      </p:sp>
    </p:spTree>
    <p:extLst>
      <p:ext uri="{BB962C8B-B14F-4D97-AF65-F5344CB8AC3E}">
        <p14:creationId xmlns:p14="http://schemas.microsoft.com/office/powerpoint/2010/main" val="31129978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A78F9-79AC-4043-913E-D82204F84E13}"/>
              </a:ext>
            </a:extLst>
          </p:cNvPr>
          <p:cNvSpPr>
            <a:spLocks noGrp="1"/>
          </p:cNvSpPr>
          <p:nvPr>
            <p:ph type="title"/>
          </p:nvPr>
        </p:nvSpPr>
        <p:spPr>
          <a:xfrm>
            <a:off x="457200" y="58738"/>
            <a:ext cx="8229600" cy="1143000"/>
          </a:xfrm>
        </p:spPr>
        <p:txBody>
          <a:bodyPr/>
          <a:lstStyle/>
          <a:p>
            <a:r>
              <a:rPr lang="en-US" dirty="0"/>
              <a:t>Supervised Learning</a:t>
            </a:r>
          </a:p>
        </p:txBody>
      </p:sp>
      <p:sp>
        <p:nvSpPr>
          <p:cNvPr id="3" name="Content Placeholder 2">
            <a:extLst>
              <a:ext uri="{FF2B5EF4-FFF2-40B4-BE49-F238E27FC236}">
                <a16:creationId xmlns:a16="http://schemas.microsoft.com/office/drawing/2014/main" id="{89B83EB1-347E-3443-9E03-89862893CDA4}"/>
              </a:ext>
            </a:extLst>
          </p:cNvPr>
          <p:cNvSpPr>
            <a:spLocks noGrp="1"/>
          </p:cNvSpPr>
          <p:nvPr>
            <p:ph idx="1"/>
          </p:nvPr>
        </p:nvSpPr>
        <p:spPr>
          <a:xfrm>
            <a:off x="180533" y="1079500"/>
            <a:ext cx="8789295" cy="4525963"/>
          </a:xfrm>
        </p:spPr>
        <p:txBody>
          <a:bodyPr/>
          <a:lstStyle/>
          <a:p>
            <a:r>
              <a:rPr lang="en-US" sz="2000" dirty="0">
                <a:latin typeface="Geneva" panose="020B0503030404040204" pitchFamily="34" charset="0"/>
                <a:ea typeface="Geneva" panose="020B0503030404040204" pitchFamily="34" charset="0"/>
              </a:rPr>
              <a:t>Given input-output pairs D = {x</a:t>
            </a:r>
            <a:r>
              <a:rPr lang="en-US" sz="2000" baseline="-25000" dirty="0">
                <a:latin typeface="Geneva" panose="020B0503030404040204" pitchFamily="34" charset="0"/>
                <a:ea typeface="Geneva" panose="020B0503030404040204" pitchFamily="34" charset="0"/>
              </a:rPr>
              <a:t>i</a:t>
            </a:r>
            <a:r>
              <a:rPr lang="en-US" sz="2000" dirty="0">
                <a:latin typeface="Geneva" panose="020B0503030404040204" pitchFamily="34" charset="0"/>
                <a:ea typeface="Geneva" panose="020B0503030404040204" pitchFamily="34" charset="0"/>
              </a:rPr>
              <a:t>, </a:t>
            </a:r>
            <a:r>
              <a:rPr lang="en-US" sz="2000" dirty="0" err="1">
                <a:latin typeface="Geneva" panose="020B0503030404040204" pitchFamily="34" charset="0"/>
                <a:ea typeface="Geneva" panose="020B0503030404040204" pitchFamily="34" charset="0"/>
              </a:rPr>
              <a:t>y</a:t>
            </a:r>
            <a:r>
              <a:rPr lang="en-US" sz="2000" baseline="-25000" dirty="0" err="1">
                <a:latin typeface="Geneva" panose="020B0503030404040204" pitchFamily="34" charset="0"/>
                <a:ea typeface="Geneva" panose="020B0503030404040204" pitchFamily="34" charset="0"/>
              </a:rPr>
              <a:t>i</a:t>
            </a:r>
            <a:r>
              <a:rPr lang="en-US" sz="2000" dirty="0">
                <a:latin typeface="Geneva" panose="020B0503030404040204" pitchFamily="34" charset="0"/>
                <a:ea typeface="Geneva" panose="020B0503030404040204" pitchFamily="34" charset="0"/>
              </a:rPr>
              <a:t>}</a:t>
            </a:r>
            <a:r>
              <a:rPr lang="en-US" sz="2000" baseline="-25000" dirty="0" err="1">
                <a:latin typeface="Geneva" panose="020B0503030404040204" pitchFamily="34" charset="0"/>
                <a:ea typeface="Geneva" panose="020B0503030404040204" pitchFamily="34" charset="0"/>
              </a:rPr>
              <a:t>i</a:t>
            </a:r>
            <a:r>
              <a:rPr lang="en-US" sz="2000" baseline="-25000" dirty="0">
                <a:latin typeface="Geneva" panose="020B0503030404040204" pitchFamily="34" charset="0"/>
                <a:ea typeface="Geneva" panose="020B0503030404040204" pitchFamily="34" charset="0"/>
              </a:rPr>
              <a:t>=1:N </a:t>
            </a:r>
            <a:r>
              <a:rPr lang="en-US" sz="2000" dirty="0">
                <a:latin typeface="Geneva" panose="020B0503030404040204" pitchFamily="34" charset="0"/>
                <a:ea typeface="Geneva" panose="020B0503030404040204" pitchFamily="34" charset="0"/>
              </a:rPr>
              <a:t>, learn mapping y = f(x)</a:t>
            </a:r>
          </a:p>
          <a:p>
            <a:pPr lvl="1"/>
            <a:r>
              <a:rPr lang="en-US" sz="1600" dirty="0">
                <a:latin typeface="Geneva" panose="020B0503030404040204" pitchFamily="34" charset="0"/>
                <a:ea typeface="Geneva" panose="020B0503030404040204" pitchFamily="34" charset="0"/>
                <a:cs typeface="Geeza Pro" panose="02000400000000000000" pitchFamily="2" charset="-78"/>
              </a:rPr>
              <a:t>D = </a:t>
            </a:r>
            <a:r>
              <a:rPr lang="en-US" sz="1600" dirty="0">
                <a:solidFill>
                  <a:srgbClr val="0000FF"/>
                </a:solidFill>
                <a:latin typeface="Geneva" panose="020B0503030404040204" pitchFamily="34" charset="0"/>
                <a:ea typeface="Geneva" panose="020B0503030404040204" pitchFamily="34" charset="0"/>
                <a:cs typeface="Geeza Pro" panose="02000400000000000000" pitchFamily="2" charset="-78"/>
              </a:rPr>
              <a:t>training set </a:t>
            </a:r>
          </a:p>
          <a:p>
            <a:pPr lvl="1"/>
            <a:r>
              <a:rPr lang="en-US" sz="1600" dirty="0">
                <a:latin typeface="Geneva" panose="020B0503030404040204" pitchFamily="34" charset="0"/>
                <a:ea typeface="Geneva" panose="020B0503030404040204" pitchFamily="34" charset="0"/>
                <a:cs typeface="Geeza Pro" panose="02000400000000000000" pitchFamily="2" charset="-78"/>
              </a:rPr>
              <a:t>x (images, emails, molecular shapes, </a:t>
            </a:r>
            <a:r>
              <a:rPr lang="en-US" sz="1600" dirty="0" err="1">
                <a:latin typeface="Geneva" panose="020B0503030404040204" pitchFamily="34" charset="0"/>
                <a:ea typeface="Geneva" panose="020B0503030404040204" pitchFamily="34" charset="0"/>
                <a:cs typeface="Geeza Pro" panose="02000400000000000000" pitchFamily="2" charset="-78"/>
              </a:rPr>
              <a:t>etc</a:t>
            </a:r>
            <a:r>
              <a:rPr lang="en-US" sz="1600" dirty="0">
                <a:latin typeface="Geneva" panose="020B0503030404040204" pitchFamily="34" charset="0"/>
                <a:ea typeface="Geneva" panose="020B0503030404040204" pitchFamily="34" charset="0"/>
                <a:cs typeface="Geeza Pro" panose="02000400000000000000" pitchFamily="2" charset="-78"/>
              </a:rPr>
              <a:t>) typically represented as p-dimensional vector (called </a:t>
            </a:r>
            <a:r>
              <a:rPr lang="en-US" sz="1600" dirty="0">
                <a:solidFill>
                  <a:srgbClr val="0000FF"/>
                </a:solidFill>
                <a:latin typeface="Geneva" panose="020B0503030404040204" pitchFamily="34" charset="0"/>
                <a:ea typeface="Geneva" panose="020B0503030404040204" pitchFamily="34" charset="0"/>
                <a:cs typeface="Geeza Pro" panose="02000400000000000000" pitchFamily="2" charset="-78"/>
              </a:rPr>
              <a:t>features</a:t>
            </a:r>
            <a:r>
              <a:rPr lang="en-US" sz="1600" dirty="0">
                <a:latin typeface="Geneva" panose="020B0503030404040204" pitchFamily="34" charset="0"/>
                <a:ea typeface="Geneva" panose="020B0503030404040204" pitchFamily="34" charset="0"/>
                <a:cs typeface="Geeza Pro" panose="02000400000000000000" pitchFamily="2" charset="-78"/>
              </a:rPr>
              <a:t>)</a:t>
            </a:r>
          </a:p>
          <a:p>
            <a:pPr lvl="1"/>
            <a:r>
              <a:rPr lang="en-US" sz="1600" dirty="0">
                <a:latin typeface="Geneva" panose="020B0503030404040204" pitchFamily="34" charset="0"/>
                <a:ea typeface="Geneva" panose="020B0503030404040204" pitchFamily="34" charset="0"/>
                <a:cs typeface="Geeza Pro" panose="02000400000000000000" pitchFamily="2" charset="-78"/>
              </a:rPr>
              <a:t>y also called </a:t>
            </a:r>
            <a:r>
              <a:rPr lang="en-US" sz="1600" dirty="0">
                <a:solidFill>
                  <a:srgbClr val="0000FF"/>
                </a:solidFill>
                <a:latin typeface="Geneva" panose="020B0503030404040204" pitchFamily="34" charset="0"/>
                <a:ea typeface="Geneva" panose="020B0503030404040204" pitchFamily="34" charset="0"/>
                <a:cs typeface="Geeza Pro" panose="02000400000000000000" pitchFamily="2" charset="-78"/>
              </a:rPr>
              <a:t>output</a:t>
            </a:r>
            <a:r>
              <a:rPr lang="en-US" sz="1600" dirty="0">
                <a:latin typeface="Geneva" panose="020B0503030404040204" pitchFamily="34" charset="0"/>
                <a:ea typeface="Geneva" panose="020B0503030404040204" pitchFamily="34" charset="0"/>
                <a:cs typeface="Geeza Pro" panose="02000400000000000000" pitchFamily="2" charset="-78"/>
              </a:rPr>
              <a:t> or </a:t>
            </a:r>
            <a:r>
              <a:rPr lang="en-US" sz="1600" dirty="0">
                <a:solidFill>
                  <a:srgbClr val="0000FF"/>
                </a:solidFill>
                <a:latin typeface="Geneva" panose="020B0503030404040204" pitchFamily="34" charset="0"/>
                <a:ea typeface="Geneva" panose="020B0503030404040204" pitchFamily="34" charset="0"/>
                <a:cs typeface="Geeza Pro" panose="02000400000000000000" pitchFamily="2" charset="-78"/>
              </a:rPr>
              <a:t>target</a:t>
            </a:r>
            <a:r>
              <a:rPr lang="en-US" sz="1600" dirty="0">
                <a:latin typeface="Geneva" panose="020B0503030404040204" pitchFamily="34" charset="0"/>
                <a:ea typeface="Geneva" panose="020B0503030404040204" pitchFamily="34" charset="0"/>
                <a:cs typeface="Geeza Pro" panose="02000400000000000000" pitchFamily="2" charset="-78"/>
              </a:rPr>
              <a:t> variable</a:t>
            </a:r>
          </a:p>
          <a:p>
            <a:pPr lvl="2"/>
            <a:r>
              <a:rPr lang="en-US" sz="1600" dirty="0">
                <a:latin typeface="Geneva" panose="020B0503030404040204" pitchFamily="34" charset="0"/>
                <a:ea typeface="Geneva" panose="020B0503030404040204" pitchFamily="34" charset="0"/>
                <a:cs typeface="Geeza Pro" panose="02000400000000000000" pitchFamily="2" charset="-78"/>
              </a:rPr>
              <a:t>y discrete =&gt; problem known as </a:t>
            </a:r>
            <a:r>
              <a:rPr lang="en-US" sz="1600" dirty="0">
                <a:solidFill>
                  <a:srgbClr val="0000FF"/>
                </a:solidFill>
                <a:latin typeface="Geneva" panose="020B0503030404040204" pitchFamily="34" charset="0"/>
                <a:ea typeface="Geneva" panose="020B0503030404040204" pitchFamily="34" charset="0"/>
                <a:cs typeface="Geeza Pro" panose="02000400000000000000" pitchFamily="2" charset="-78"/>
              </a:rPr>
              <a:t>classification</a:t>
            </a:r>
          </a:p>
          <a:p>
            <a:pPr lvl="2"/>
            <a:r>
              <a:rPr lang="en-US" sz="1600" dirty="0">
                <a:latin typeface="Geneva" panose="020B0503030404040204" pitchFamily="34" charset="0"/>
                <a:ea typeface="Geneva" panose="020B0503030404040204" pitchFamily="34" charset="0"/>
                <a:cs typeface="Geeza Pro" panose="02000400000000000000" pitchFamily="2" charset="-78"/>
              </a:rPr>
              <a:t>y continuous =&gt; problem known as </a:t>
            </a:r>
            <a:r>
              <a:rPr lang="en-US" sz="1600" dirty="0">
                <a:solidFill>
                  <a:srgbClr val="0000FF"/>
                </a:solidFill>
                <a:latin typeface="Geneva" panose="020B0503030404040204" pitchFamily="34" charset="0"/>
                <a:ea typeface="Geneva" panose="020B0503030404040204" pitchFamily="34" charset="0"/>
                <a:cs typeface="Geeza Pro" panose="02000400000000000000" pitchFamily="2" charset="-78"/>
              </a:rPr>
              <a:t>regression</a:t>
            </a:r>
            <a:r>
              <a:rPr lang="en-US" sz="2200" dirty="0">
                <a:latin typeface="Geneva" panose="020B0503030404040204" pitchFamily="34" charset="0"/>
                <a:ea typeface="Geneva" panose="020B0503030404040204" pitchFamily="34" charset="0"/>
                <a:cs typeface="Geeza Pro" panose="02000400000000000000" pitchFamily="2" charset="-78"/>
              </a:rPr>
              <a:t> </a:t>
            </a:r>
          </a:p>
        </p:txBody>
      </p:sp>
      <p:pic>
        <p:nvPicPr>
          <p:cNvPr id="4" name="Picture 3" descr="ad1.png">
            <a:extLst>
              <a:ext uri="{FF2B5EF4-FFF2-40B4-BE49-F238E27FC236}">
                <a16:creationId xmlns:a16="http://schemas.microsoft.com/office/drawing/2014/main" id="{68DC2CB5-575F-6842-BD9C-2A97E8E7AB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5997" y="4127316"/>
            <a:ext cx="1098849" cy="948867"/>
          </a:xfrm>
          <a:prstGeom prst="rect">
            <a:avLst/>
          </a:prstGeom>
        </p:spPr>
      </p:pic>
      <p:pic>
        <p:nvPicPr>
          <p:cNvPr id="5" name="Picture 4" descr="ad2.png">
            <a:extLst>
              <a:ext uri="{FF2B5EF4-FFF2-40B4-BE49-F238E27FC236}">
                <a16:creationId xmlns:a16="http://schemas.microsoft.com/office/drawing/2014/main" id="{4AABA238-FA47-DD4B-AE64-5DCB713201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6591" y="4127316"/>
            <a:ext cx="1043884" cy="972000"/>
          </a:xfrm>
          <a:prstGeom prst="rect">
            <a:avLst/>
          </a:prstGeom>
        </p:spPr>
      </p:pic>
      <p:pic>
        <p:nvPicPr>
          <p:cNvPr id="6" name="Picture 5" descr="healthy1.png">
            <a:extLst>
              <a:ext uri="{FF2B5EF4-FFF2-40B4-BE49-F238E27FC236}">
                <a16:creationId xmlns:a16="http://schemas.microsoft.com/office/drawing/2014/main" id="{5E06DDC3-D4D8-0D45-8489-7493175030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1846" y="5342813"/>
            <a:ext cx="1053000" cy="972000"/>
          </a:xfrm>
          <a:prstGeom prst="rect">
            <a:avLst/>
          </a:prstGeom>
        </p:spPr>
      </p:pic>
      <p:pic>
        <p:nvPicPr>
          <p:cNvPr id="7" name="Picture 6" descr="healthy2.png">
            <a:extLst>
              <a:ext uri="{FF2B5EF4-FFF2-40B4-BE49-F238E27FC236}">
                <a16:creationId xmlns:a16="http://schemas.microsoft.com/office/drawing/2014/main" id="{AF0B3956-FFB9-5F46-891C-2B2B978A6A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56591" y="5342813"/>
            <a:ext cx="1056649" cy="972000"/>
          </a:xfrm>
          <a:prstGeom prst="rect">
            <a:avLst/>
          </a:prstGeom>
        </p:spPr>
      </p:pic>
      <p:sp>
        <p:nvSpPr>
          <p:cNvPr id="8" name="TextBox 7">
            <a:extLst>
              <a:ext uri="{FF2B5EF4-FFF2-40B4-BE49-F238E27FC236}">
                <a16:creationId xmlns:a16="http://schemas.microsoft.com/office/drawing/2014/main" id="{E9954528-33D7-454C-9263-9E473D4D48F8}"/>
              </a:ext>
            </a:extLst>
          </p:cNvPr>
          <p:cNvSpPr txBox="1"/>
          <p:nvPr/>
        </p:nvSpPr>
        <p:spPr>
          <a:xfrm>
            <a:off x="2769997" y="4168917"/>
            <a:ext cx="467997" cy="584776"/>
          </a:xfrm>
          <a:prstGeom prst="rect">
            <a:avLst/>
          </a:prstGeom>
          <a:noFill/>
        </p:spPr>
        <p:txBody>
          <a:bodyPr wrap="none" rtlCol="0">
            <a:spAutoFit/>
          </a:bodyPr>
          <a:lstStyle/>
          <a:p>
            <a:r>
              <a:rPr lang="en-US" sz="3200" dirty="0"/>
              <a:t>…</a:t>
            </a:r>
          </a:p>
        </p:txBody>
      </p:sp>
      <p:sp>
        <p:nvSpPr>
          <p:cNvPr id="9" name="TextBox 8">
            <a:extLst>
              <a:ext uri="{FF2B5EF4-FFF2-40B4-BE49-F238E27FC236}">
                <a16:creationId xmlns:a16="http://schemas.microsoft.com/office/drawing/2014/main" id="{171EE0B9-E997-684D-83D4-774152F8BD79}"/>
              </a:ext>
            </a:extLst>
          </p:cNvPr>
          <p:cNvSpPr txBox="1"/>
          <p:nvPr/>
        </p:nvSpPr>
        <p:spPr>
          <a:xfrm>
            <a:off x="2769997" y="5536425"/>
            <a:ext cx="467997" cy="584776"/>
          </a:xfrm>
          <a:prstGeom prst="rect">
            <a:avLst/>
          </a:prstGeom>
          <a:noFill/>
        </p:spPr>
        <p:txBody>
          <a:bodyPr wrap="none" rtlCol="0">
            <a:spAutoFit/>
          </a:bodyPr>
          <a:lstStyle/>
          <a:p>
            <a:r>
              <a:rPr lang="en-US" sz="3200" dirty="0"/>
              <a:t>…</a:t>
            </a:r>
          </a:p>
        </p:txBody>
      </p:sp>
      <p:sp>
        <p:nvSpPr>
          <p:cNvPr id="10" name="TextBox 9">
            <a:extLst>
              <a:ext uri="{FF2B5EF4-FFF2-40B4-BE49-F238E27FC236}">
                <a16:creationId xmlns:a16="http://schemas.microsoft.com/office/drawing/2014/main" id="{680824C2-4B48-2B4A-9C49-28C3A766116B}"/>
              </a:ext>
            </a:extLst>
          </p:cNvPr>
          <p:cNvSpPr txBox="1"/>
          <p:nvPr/>
        </p:nvSpPr>
        <p:spPr>
          <a:xfrm>
            <a:off x="158761" y="4417083"/>
            <a:ext cx="1368246" cy="646331"/>
          </a:xfrm>
          <a:prstGeom prst="rect">
            <a:avLst/>
          </a:prstGeom>
          <a:noFill/>
        </p:spPr>
        <p:txBody>
          <a:bodyPr wrap="none" rtlCol="0">
            <a:spAutoFit/>
          </a:bodyPr>
          <a:lstStyle/>
          <a:p>
            <a:r>
              <a:rPr lang="en-US" dirty="0"/>
              <a:t>Alzheimer’s</a:t>
            </a:r>
          </a:p>
          <a:p>
            <a:r>
              <a:rPr lang="en-US" dirty="0"/>
              <a:t>Disease (AD)</a:t>
            </a:r>
          </a:p>
        </p:txBody>
      </p:sp>
      <p:sp>
        <p:nvSpPr>
          <p:cNvPr id="11" name="TextBox 10">
            <a:extLst>
              <a:ext uri="{FF2B5EF4-FFF2-40B4-BE49-F238E27FC236}">
                <a16:creationId xmlns:a16="http://schemas.microsoft.com/office/drawing/2014/main" id="{34C66EB0-7AC4-EC48-BFFE-9154C07FC6BB}"/>
              </a:ext>
            </a:extLst>
          </p:cNvPr>
          <p:cNvSpPr txBox="1"/>
          <p:nvPr/>
        </p:nvSpPr>
        <p:spPr>
          <a:xfrm>
            <a:off x="343325" y="5751869"/>
            <a:ext cx="909962" cy="369332"/>
          </a:xfrm>
          <a:prstGeom prst="rect">
            <a:avLst/>
          </a:prstGeom>
          <a:noFill/>
        </p:spPr>
        <p:txBody>
          <a:bodyPr wrap="none" rtlCol="0">
            <a:spAutoFit/>
          </a:bodyPr>
          <a:lstStyle/>
          <a:p>
            <a:r>
              <a:rPr lang="en-US" dirty="0"/>
              <a:t>Healthy</a:t>
            </a:r>
          </a:p>
        </p:txBody>
      </p:sp>
      <p:sp>
        <p:nvSpPr>
          <p:cNvPr id="12" name="TextBox 11">
            <a:extLst>
              <a:ext uri="{FF2B5EF4-FFF2-40B4-BE49-F238E27FC236}">
                <a16:creationId xmlns:a16="http://schemas.microsoft.com/office/drawing/2014/main" id="{7914C21F-C414-FA4E-8EBE-540D4A521123}"/>
              </a:ext>
            </a:extLst>
          </p:cNvPr>
          <p:cNvSpPr txBox="1"/>
          <p:nvPr/>
        </p:nvSpPr>
        <p:spPr>
          <a:xfrm>
            <a:off x="219745" y="3440622"/>
            <a:ext cx="4227246" cy="923330"/>
          </a:xfrm>
          <a:prstGeom prst="rect">
            <a:avLst/>
          </a:prstGeom>
          <a:noFill/>
        </p:spPr>
        <p:txBody>
          <a:bodyPr wrap="square" rtlCol="0">
            <a:spAutoFit/>
          </a:bodyPr>
          <a:lstStyle/>
          <a:p>
            <a:r>
              <a:rPr lang="en-US" dirty="0">
                <a:solidFill>
                  <a:srgbClr val="FF0000"/>
                </a:solidFill>
              </a:rPr>
              <a:t>Training: </a:t>
            </a:r>
            <a:r>
              <a:rPr lang="en-US" dirty="0">
                <a:solidFill>
                  <a:srgbClr val="0000FF"/>
                </a:solidFill>
              </a:rPr>
              <a:t>Learn relationship between inputs (MRI) &amp; target labels (AD or healthy)</a:t>
            </a:r>
          </a:p>
          <a:p>
            <a:endParaRPr lang="en-US" dirty="0">
              <a:solidFill>
                <a:srgbClr val="FF0000"/>
              </a:solidFill>
            </a:endParaRPr>
          </a:p>
        </p:txBody>
      </p:sp>
      <p:sp>
        <p:nvSpPr>
          <p:cNvPr id="18" name="TextBox 17">
            <a:extLst>
              <a:ext uri="{FF2B5EF4-FFF2-40B4-BE49-F238E27FC236}">
                <a16:creationId xmlns:a16="http://schemas.microsoft.com/office/drawing/2014/main" id="{0687DD7F-779B-FA47-8D93-7AE928261BC1}"/>
              </a:ext>
            </a:extLst>
          </p:cNvPr>
          <p:cNvSpPr txBox="1"/>
          <p:nvPr/>
        </p:nvSpPr>
        <p:spPr>
          <a:xfrm>
            <a:off x="343325" y="6433945"/>
            <a:ext cx="3317247" cy="369332"/>
          </a:xfrm>
          <a:prstGeom prst="rect">
            <a:avLst/>
          </a:prstGeom>
          <a:noFill/>
        </p:spPr>
        <p:txBody>
          <a:bodyPr wrap="none" rtlCol="0">
            <a:spAutoFit/>
          </a:bodyPr>
          <a:lstStyle/>
          <a:p>
            <a:r>
              <a:rPr lang="en-US" dirty="0"/>
              <a:t>x = MRI images, y = AD or healthy</a:t>
            </a:r>
          </a:p>
        </p:txBody>
      </p:sp>
    </p:spTree>
    <p:extLst>
      <p:ext uri="{BB962C8B-B14F-4D97-AF65-F5344CB8AC3E}">
        <p14:creationId xmlns:p14="http://schemas.microsoft.com/office/powerpoint/2010/main" val="8444421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A78F9-79AC-4043-913E-D82204F84E13}"/>
              </a:ext>
            </a:extLst>
          </p:cNvPr>
          <p:cNvSpPr>
            <a:spLocks noGrp="1"/>
          </p:cNvSpPr>
          <p:nvPr>
            <p:ph type="title"/>
          </p:nvPr>
        </p:nvSpPr>
        <p:spPr>
          <a:xfrm>
            <a:off x="457200" y="58738"/>
            <a:ext cx="8229600" cy="1143000"/>
          </a:xfrm>
        </p:spPr>
        <p:txBody>
          <a:bodyPr/>
          <a:lstStyle/>
          <a:p>
            <a:r>
              <a:rPr lang="en-US" dirty="0"/>
              <a:t>Supervised Learning</a:t>
            </a:r>
          </a:p>
        </p:txBody>
      </p:sp>
      <p:sp>
        <p:nvSpPr>
          <p:cNvPr id="3" name="Content Placeholder 2">
            <a:extLst>
              <a:ext uri="{FF2B5EF4-FFF2-40B4-BE49-F238E27FC236}">
                <a16:creationId xmlns:a16="http://schemas.microsoft.com/office/drawing/2014/main" id="{89B83EB1-347E-3443-9E03-89862893CDA4}"/>
              </a:ext>
            </a:extLst>
          </p:cNvPr>
          <p:cNvSpPr>
            <a:spLocks noGrp="1"/>
          </p:cNvSpPr>
          <p:nvPr>
            <p:ph idx="1"/>
          </p:nvPr>
        </p:nvSpPr>
        <p:spPr>
          <a:xfrm>
            <a:off x="180533" y="1079500"/>
            <a:ext cx="8789295" cy="4525963"/>
          </a:xfrm>
        </p:spPr>
        <p:txBody>
          <a:bodyPr/>
          <a:lstStyle/>
          <a:p>
            <a:r>
              <a:rPr lang="en-US" sz="2000" dirty="0">
                <a:latin typeface="Geneva" panose="020B0503030404040204" pitchFamily="34" charset="0"/>
                <a:ea typeface="Geneva" panose="020B0503030404040204" pitchFamily="34" charset="0"/>
              </a:rPr>
              <a:t>Given input-output pairs D = {x</a:t>
            </a:r>
            <a:r>
              <a:rPr lang="en-US" sz="2000" baseline="-25000" dirty="0">
                <a:latin typeface="Geneva" panose="020B0503030404040204" pitchFamily="34" charset="0"/>
                <a:ea typeface="Geneva" panose="020B0503030404040204" pitchFamily="34" charset="0"/>
              </a:rPr>
              <a:t>i</a:t>
            </a:r>
            <a:r>
              <a:rPr lang="en-US" sz="2000" dirty="0">
                <a:latin typeface="Geneva" panose="020B0503030404040204" pitchFamily="34" charset="0"/>
                <a:ea typeface="Geneva" panose="020B0503030404040204" pitchFamily="34" charset="0"/>
              </a:rPr>
              <a:t>, </a:t>
            </a:r>
            <a:r>
              <a:rPr lang="en-US" sz="2000" dirty="0" err="1">
                <a:latin typeface="Geneva" panose="020B0503030404040204" pitchFamily="34" charset="0"/>
                <a:ea typeface="Geneva" panose="020B0503030404040204" pitchFamily="34" charset="0"/>
              </a:rPr>
              <a:t>y</a:t>
            </a:r>
            <a:r>
              <a:rPr lang="en-US" sz="2000" baseline="-25000" dirty="0" err="1">
                <a:latin typeface="Geneva" panose="020B0503030404040204" pitchFamily="34" charset="0"/>
                <a:ea typeface="Geneva" panose="020B0503030404040204" pitchFamily="34" charset="0"/>
              </a:rPr>
              <a:t>i</a:t>
            </a:r>
            <a:r>
              <a:rPr lang="en-US" sz="2000" dirty="0">
                <a:latin typeface="Geneva" panose="020B0503030404040204" pitchFamily="34" charset="0"/>
                <a:ea typeface="Geneva" panose="020B0503030404040204" pitchFamily="34" charset="0"/>
              </a:rPr>
              <a:t>}</a:t>
            </a:r>
            <a:r>
              <a:rPr lang="en-US" sz="2000" baseline="-25000" dirty="0" err="1">
                <a:latin typeface="Geneva" panose="020B0503030404040204" pitchFamily="34" charset="0"/>
                <a:ea typeface="Geneva" panose="020B0503030404040204" pitchFamily="34" charset="0"/>
              </a:rPr>
              <a:t>i</a:t>
            </a:r>
            <a:r>
              <a:rPr lang="en-US" sz="2000" baseline="-25000" dirty="0">
                <a:latin typeface="Geneva" panose="020B0503030404040204" pitchFamily="34" charset="0"/>
                <a:ea typeface="Geneva" panose="020B0503030404040204" pitchFamily="34" charset="0"/>
              </a:rPr>
              <a:t>=1:N </a:t>
            </a:r>
            <a:r>
              <a:rPr lang="en-US" sz="2000" dirty="0">
                <a:latin typeface="Geneva" panose="020B0503030404040204" pitchFamily="34" charset="0"/>
                <a:ea typeface="Geneva" panose="020B0503030404040204" pitchFamily="34" charset="0"/>
              </a:rPr>
              <a:t>, learn mapping y = f(x)</a:t>
            </a:r>
          </a:p>
          <a:p>
            <a:pPr lvl="1"/>
            <a:r>
              <a:rPr lang="en-US" sz="1600" dirty="0">
                <a:latin typeface="Geneva" panose="020B0503030404040204" pitchFamily="34" charset="0"/>
                <a:ea typeface="Geneva" panose="020B0503030404040204" pitchFamily="34" charset="0"/>
                <a:cs typeface="Geeza Pro" panose="02000400000000000000" pitchFamily="2" charset="-78"/>
              </a:rPr>
              <a:t>D = </a:t>
            </a:r>
            <a:r>
              <a:rPr lang="en-US" sz="1600" dirty="0">
                <a:solidFill>
                  <a:srgbClr val="0000FF"/>
                </a:solidFill>
                <a:latin typeface="Geneva" panose="020B0503030404040204" pitchFamily="34" charset="0"/>
                <a:ea typeface="Geneva" panose="020B0503030404040204" pitchFamily="34" charset="0"/>
                <a:cs typeface="Geeza Pro" panose="02000400000000000000" pitchFamily="2" charset="-78"/>
              </a:rPr>
              <a:t>training set </a:t>
            </a:r>
          </a:p>
          <a:p>
            <a:pPr lvl="1"/>
            <a:r>
              <a:rPr lang="en-US" sz="1600" dirty="0">
                <a:latin typeface="Geneva" panose="020B0503030404040204" pitchFamily="34" charset="0"/>
                <a:ea typeface="Geneva" panose="020B0503030404040204" pitchFamily="34" charset="0"/>
                <a:cs typeface="Geeza Pro" panose="02000400000000000000" pitchFamily="2" charset="-78"/>
              </a:rPr>
              <a:t>x (images, emails, molecular shapes, </a:t>
            </a:r>
            <a:r>
              <a:rPr lang="en-US" sz="1600" dirty="0" err="1">
                <a:latin typeface="Geneva" panose="020B0503030404040204" pitchFamily="34" charset="0"/>
                <a:ea typeface="Geneva" panose="020B0503030404040204" pitchFamily="34" charset="0"/>
                <a:cs typeface="Geeza Pro" panose="02000400000000000000" pitchFamily="2" charset="-78"/>
              </a:rPr>
              <a:t>etc</a:t>
            </a:r>
            <a:r>
              <a:rPr lang="en-US" sz="1600" dirty="0">
                <a:latin typeface="Geneva" panose="020B0503030404040204" pitchFamily="34" charset="0"/>
                <a:ea typeface="Geneva" panose="020B0503030404040204" pitchFamily="34" charset="0"/>
                <a:cs typeface="Geeza Pro" panose="02000400000000000000" pitchFamily="2" charset="-78"/>
              </a:rPr>
              <a:t>) typically represented as p-dimensional vector (called </a:t>
            </a:r>
            <a:r>
              <a:rPr lang="en-US" sz="1600" dirty="0">
                <a:solidFill>
                  <a:srgbClr val="0000FF"/>
                </a:solidFill>
                <a:latin typeface="Geneva" panose="020B0503030404040204" pitchFamily="34" charset="0"/>
                <a:ea typeface="Geneva" panose="020B0503030404040204" pitchFamily="34" charset="0"/>
                <a:cs typeface="Geeza Pro" panose="02000400000000000000" pitchFamily="2" charset="-78"/>
              </a:rPr>
              <a:t>features</a:t>
            </a:r>
            <a:r>
              <a:rPr lang="en-US" sz="1600" dirty="0">
                <a:latin typeface="Geneva" panose="020B0503030404040204" pitchFamily="34" charset="0"/>
                <a:ea typeface="Geneva" panose="020B0503030404040204" pitchFamily="34" charset="0"/>
                <a:cs typeface="Geeza Pro" panose="02000400000000000000" pitchFamily="2" charset="-78"/>
              </a:rPr>
              <a:t>)</a:t>
            </a:r>
          </a:p>
          <a:p>
            <a:pPr lvl="1"/>
            <a:r>
              <a:rPr lang="en-US" sz="1600" dirty="0">
                <a:latin typeface="Geneva" panose="020B0503030404040204" pitchFamily="34" charset="0"/>
                <a:ea typeface="Geneva" panose="020B0503030404040204" pitchFamily="34" charset="0"/>
                <a:cs typeface="Geeza Pro" panose="02000400000000000000" pitchFamily="2" charset="-78"/>
              </a:rPr>
              <a:t>y also called </a:t>
            </a:r>
            <a:r>
              <a:rPr lang="en-US" sz="1600" dirty="0">
                <a:solidFill>
                  <a:srgbClr val="0000FF"/>
                </a:solidFill>
                <a:latin typeface="Geneva" panose="020B0503030404040204" pitchFamily="34" charset="0"/>
                <a:ea typeface="Geneva" panose="020B0503030404040204" pitchFamily="34" charset="0"/>
                <a:cs typeface="Geeza Pro" panose="02000400000000000000" pitchFamily="2" charset="-78"/>
              </a:rPr>
              <a:t>output</a:t>
            </a:r>
            <a:r>
              <a:rPr lang="en-US" sz="1600" dirty="0">
                <a:latin typeface="Geneva" panose="020B0503030404040204" pitchFamily="34" charset="0"/>
                <a:ea typeface="Geneva" panose="020B0503030404040204" pitchFamily="34" charset="0"/>
                <a:cs typeface="Geeza Pro" panose="02000400000000000000" pitchFamily="2" charset="-78"/>
              </a:rPr>
              <a:t> or </a:t>
            </a:r>
            <a:r>
              <a:rPr lang="en-US" sz="1600" dirty="0">
                <a:solidFill>
                  <a:srgbClr val="0000FF"/>
                </a:solidFill>
                <a:latin typeface="Geneva" panose="020B0503030404040204" pitchFamily="34" charset="0"/>
                <a:ea typeface="Geneva" panose="020B0503030404040204" pitchFamily="34" charset="0"/>
                <a:cs typeface="Geeza Pro" panose="02000400000000000000" pitchFamily="2" charset="-78"/>
              </a:rPr>
              <a:t>target</a:t>
            </a:r>
            <a:r>
              <a:rPr lang="en-US" sz="1600" dirty="0">
                <a:latin typeface="Geneva" panose="020B0503030404040204" pitchFamily="34" charset="0"/>
                <a:ea typeface="Geneva" panose="020B0503030404040204" pitchFamily="34" charset="0"/>
                <a:cs typeface="Geeza Pro" panose="02000400000000000000" pitchFamily="2" charset="-78"/>
              </a:rPr>
              <a:t> variable</a:t>
            </a:r>
          </a:p>
          <a:p>
            <a:pPr lvl="2"/>
            <a:r>
              <a:rPr lang="en-US" sz="1600" dirty="0">
                <a:latin typeface="Geneva" panose="020B0503030404040204" pitchFamily="34" charset="0"/>
                <a:ea typeface="Geneva" panose="020B0503030404040204" pitchFamily="34" charset="0"/>
                <a:cs typeface="Geeza Pro" panose="02000400000000000000" pitchFamily="2" charset="-78"/>
              </a:rPr>
              <a:t>y discrete =&gt; problem known as </a:t>
            </a:r>
            <a:r>
              <a:rPr lang="en-US" sz="1600" dirty="0">
                <a:solidFill>
                  <a:srgbClr val="0000FF"/>
                </a:solidFill>
                <a:latin typeface="Geneva" panose="020B0503030404040204" pitchFamily="34" charset="0"/>
                <a:ea typeface="Geneva" panose="020B0503030404040204" pitchFamily="34" charset="0"/>
                <a:cs typeface="Geeza Pro" panose="02000400000000000000" pitchFamily="2" charset="-78"/>
              </a:rPr>
              <a:t>classification</a:t>
            </a:r>
          </a:p>
          <a:p>
            <a:pPr lvl="2"/>
            <a:r>
              <a:rPr lang="en-US" sz="1600" dirty="0">
                <a:latin typeface="Geneva" panose="020B0503030404040204" pitchFamily="34" charset="0"/>
                <a:ea typeface="Geneva" panose="020B0503030404040204" pitchFamily="34" charset="0"/>
                <a:cs typeface="Geeza Pro" panose="02000400000000000000" pitchFamily="2" charset="-78"/>
              </a:rPr>
              <a:t>y continuous =&gt; problem known as </a:t>
            </a:r>
            <a:r>
              <a:rPr lang="en-US" sz="1600" dirty="0">
                <a:solidFill>
                  <a:srgbClr val="0000FF"/>
                </a:solidFill>
                <a:latin typeface="Geneva" panose="020B0503030404040204" pitchFamily="34" charset="0"/>
                <a:ea typeface="Geneva" panose="020B0503030404040204" pitchFamily="34" charset="0"/>
                <a:cs typeface="Geeza Pro" panose="02000400000000000000" pitchFamily="2" charset="-78"/>
              </a:rPr>
              <a:t>regression</a:t>
            </a:r>
            <a:r>
              <a:rPr lang="en-US" sz="2200" dirty="0">
                <a:latin typeface="Geneva" panose="020B0503030404040204" pitchFamily="34" charset="0"/>
                <a:ea typeface="Geneva" panose="020B0503030404040204" pitchFamily="34" charset="0"/>
                <a:cs typeface="Geeza Pro" panose="02000400000000000000" pitchFamily="2" charset="-78"/>
              </a:rPr>
              <a:t> </a:t>
            </a:r>
          </a:p>
        </p:txBody>
      </p:sp>
      <p:pic>
        <p:nvPicPr>
          <p:cNvPr id="4" name="Picture 3" descr="ad1.png">
            <a:extLst>
              <a:ext uri="{FF2B5EF4-FFF2-40B4-BE49-F238E27FC236}">
                <a16:creationId xmlns:a16="http://schemas.microsoft.com/office/drawing/2014/main" id="{68DC2CB5-575F-6842-BD9C-2A97E8E7AB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5997" y="4127316"/>
            <a:ext cx="1098849" cy="948867"/>
          </a:xfrm>
          <a:prstGeom prst="rect">
            <a:avLst/>
          </a:prstGeom>
        </p:spPr>
      </p:pic>
      <p:pic>
        <p:nvPicPr>
          <p:cNvPr id="5" name="Picture 4" descr="ad2.png">
            <a:extLst>
              <a:ext uri="{FF2B5EF4-FFF2-40B4-BE49-F238E27FC236}">
                <a16:creationId xmlns:a16="http://schemas.microsoft.com/office/drawing/2014/main" id="{4AABA238-FA47-DD4B-AE64-5DCB713201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6591" y="4127316"/>
            <a:ext cx="1043884" cy="972000"/>
          </a:xfrm>
          <a:prstGeom prst="rect">
            <a:avLst/>
          </a:prstGeom>
        </p:spPr>
      </p:pic>
      <p:pic>
        <p:nvPicPr>
          <p:cNvPr id="6" name="Picture 5" descr="healthy1.png">
            <a:extLst>
              <a:ext uri="{FF2B5EF4-FFF2-40B4-BE49-F238E27FC236}">
                <a16:creationId xmlns:a16="http://schemas.microsoft.com/office/drawing/2014/main" id="{5E06DDC3-D4D8-0D45-8489-7493175030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1846" y="5342813"/>
            <a:ext cx="1053000" cy="972000"/>
          </a:xfrm>
          <a:prstGeom prst="rect">
            <a:avLst/>
          </a:prstGeom>
        </p:spPr>
      </p:pic>
      <p:pic>
        <p:nvPicPr>
          <p:cNvPr id="7" name="Picture 6" descr="healthy2.png">
            <a:extLst>
              <a:ext uri="{FF2B5EF4-FFF2-40B4-BE49-F238E27FC236}">
                <a16:creationId xmlns:a16="http://schemas.microsoft.com/office/drawing/2014/main" id="{AF0B3956-FFB9-5F46-891C-2B2B978A6A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56591" y="5342813"/>
            <a:ext cx="1056649" cy="972000"/>
          </a:xfrm>
          <a:prstGeom prst="rect">
            <a:avLst/>
          </a:prstGeom>
        </p:spPr>
      </p:pic>
      <p:sp>
        <p:nvSpPr>
          <p:cNvPr id="8" name="TextBox 7">
            <a:extLst>
              <a:ext uri="{FF2B5EF4-FFF2-40B4-BE49-F238E27FC236}">
                <a16:creationId xmlns:a16="http://schemas.microsoft.com/office/drawing/2014/main" id="{E9954528-33D7-454C-9263-9E473D4D48F8}"/>
              </a:ext>
            </a:extLst>
          </p:cNvPr>
          <p:cNvSpPr txBox="1"/>
          <p:nvPr/>
        </p:nvSpPr>
        <p:spPr>
          <a:xfrm>
            <a:off x="2769997" y="4168917"/>
            <a:ext cx="467997" cy="584776"/>
          </a:xfrm>
          <a:prstGeom prst="rect">
            <a:avLst/>
          </a:prstGeom>
          <a:noFill/>
        </p:spPr>
        <p:txBody>
          <a:bodyPr wrap="none" rtlCol="0">
            <a:spAutoFit/>
          </a:bodyPr>
          <a:lstStyle/>
          <a:p>
            <a:r>
              <a:rPr lang="en-US" sz="3200" dirty="0"/>
              <a:t>…</a:t>
            </a:r>
          </a:p>
        </p:txBody>
      </p:sp>
      <p:sp>
        <p:nvSpPr>
          <p:cNvPr id="9" name="TextBox 8">
            <a:extLst>
              <a:ext uri="{FF2B5EF4-FFF2-40B4-BE49-F238E27FC236}">
                <a16:creationId xmlns:a16="http://schemas.microsoft.com/office/drawing/2014/main" id="{171EE0B9-E997-684D-83D4-774152F8BD79}"/>
              </a:ext>
            </a:extLst>
          </p:cNvPr>
          <p:cNvSpPr txBox="1"/>
          <p:nvPr/>
        </p:nvSpPr>
        <p:spPr>
          <a:xfrm>
            <a:off x="2769997" y="5536425"/>
            <a:ext cx="467997" cy="584776"/>
          </a:xfrm>
          <a:prstGeom prst="rect">
            <a:avLst/>
          </a:prstGeom>
          <a:noFill/>
        </p:spPr>
        <p:txBody>
          <a:bodyPr wrap="none" rtlCol="0">
            <a:spAutoFit/>
          </a:bodyPr>
          <a:lstStyle/>
          <a:p>
            <a:r>
              <a:rPr lang="en-US" sz="3200" dirty="0"/>
              <a:t>…</a:t>
            </a:r>
          </a:p>
        </p:txBody>
      </p:sp>
      <p:sp>
        <p:nvSpPr>
          <p:cNvPr id="10" name="TextBox 9">
            <a:extLst>
              <a:ext uri="{FF2B5EF4-FFF2-40B4-BE49-F238E27FC236}">
                <a16:creationId xmlns:a16="http://schemas.microsoft.com/office/drawing/2014/main" id="{680824C2-4B48-2B4A-9C49-28C3A766116B}"/>
              </a:ext>
            </a:extLst>
          </p:cNvPr>
          <p:cNvSpPr txBox="1"/>
          <p:nvPr/>
        </p:nvSpPr>
        <p:spPr>
          <a:xfrm>
            <a:off x="158761" y="4417083"/>
            <a:ext cx="1368246" cy="646331"/>
          </a:xfrm>
          <a:prstGeom prst="rect">
            <a:avLst/>
          </a:prstGeom>
          <a:noFill/>
        </p:spPr>
        <p:txBody>
          <a:bodyPr wrap="none" rtlCol="0">
            <a:spAutoFit/>
          </a:bodyPr>
          <a:lstStyle/>
          <a:p>
            <a:r>
              <a:rPr lang="en-US" dirty="0"/>
              <a:t>Alzheimer’s</a:t>
            </a:r>
          </a:p>
          <a:p>
            <a:r>
              <a:rPr lang="en-US" dirty="0"/>
              <a:t>Disease (AD)</a:t>
            </a:r>
          </a:p>
        </p:txBody>
      </p:sp>
      <p:sp>
        <p:nvSpPr>
          <p:cNvPr id="11" name="TextBox 10">
            <a:extLst>
              <a:ext uri="{FF2B5EF4-FFF2-40B4-BE49-F238E27FC236}">
                <a16:creationId xmlns:a16="http://schemas.microsoft.com/office/drawing/2014/main" id="{34C66EB0-7AC4-EC48-BFFE-9154C07FC6BB}"/>
              </a:ext>
            </a:extLst>
          </p:cNvPr>
          <p:cNvSpPr txBox="1"/>
          <p:nvPr/>
        </p:nvSpPr>
        <p:spPr>
          <a:xfrm>
            <a:off x="343325" y="5751869"/>
            <a:ext cx="909962" cy="369332"/>
          </a:xfrm>
          <a:prstGeom prst="rect">
            <a:avLst/>
          </a:prstGeom>
          <a:noFill/>
        </p:spPr>
        <p:txBody>
          <a:bodyPr wrap="none" rtlCol="0">
            <a:spAutoFit/>
          </a:bodyPr>
          <a:lstStyle/>
          <a:p>
            <a:r>
              <a:rPr lang="en-US" dirty="0"/>
              <a:t>Healthy</a:t>
            </a:r>
          </a:p>
        </p:txBody>
      </p:sp>
      <p:sp>
        <p:nvSpPr>
          <p:cNvPr id="12" name="TextBox 11">
            <a:extLst>
              <a:ext uri="{FF2B5EF4-FFF2-40B4-BE49-F238E27FC236}">
                <a16:creationId xmlns:a16="http://schemas.microsoft.com/office/drawing/2014/main" id="{7914C21F-C414-FA4E-8EBE-540D4A521123}"/>
              </a:ext>
            </a:extLst>
          </p:cNvPr>
          <p:cNvSpPr txBox="1"/>
          <p:nvPr/>
        </p:nvSpPr>
        <p:spPr>
          <a:xfrm>
            <a:off x="219745" y="3440622"/>
            <a:ext cx="4227246" cy="923330"/>
          </a:xfrm>
          <a:prstGeom prst="rect">
            <a:avLst/>
          </a:prstGeom>
          <a:noFill/>
        </p:spPr>
        <p:txBody>
          <a:bodyPr wrap="square" rtlCol="0">
            <a:spAutoFit/>
          </a:bodyPr>
          <a:lstStyle/>
          <a:p>
            <a:r>
              <a:rPr lang="en-US" dirty="0">
                <a:solidFill>
                  <a:srgbClr val="FF0000"/>
                </a:solidFill>
              </a:rPr>
              <a:t>Training: </a:t>
            </a:r>
            <a:r>
              <a:rPr lang="en-US" dirty="0">
                <a:solidFill>
                  <a:srgbClr val="0000FF"/>
                </a:solidFill>
              </a:rPr>
              <a:t>Learn relationship between inputs (MRI) &amp; target labels (AD or healthy)</a:t>
            </a:r>
          </a:p>
          <a:p>
            <a:endParaRPr lang="en-US" dirty="0">
              <a:solidFill>
                <a:srgbClr val="FF0000"/>
              </a:solidFill>
            </a:endParaRPr>
          </a:p>
        </p:txBody>
      </p:sp>
      <p:sp>
        <p:nvSpPr>
          <p:cNvPr id="13" name="TextBox 12">
            <a:extLst>
              <a:ext uri="{FF2B5EF4-FFF2-40B4-BE49-F238E27FC236}">
                <a16:creationId xmlns:a16="http://schemas.microsoft.com/office/drawing/2014/main" id="{998F4874-A90C-5C47-AF94-7B84D14F37D3}"/>
              </a:ext>
            </a:extLst>
          </p:cNvPr>
          <p:cNvSpPr txBox="1"/>
          <p:nvPr/>
        </p:nvSpPr>
        <p:spPr>
          <a:xfrm>
            <a:off x="5416913" y="3434156"/>
            <a:ext cx="2437655" cy="646331"/>
          </a:xfrm>
          <a:prstGeom prst="rect">
            <a:avLst/>
          </a:prstGeom>
          <a:noFill/>
        </p:spPr>
        <p:txBody>
          <a:bodyPr wrap="none" rtlCol="0">
            <a:spAutoFit/>
          </a:bodyPr>
          <a:lstStyle/>
          <a:p>
            <a:r>
              <a:rPr lang="en-US" dirty="0">
                <a:solidFill>
                  <a:srgbClr val="FF0000"/>
                </a:solidFill>
              </a:rPr>
              <a:t>Testing: </a:t>
            </a:r>
            <a:r>
              <a:rPr lang="en-US" dirty="0">
                <a:solidFill>
                  <a:srgbClr val="0000FF"/>
                </a:solidFill>
              </a:rPr>
              <a:t>Given new MRI,</a:t>
            </a:r>
          </a:p>
          <a:p>
            <a:r>
              <a:rPr lang="en-US" dirty="0">
                <a:solidFill>
                  <a:srgbClr val="0000FF"/>
                </a:solidFill>
              </a:rPr>
              <a:t>Predict AD or healthy </a:t>
            </a:r>
          </a:p>
        </p:txBody>
      </p:sp>
      <p:pic>
        <p:nvPicPr>
          <p:cNvPr id="14" name="Picture 13" descr="ad3.png">
            <a:extLst>
              <a:ext uri="{FF2B5EF4-FFF2-40B4-BE49-F238E27FC236}">
                <a16:creationId xmlns:a16="http://schemas.microsoft.com/office/drawing/2014/main" id="{88549552-D491-DB4A-9AB6-C6AF753ADC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71950" y="4168917"/>
            <a:ext cx="1044350" cy="972000"/>
          </a:xfrm>
          <a:prstGeom prst="rect">
            <a:avLst/>
          </a:prstGeom>
        </p:spPr>
      </p:pic>
      <p:pic>
        <p:nvPicPr>
          <p:cNvPr id="15" name="Picture 14" descr="healthy3.png">
            <a:extLst>
              <a:ext uri="{FF2B5EF4-FFF2-40B4-BE49-F238E27FC236}">
                <a16:creationId xmlns:a16="http://schemas.microsoft.com/office/drawing/2014/main" id="{16199771-B70A-E145-8BF7-08967042E33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71950" y="5342814"/>
            <a:ext cx="1083079" cy="940731"/>
          </a:xfrm>
          <a:prstGeom prst="rect">
            <a:avLst/>
          </a:prstGeom>
        </p:spPr>
      </p:pic>
      <p:sp>
        <p:nvSpPr>
          <p:cNvPr id="16" name="TextBox 15">
            <a:extLst>
              <a:ext uri="{FF2B5EF4-FFF2-40B4-BE49-F238E27FC236}">
                <a16:creationId xmlns:a16="http://schemas.microsoft.com/office/drawing/2014/main" id="{D954F53A-C98B-DE44-84D2-986F87E1CDCC}"/>
              </a:ext>
            </a:extLst>
          </p:cNvPr>
          <p:cNvSpPr txBox="1"/>
          <p:nvPr/>
        </p:nvSpPr>
        <p:spPr>
          <a:xfrm>
            <a:off x="7055029" y="4450419"/>
            <a:ext cx="1599078" cy="369332"/>
          </a:xfrm>
          <a:prstGeom prst="rect">
            <a:avLst/>
          </a:prstGeom>
          <a:noFill/>
        </p:spPr>
        <p:txBody>
          <a:bodyPr wrap="none" rtlCol="0">
            <a:spAutoFit/>
          </a:bodyPr>
          <a:lstStyle/>
          <a:p>
            <a:r>
              <a:rPr lang="en-US" dirty="0"/>
              <a:t>Healthy or AD?</a:t>
            </a:r>
          </a:p>
        </p:txBody>
      </p:sp>
      <p:sp>
        <p:nvSpPr>
          <p:cNvPr id="17" name="TextBox 16">
            <a:extLst>
              <a:ext uri="{FF2B5EF4-FFF2-40B4-BE49-F238E27FC236}">
                <a16:creationId xmlns:a16="http://schemas.microsoft.com/office/drawing/2014/main" id="{A4AE82A2-C58D-BE44-915C-8B37E05806D9}"/>
              </a:ext>
            </a:extLst>
          </p:cNvPr>
          <p:cNvSpPr txBox="1"/>
          <p:nvPr/>
        </p:nvSpPr>
        <p:spPr>
          <a:xfrm>
            <a:off x="7055029" y="5587545"/>
            <a:ext cx="1599078" cy="369332"/>
          </a:xfrm>
          <a:prstGeom prst="rect">
            <a:avLst/>
          </a:prstGeom>
          <a:noFill/>
        </p:spPr>
        <p:txBody>
          <a:bodyPr wrap="none" rtlCol="0">
            <a:spAutoFit/>
          </a:bodyPr>
          <a:lstStyle/>
          <a:p>
            <a:r>
              <a:rPr lang="en-US" dirty="0"/>
              <a:t>Healthy or AD?</a:t>
            </a:r>
          </a:p>
        </p:txBody>
      </p:sp>
      <p:sp>
        <p:nvSpPr>
          <p:cNvPr id="18" name="TextBox 17">
            <a:extLst>
              <a:ext uri="{FF2B5EF4-FFF2-40B4-BE49-F238E27FC236}">
                <a16:creationId xmlns:a16="http://schemas.microsoft.com/office/drawing/2014/main" id="{0687DD7F-779B-FA47-8D93-7AE928261BC1}"/>
              </a:ext>
            </a:extLst>
          </p:cNvPr>
          <p:cNvSpPr txBox="1"/>
          <p:nvPr/>
        </p:nvSpPr>
        <p:spPr>
          <a:xfrm>
            <a:off x="343325" y="6433945"/>
            <a:ext cx="3317247" cy="369332"/>
          </a:xfrm>
          <a:prstGeom prst="rect">
            <a:avLst/>
          </a:prstGeom>
          <a:noFill/>
        </p:spPr>
        <p:txBody>
          <a:bodyPr wrap="none" rtlCol="0">
            <a:spAutoFit/>
          </a:bodyPr>
          <a:lstStyle/>
          <a:p>
            <a:r>
              <a:rPr lang="en-US" dirty="0"/>
              <a:t>x = MRI images, y = AD or healthy</a:t>
            </a:r>
          </a:p>
        </p:txBody>
      </p:sp>
    </p:spTree>
    <p:extLst>
      <p:ext uri="{BB962C8B-B14F-4D97-AF65-F5344CB8AC3E}">
        <p14:creationId xmlns:p14="http://schemas.microsoft.com/office/powerpoint/2010/main" val="27881385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3155"/>
            <a:ext cx="8229600" cy="1143000"/>
          </a:xfrm>
        </p:spPr>
        <p:txBody>
          <a:bodyPr>
            <a:normAutofit/>
          </a:bodyPr>
          <a:lstStyle/>
          <a:p>
            <a:r>
              <a:rPr lang="en-US" sz="3400" dirty="0"/>
              <a:t>Unsupervised Learning</a:t>
            </a:r>
          </a:p>
        </p:txBody>
      </p:sp>
      <p:pic>
        <p:nvPicPr>
          <p:cNvPr id="4" name="Picture 3" descr="latex-image-1.pdf"/>
          <p:cNvPicPr>
            <a:picLocks noChangeAspect="1"/>
          </p:cNvPicPr>
          <p:nvPr/>
        </p:nvPicPr>
        <p:blipFill rotWithShape="1">
          <a:blip r:embed="rId3">
            <a:extLst>
              <a:ext uri="{28A0092B-C50C-407E-A947-70E740481C1C}">
                <a14:useLocalDpi xmlns:a14="http://schemas.microsoft.com/office/drawing/2010/main" val="0"/>
              </a:ext>
            </a:extLst>
          </a:blip>
          <a:srcRect b="37383"/>
          <a:stretch/>
        </p:blipFill>
        <p:spPr>
          <a:xfrm>
            <a:off x="440036" y="1457949"/>
            <a:ext cx="8280000" cy="1285252"/>
          </a:xfrm>
          <a:prstGeom prst="rect">
            <a:avLst/>
          </a:prstGeom>
        </p:spPr>
      </p:pic>
    </p:spTree>
    <p:extLst>
      <p:ext uri="{BB962C8B-B14F-4D97-AF65-F5344CB8AC3E}">
        <p14:creationId xmlns:p14="http://schemas.microsoft.com/office/powerpoint/2010/main" val="20970808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3155"/>
            <a:ext cx="8229600" cy="1143000"/>
          </a:xfrm>
        </p:spPr>
        <p:txBody>
          <a:bodyPr>
            <a:normAutofit/>
          </a:bodyPr>
          <a:lstStyle/>
          <a:p>
            <a:r>
              <a:rPr lang="en-US" sz="3400" dirty="0"/>
              <a:t>Unsupervised Learning</a:t>
            </a:r>
          </a:p>
        </p:txBody>
      </p:sp>
      <p:pic>
        <p:nvPicPr>
          <p:cNvPr id="5" name="Picture 4" descr="latex-image-1.pdf"/>
          <p:cNvPicPr>
            <a:picLocks noChangeAspect="1"/>
          </p:cNvPicPr>
          <p:nvPr/>
        </p:nvPicPr>
        <p:blipFill rotWithShape="1">
          <a:blip r:embed="rId3">
            <a:extLst>
              <a:ext uri="{28A0092B-C50C-407E-A947-70E740481C1C}">
                <a14:useLocalDpi xmlns:a14="http://schemas.microsoft.com/office/drawing/2010/main" val="0"/>
              </a:ext>
            </a:extLst>
          </a:blip>
          <a:srcRect b="14284"/>
          <a:stretch/>
        </p:blipFill>
        <p:spPr>
          <a:xfrm>
            <a:off x="440036" y="1457948"/>
            <a:ext cx="8280000" cy="1759385"/>
          </a:xfrm>
          <a:prstGeom prst="rect">
            <a:avLst/>
          </a:prstGeom>
        </p:spPr>
      </p:pic>
    </p:spTree>
    <p:extLst>
      <p:ext uri="{BB962C8B-B14F-4D97-AF65-F5344CB8AC3E}">
        <p14:creationId xmlns:p14="http://schemas.microsoft.com/office/powerpoint/2010/main" val="20620822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3155"/>
            <a:ext cx="8229600" cy="1143000"/>
          </a:xfrm>
        </p:spPr>
        <p:txBody>
          <a:bodyPr>
            <a:normAutofit/>
          </a:bodyPr>
          <a:lstStyle/>
          <a:p>
            <a:r>
              <a:rPr lang="en-US" sz="3400" dirty="0"/>
              <a:t>Unsupervised Learning</a:t>
            </a:r>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036" y="1457948"/>
            <a:ext cx="8280000" cy="2052573"/>
          </a:xfrm>
          <a:prstGeom prst="rect">
            <a:avLst/>
          </a:prstGeom>
        </p:spPr>
      </p:pic>
    </p:spTree>
    <p:extLst>
      <p:ext uri="{BB962C8B-B14F-4D97-AF65-F5344CB8AC3E}">
        <p14:creationId xmlns:p14="http://schemas.microsoft.com/office/powerpoint/2010/main" val="14674639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3155"/>
            <a:ext cx="8229600" cy="1143000"/>
          </a:xfrm>
        </p:spPr>
        <p:txBody>
          <a:bodyPr>
            <a:normAutofit/>
          </a:bodyPr>
          <a:lstStyle/>
          <a:p>
            <a:r>
              <a:rPr lang="en-US" sz="3400" dirty="0"/>
              <a:t>Unsupervised Learning</a:t>
            </a:r>
          </a:p>
        </p:txBody>
      </p:sp>
      <p:sp>
        <p:nvSpPr>
          <p:cNvPr id="21" name="TextBox 20"/>
          <p:cNvSpPr txBox="1"/>
          <p:nvPr/>
        </p:nvSpPr>
        <p:spPr>
          <a:xfrm>
            <a:off x="128487" y="3797365"/>
            <a:ext cx="684803" cy="369332"/>
          </a:xfrm>
          <a:prstGeom prst="rect">
            <a:avLst/>
          </a:prstGeom>
          <a:noFill/>
        </p:spPr>
        <p:txBody>
          <a:bodyPr wrap="none" rtlCol="0">
            <a:spAutoFit/>
          </a:bodyPr>
          <a:lstStyle/>
          <a:p>
            <a:r>
              <a:rPr lang="en-US" dirty="0">
                <a:solidFill>
                  <a:srgbClr val="FF0000"/>
                </a:solidFill>
              </a:rPr>
              <a:t>Input</a:t>
            </a:r>
          </a:p>
        </p:txBody>
      </p:sp>
      <p:grpSp>
        <p:nvGrpSpPr>
          <p:cNvPr id="24" name="Group 23"/>
          <p:cNvGrpSpPr/>
          <p:nvPr/>
        </p:nvGrpSpPr>
        <p:grpSpPr>
          <a:xfrm>
            <a:off x="885458" y="3859921"/>
            <a:ext cx="2887243" cy="2354617"/>
            <a:chOff x="885458" y="4212793"/>
            <a:chExt cx="2887243" cy="2354617"/>
          </a:xfrm>
        </p:grpSpPr>
        <p:pic>
          <p:nvPicPr>
            <p:cNvPr id="25" name="Picture 24" descr="ad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458" y="4212793"/>
              <a:ext cx="1098849" cy="948867"/>
            </a:xfrm>
            <a:prstGeom prst="rect">
              <a:avLst/>
            </a:prstGeom>
          </p:spPr>
        </p:pic>
        <p:pic>
          <p:nvPicPr>
            <p:cNvPr id="26" name="Picture 25" descr="ad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6052" y="4212793"/>
              <a:ext cx="1043884" cy="972000"/>
            </a:xfrm>
            <a:prstGeom prst="rect">
              <a:avLst/>
            </a:prstGeom>
          </p:spPr>
        </p:pic>
        <p:pic>
          <p:nvPicPr>
            <p:cNvPr id="27" name="Picture 26" descr="healthy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1307" y="5595410"/>
              <a:ext cx="1053000" cy="972000"/>
            </a:xfrm>
            <a:prstGeom prst="rect">
              <a:avLst/>
            </a:prstGeom>
          </p:spPr>
        </p:pic>
        <p:pic>
          <p:nvPicPr>
            <p:cNvPr id="28" name="Picture 27" descr="healthy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16052" y="5595410"/>
              <a:ext cx="1056649" cy="972000"/>
            </a:xfrm>
            <a:prstGeom prst="rect">
              <a:avLst/>
            </a:prstGeom>
          </p:spPr>
        </p:pic>
        <p:sp>
          <p:nvSpPr>
            <p:cNvPr id="29" name="TextBox 28"/>
            <p:cNvSpPr txBox="1"/>
            <p:nvPr/>
          </p:nvSpPr>
          <p:spPr>
            <a:xfrm>
              <a:off x="2129458" y="4254394"/>
              <a:ext cx="467997" cy="584776"/>
            </a:xfrm>
            <a:prstGeom prst="rect">
              <a:avLst/>
            </a:prstGeom>
            <a:noFill/>
          </p:spPr>
          <p:txBody>
            <a:bodyPr wrap="none" rtlCol="0">
              <a:spAutoFit/>
            </a:bodyPr>
            <a:lstStyle/>
            <a:p>
              <a:r>
                <a:rPr lang="en-US" sz="3200" dirty="0"/>
                <a:t>…</a:t>
              </a:r>
            </a:p>
          </p:txBody>
        </p:sp>
        <p:sp>
          <p:nvSpPr>
            <p:cNvPr id="30" name="TextBox 29"/>
            <p:cNvSpPr txBox="1"/>
            <p:nvPr/>
          </p:nvSpPr>
          <p:spPr>
            <a:xfrm>
              <a:off x="2129458" y="5789022"/>
              <a:ext cx="467997" cy="584776"/>
            </a:xfrm>
            <a:prstGeom prst="rect">
              <a:avLst/>
            </a:prstGeom>
            <a:noFill/>
          </p:spPr>
          <p:txBody>
            <a:bodyPr wrap="none" rtlCol="0">
              <a:spAutoFit/>
            </a:bodyPr>
            <a:lstStyle/>
            <a:p>
              <a:r>
                <a:rPr lang="en-US" sz="3200" dirty="0"/>
                <a:t>…</a:t>
              </a:r>
            </a:p>
          </p:txBody>
        </p:sp>
      </p:grpSp>
      <p:sp>
        <p:nvSpPr>
          <p:cNvPr id="39" name="TextBox 38"/>
          <p:cNvSpPr txBox="1"/>
          <p:nvPr/>
        </p:nvSpPr>
        <p:spPr>
          <a:xfrm>
            <a:off x="343325" y="6433945"/>
            <a:ext cx="1598740" cy="369332"/>
          </a:xfrm>
          <a:prstGeom prst="rect">
            <a:avLst/>
          </a:prstGeom>
          <a:noFill/>
        </p:spPr>
        <p:txBody>
          <a:bodyPr wrap="none" rtlCol="0">
            <a:spAutoFit/>
          </a:bodyPr>
          <a:lstStyle/>
          <a:p>
            <a:r>
              <a:rPr lang="en-US" dirty="0"/>
              <a:t>x = MRI images</a:t>
            </a:r>
          </a:p>
        </p:txBody>
      </p:sp>
      <p:pic>
        <p:nvPicPr>
          <p:cNvPr id="13" name="Picture 12"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0036" y="1457948"/>
            <a:ext cx="8280000" cy="2052573"/>
          </a:xfrm>
          <a:prstGeom prst="rect">
            <a:avLst/>
          </a:prstGeom>
        </p:spPr>
      </p:pic>
    </p:spTree>
    <p:extLst>
      <p:ext uri="{BB962C8B-B14F-4D97-AF65-F5344CB8AC3E}">
        <p14:creationId xmlns:p14="http://schemas.microsoft.com/office/powerpoint/2010/main" val="3315421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20878"/>
            <a:ext cx="8237621" cy="890900"/>
          </a:xfrm>
        </p:spPr>
        <p:txBody>
          <a:bodyPr/>
          <a:lstStyle/>
          <a:p>
            <a:r>
              <a:rPr lang="en-US" dirty="0"/>
              <a:t>(Rough) Schedule</a:t>
            </a:r>
          </a:p>
        </p:txBody>
      </p:sp>
      <p:graphicFrame>
        <p:nvGraphicFramePr>
          <p:cNvPr id="4" name="Table 3"/>
          <p:cNvGraphicFramePr>
            <a:graphicFrameLocks noGrp="1"/>
          </p:cNvGraphicFramePr>
          <p:nvPr>
            <p:extLst>
              <p:ext uri="{D42A27DB-BD31-4B8C-83A1-F6EECF244321}">
                <p14:modId xmlns:p14="http://schemas.microsoft.com/office/powerpoint/2010/main" val="1164835395"/>
              </p:ext>
            </p:extLst>
          </p:nvPr>
        </p:nvGraphicFramePr>
        <p:xfrm>
          <a:off x="646127" y="976729"/>
          <a:ext cx="7851745" cy="5137172"/>
        </p:xfrm>
        <a:graphic>
          <a:graphicData uri="http://schemas.openxmlformats.org/drawingml/2006/table">
            <a:tbl>
              <a:tblPr firstRow="1" bandRow="1">
                <a:tableStyleId>{5940675A-B579-460E-94D1-54222C63F5DA}</a:tableStyleId>
              </a:tblPr>
              <a:tblGrid>
                <a:gridCol w="1788641">
                  <a:extLst>
                    <a:ext uri="{9D8B030D-6E8A-4147-A177-3AD203B41FA5}">
                      <a16:colId xmlns:a16="http://schemas.microsoft.com/office/drawing/2014/main" val="20000"/>
                    </a:ext>
                  </a:extLst>
                </a:gridCol>
                <a:gridCol w="6063104">
                  <a:extLst>
                    <a:ext uri="{9D8B030D-6E8A-4147-A177-3AD203B41FA5}">
                      <a16:colId xmlns:a16="http://schemas.microsoft.com/office/drawing/2014/main" val="20001"/>
                    </a:ext>
                  </a:extLst>
                </a:gridCol>
              </a:tblGrid>
              <a:tr h="732655">
                <a:tc>
                  <a:txBody>
                    <a:bodyPr/>
                    <a:lstStyle/>
                    <a:p>
                      <a:pPr algn="ctr"/>
                      <a:r>
                        <a:rPr lang="en-US" sz="2200" dirty="0"/>
                        <a:t>Week</a:t>
                      </a:r>
                      <a:r>
                        <a:rPr lang="en-US" sz="2200" baseline="0" dirty="0"/>
                        <a:t> 1</a:t>
                      </a:r>
                      <a:endParaRPr lang="en-US" sz="2200" dirty="0"/>
                    </a:p>
                  </a:txBody>
                  <a:tcPr anchor="ctr"/>
                </a:tc>
                <a:tc>
                  <a:txBody>
                    <a:bodyPr/>
                    <a:lstStyle/>
                    <a:p>
                      <a:r>
                        <a:rPr lang="en-US" sz="2200" dirty="0"/>
                        <a:t>Introduction</a:t>
                      </a:r>
                      <a:r>
                        <a:rPr lang="en-US" sz="2200" baseline="0" dirty="0"/>
                        <a:t> + Probability Review</a:t>
                      </a:r>
                      <a:endParaRPr lang="en-US" sz="2200" dirty="0"/>
                    </a:p>
                  </a:txBody>
                  <a:tcPr anchor="ctr"/>
                </a:tc>
                <a:extLst>
                  <a:ext uri="{0D108BD9-81ED-4DB2-BD59-A6C34878D82A}">
                    <a16:rowId xmlns:a16="http://schemas.microsoft.com/office/drawing/2014/main" val="10000"/>
                  </a:ext>
                </a:extLst>
              </a:tr>
              <a:tr h="1093777">
                <a:tc>
                  <a:txBody>
                    <a:bodyPr/>
                    <a:lstStyle/>
                    <a:p>
                      <a:pPr algn="ctr"/>
                      <a:r>
                        <a:rPr lang="en-US" sz="2200" dirty="0"/>
                        <a:t>Week 2</a:t>
                      </a:r>
                    </a:p>
                  </a:txBody>
                  <a:tcPr anchor="ctr"/>
                </a:tc>
                <a:tc>
                  <a:txBody>
                    <a:bodyPr/>
                    <a:lstStyle/>
                    <a:p>
                      <a:r>
                        <a:rPr lang="en-US" sz="2200" baseline="0" dirty="0"/>
                        <a:t>Parameter Estimation (ML, MAP, Bayesian)</a:t>
                      </a:r>
                    </a:p>
                    <a:p>
                      <a:r>
                        <a:rPr lang="en-US" sz="2200" baseline="0" dirty="0"/>
                        <a:t>Generative &amp; Discriminative models</a:t>
                      </a:r>
                    </a:p>
                    <a:p>
                      <a:r>
                        <a:rPr lang="en-US" sz="2200" baseline="0" dirty="0"/>
                        <a:t>Conjugate Distributions</a:t>
                      </a:r>
                    </a:p>
                  </a:txBody>
                  <a:tcPr anchor="ctr"/>
                </a:tc>
                <a:extLst>
                  <a:ext uri="{0D108BD9-81ED-4DB2-BD59-A6C34878D82A}">
                    <a16:rowId xmlns:a16="http://schemas.microsoft.com/office/drawing/2014/main" val="10001"/>
                  </a:ext>
                </a:extLst>
              </a:tr>
              <a:tr h="1109272">
                <a:tc>
                  <a:txBody>
                    <a:bodyPr/>
                    <a:lstStyle/>
                    <a:p>
                      <a:pPr algn="ctr"/>
                      <a:r>
                        <a:rPr lang="en-US" sz="2200" dirty="0"/>
                        <a:t>Week 3</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200" dirty="0"/>
                        <a:t>Univariate Gaussian</a:t>
                      </a:r>
                      <a:r>
                        <a:rPr lang="en-US" sz="2200" baseline="0" dirty="0"/>
                        <a:t> + Parameter Estimation (ML, MAP, Bayesian)</a:t>
                      </a:r>
                      <a:endParaRPr lang="en-US" sz="2200" dirty="0"/>
                    </a:p>
                    <a:p>
                      <a:r>
                        <a:rPr lang="en-US" sz="2200" dirty="0"/>
                        <a:t>Naive Bayes</a:t>
                      </a:r>
                    </a:p>
                  </a:txBody>
                  <a:tcPr anchor="ctr"/>
                </a:tc>
                <a:extLst>
                  <a:ext uri="{0D108BD9-81ED-4DB2-BD59-A6C34878D82A}">
                    <a16:rowId xmlns:a16="http://schemas.microsoft.com/office/drawing/2014/main" val="10002"/>
                  </a:ext>
                </a:extLst>
              </a:tr>
              <a:tr h="732655">
                <a:tc>
                  <a:txBody>
                    <a:bodyPr/>
                    <a:lstStyle/>
                    <a:p>
                      <a:pPr algn="ctr"/>
                      <a:r>
                        <a:rPr lang="en-US" sz="2200" dirty="0"/>
                        <a:t>Week 4</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200" baseline="0" dirty="0"/>
                        <a:t>Supervised learning (logistic regression) </a:t>
                      </a:r>
                      <a:endParaRPr lang="en-US" sz="2200" dirty="0"/>
                    </a:p>
                  </a:txBody>
                  <a:tcPr anchor="ctr"/>
                </a:tc>
                <a:extLst>
                  <a:ext uri="{0D108BD9-81ED-4DB2-BD59-A6C34878D82A}">
                    <a16:rowId xmlns:a16="http://schemas.microsoft.com/office/drawing/2014/main" val="10003"/>
                  </a:ext>
                </a:extLst>
              </a:tr>
              <a:tr h="732655">
                <a:tc>
                  <a:txBody>
                    <a:bodyPr/>
                    <a:lstStyle/>
                    <a:p>
                      <a:pPr algn="ctr"/>
                      <a:r>
                        <a:rPr lang="en-US" sz="2200" dirty="0"/>
                        <a:t>Week 5</a:t>
                      </a:r>
                    </a:p>
                  </a:txBody>
                  <a:tcPr anchor="ctr"/>
                </a:tc>
                <a:tc>
                  <a:txBody>
                    <a:bodyPr/>
                    <a:lstStyle/>
                    <a:p>
                      <a:r>
                        <a:rPr lang="en-US" sz="2200" dirty="0"/>
                        <a:t>Non-parametric</a:t>
                      </a:r>
                      <a:r>
                        <a:rPr lang="en-US" sz="2200" baseline="0" dirty="0"/>
                        <a:t> techniques (KNN, </a:t>
                      </a:r>
                      <a:r>
                        <a:rPr lang="en-US" sz="2200" baseline="0" dirty="0" err="1"/>
                        <a:t>Parzen’s</a:t>
                      </a:r>
                      <a:r>
                        <a:rPr lang="en-US" sz="2200" baseline="0" dirty="0"/>
                        <a:t> window)</a:t>
                      </a:r>
                      <a:endParaRPr lang="en-US" sz="2200" dirty="0"/>
                    </a:p>
                  </a:txBody>
                  <a:tcPr anchor="ctr"/>
                </a:tc>
                <a:extLst>
                  <a:ext uri="{0D108BD9-81ED-4DB2-BD59-A6C34878D82A}">
                    <a16:rowId xmlns:a16="http://schemas.microsoft.com/office/drawing/2014/main" val="10004"/>
                  </a:ext>
                </a:extLst>
              </a:tr>
              <a:tr h="732655">
                <a:tc>
                  <a:txBody>
                    <a:bodyPr/>
                    <a:lstStyle/>
                    <a:p>
                      <a:pPr algn="ctr"/>
                      <a:r>
                        <a:rPr lang="en-US" sz="2200" dirty="0"/>
                        <a:t>Week 6</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200" dirty="0"/>
                        <a:t>Bayesian</a:t>
                      </a:r>
                      <a:r>
                        <a:rPr lang="en-US" sz="2200" baseline="0" dirty="0"/>
                        <a:t> Statistics / Decision Theory</a:t>
                      </a:r>
                      <a:endParaRPr lang="en-US" sz="2200" dirty="0"/>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82229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036" y="1457948"/>
            <a:ext cx="8280000" cy="2052573"/>
          </a:xfrm>
          <a:prstGeom prst="rect">
            <a:avLst/>
          </a:prstGeom>
        </p:spPr>
      </p:pic>
      <p:sp>
        <p:nvSpPr>
          <p:cNvPr id="2" name="Title 1"/>
          <p:cNvSpPr>
            <a:spLocks noGrp="1"/>
          </p:cNvSpPr>
          <p:nvPr>
            <p:ph type="title"/>
          </p:nvPr>
        </p:nvSpPr>
        <p:spPr>
          <a:xfrm>
            <a:off x="457200" y="223155"/>
            <a:ext cx="8229600" cy="1143000"/>
          </a:xfrm>
        </p:spPr>
        <p:txBody>
          <a:bodyPr>
            <a:normAutofit/>
          </a:bodyPr>
          <a:lstStyle/>
          <a:p>
            <a:r>
              <a:rPr lang="en-US" sz="3400" dirty="0"/>
              <a:t>Unsupervised Learning</a:t>
            </a:r>
          </a:p>
        </p:txBody>
      </p:sp>
      <p:sp>
        <p:nvSpPr>
          <p:cNvPr id="21" name="TextBox 20"/>
          <p:cNvSpPr txBox="1"/>
          <p:nvPr/>
        </p:nvSpPr>
        <p:spPr>
          <a:xfrm>
            <a:off x="128487" y="3797365"/>
            <a:ext cx="684803" cy="369332"/>
          </a:xfrm>
          <a:prstGeom prst="rect">
            <a:avLst/>
          </a:prstGeom>
          <a:noFill/>
        </p:spPr>
        <p:txBody>
          <a:bodyPr wrap="none" rtlCol="0">
            <a:spAutoFit/>
          </a:bodyPr>
          <a:lstStyle/>
          <a:p>
            <a:r>
              <a:rPr lang="en-US" dirty="0">
                <a:solidFill>
                  <a:srgbClr val="FF0000"/>
                </a:solidFill>
              </a:rPr>
              <a:t>Input</a:t>
            </a:r>
          </a:p>
        </p:txBody>
      </p:sp>
      <p:cxnSp>
        <p:nvCxnSpPr>
          <p:cNvPr id="22" name="Straight Arrow Connector 21"/>
          <p:cNvCxnSpPr/>
          <p:nvPr/>
        </p:nvCxnSpPr>
        <p:spPr>
          <a:xfrm>
            <a:off x="3914318" y="4954031"/>
            <a:ext cx="1331147"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4982089" y="3797365"/>
            <a:ext cx="855974" cy="369332"/>
          </a:xfrm>
          <a:prstGeom prst="rect">
            <a:avLst/>
          </a:prstGeom>
          <a:noFill/>
        </p:spPr>
        <p:txBody>
          <a:bodyPr wrap="none" rtlCol="0">
            <a:spAutoFit/>
          </a:bodyPr>
          <a:lstStyle/>
          <a:p>
            <a:r>
              <a:rPr lang="en-US" dirty="0">
                <a:solidFill>
                  <a:srgbClr val="FF0000"/>
                </a:solidFill>
              </a:rPr>
              <a:t>Output</a:t>
            </a:r>
          </a:p>
        </p:txBody>
      </p:sp>
      <p:grpSp>
        <p:nvGrpSpPr>
          <p:cNvPr id="24" name="Group 23"/>
          <p:cNvGrpSpPr/>
          <p:nvPr/>
        </p:nvGrpSpPr>
        <p:grpSpPr>
          <a:xfrm>
            <a:off x="885458" y="3859921"/>
            <a:ext cx="2887243" cy="2354617"/>
            <a:chOff x="885458" y="4212793"/>
            <a:chExt cx="2887243" cy="2354617"/>
          </a:xfrm>
        </p:grpSpPr>
        <p:pic>
          <p:nvPicPr>
            <p:cNvPr id="25" name="Picture 24" descr="ad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458" y="4212793"/>
              <a:ext cx="1098849" cy="948867"/>
            </a:xfrm>
            <a:prstGeom prst="rect">
              <a:avLst/>
            </a:prstGeom>
          </p:spPr>
        </p:pic>
        <p:pic>
          <p:nvPicPr>
            <p:cNvPr id="26" name="Picture 25" descr="ad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16052" y="4212793"/>
              <a:ext cx="1043884" cy="972000"/>
            </a:xfrm>
            <a:prstGeom prst="rect">
              <a:avLst/>
            </a:prstGeom>
          </p:spPr>
        </p:pic>
        <p:pic>
          <p:nvPicPr>
            <p:cNvPr id="27" name="Picture 26" descr="healthy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1307" y="5595410"/>
              <a:ext cx="1053000" cy="972000"/>
            </a:xfrm>
            <a:prstGeom prst="rect">
              <a:avLst/>
            </a:prstGeom>
          </p:spPr>
        </p:pic>
        <p:pic>
          <p:nvPicPr>
            <p:cNvPr id="28" name="Picture 27" descr="healthy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6052" y="5595410"/>
              <a:ext cx="1056649" cy="972000"/>
            </a:xfrm>
            <a:prstGeom prst="rect">
              <a:avLst/>
            </a:prstGeom>
          </p:spPr>
        </p:pic>
        <p:sp>
          <p:nvSpPr>
            <p:cNvPr id="29" name="TextBox 28"/>
            <p:cNvSpPr txBox="1"/>
            <p:nvPr/>
          </p:nvSpPr>
          <p:spPr>
            <a:xfrm>
              <a:off x="2129458" y="4254394"/>
              <a:ext cx="467997" cy="584776"/>
            </a:xfrm>
            <a:prstGeom prst="rect">
              <a:avLst/>
            </a:prstGeom>
            <a:noFill/>
          </p:spPr>
          <p:txBody>
            <a:bodyPr wrap="none" rtlCol="0">
              <a:spAutoFit/>
            </a:bodyPr>
            <a:lstStyle/>
            <a:p>
              <a:r>
                <a:rPr lang="en-US" sz="3200" dirty="0"/>
                <a:t>…</a:t>
              </a:r>
            </a:p>
          </p:txBody>
        </p:sp>
        <p:sp>
          <p:nvSpPr>
            <p:cNvPr id="30" name="TextBox 29"/>
            <p:cNvSpPr txBox="1"/>
            <p:nvPr/>
          </p:nvSpPr>
          <p:spPr>
            <a:xfrm>
              <a:off x="2129458" y="5789022"/>
              <a:ext cx="467997" cy="584776"/>
            </a:xfrm>
            <a:prstGeom prst="rect">
              <a:avLst/>
            </a:prstGeom>
            <a:noFill/>
          </p:spPr>
          <p:txBody>
            <a:bodyPr wrap="none" rtlCol="0">
              <a:spAutoFit/>
            </a:bodyPr>
            <a:lstStyle/>
            <a:p>
              <a:r>
                <a:rPr lang="en-US" sz="3200" dirty="0"/>
                <a:t>…</a:t>
              </a:r>
            </a:p>
          </p:txBody>
        </p:sp>
      </p:grpSp>
      <p:grpSp>
        <p:nvGrpSpPr>
          <p:cNvPr id="31" name="Group 30"/>
          <p:cNvGrpSpPr/>
          <p:nvPr/>
        </p:nvGrpSpPr>
        <p:grpSpPr>
          <a:xfrm>
            <a:off x="5947225" y="3859921"/>
            <a:ext cx="2887243" cy="2354617"/>
            <a:chOff x="885458" y="4212793"/>
            <a:chExt cx="2887243" cy="2354617"/>
          </a:xfrm>
        </p:grpSpPr>
        <p:pic>
          <p:nvPicPr>
            <p:cNvPr id="32" name="Picture 31" descr="ad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458" y="4212793"/>
              <a:ext cx="1098849" cy="948867"/>
            </a:xfrm>
            <a:prstGeom prst="rect">
              <a:avLst/>
            </a:prstGeom>
          </p:spPr>
        </p:pic>
        <p:pic>
          <p:nvPicPr>
            <p:cNvPr id="33" name="Picture 32" descr="ad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16052" y="4212793"/>
              <a:ext cx="1043884" cy="972000"/>
            </a:xfrm>
            <a:prstGeom prst="rect">
              <a:avLst/>
            </a:prstGeom>
          </p:spPr>
        </p:pic>
        <p:pic>
          <p:nvPicPr>
            <p:cNvPr id="34" name="Picture 33" descr="healthy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1307" y="5595410"/>
              <a:ext cx="1053000" cy="972000"/>
            </a:xfrm>
            <a:prstGeom prst="rect">
              <a:avLst/>
            </a:prstGeom>
          </p:spPr>
        </p:pic>
        <p:pic>
          <p:nvPicPr>
            <p:cNvPr id="35" name="Picture 34" descr="healthy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6052" y="5595410"/>
              <a:ext cx="1056649" cy="972000"/>
            </a:xfrm>
            <a:prstGeom prst="rect">
              <a:avLst/>
            </a:prstGeom>
          </p:spPr>
        </p:pic>
        <p:sp>
          <p:nvSpPr>
            <p:cNvPr id="36" name="TextBox 35"/>
            <p:cNvSpPr txBox="1"/>
            <p:nvPr/>
          </p:nvSpPr>
          <p:spPr>
            <a:xfrm>
              <a:off x="2129458" y="4254394"/>
              <a:ext cx="467997" cy="584776"/>
            </a:xfrm>
            <a:prstGeom prst="rect">
              <a:avLst/>
            </a:prstGeom>
            <a:noFill/>
          </p:spPr>
          <p:txBody>
            <a:bodyPr wrap="none" rtlCol="0">
              <a:spAutoFit/>
            </a:bodyPr>
            <a:lstStyle/>
            <a:p>
              <a:r>
                <a:rPr lang="en-US" sz="3200" dirty="0"/>
                <a:t>…</a:t>
              </a:r>
            </a:p>
          </p:txBody>
        </p:sp>
        <p:sp>
          <p:nvSpPr>
            <p:cNvPr id="37" name="TextBox 36"/>
            <p:cNvSpPr txBox="1"/>
            <p:nvPr/>
          </p:nvSpPr>
          <p:spPr>
            <a:xfrm>
              <a:off x="2129458" y="5789022"/>
              <a:ext cx="467997" cy="584776"/>
            </a:xfrm>
            <a:prstGeom prst="rect">
              <a:avLst/>
            </a:prstGeom>
            <a:noFill/>
          </p:spPr>
          <p:txBody>
            <a:bodyPr wrap="none" rtlCol="0">
              <a:spAutoFit/>
            </a:bodyPr>
            <a:lstStyle/>
            <a:p>
              <a:r>
                <a:rPr lang="en-US" sz="3200" dirty="0"/>
                <a:t>…</a:t>
              </a:r>
            </a:p>
          </p:txBody>
        </p:sp>
      </p:grpSp>
      <p:cxnSp>
        <p:nvCxnSpPr>
          <p:cNvPr id="38" name="Straight Connector 37"/>
          <p:cNvCxnSpPr/>
          <p:nvPr/>
        </p:nvCxnSpPr>
        <p:spPr>
          <a:xfrm>
            <a:off x="5789215" y="5015086"/>
            <a:ext cx="3305937"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343325" y="6433945"/>
            <a:ext cx="1598740" cy="369332"/>
          </a:xfrm>
          <a:prstGeom prst="rect">
            <a:avLst/>
          </a:prstGeom>
          <a:noFill/>
        </p:spPr>
        <p:txBody>
          <a:bodyPr wrap="none" rtlCol="0">
            <a:spAutoFit/>
          </a:bodyPr>
          <a:lstStyle/>
          <a:p>
            <a:r>
              <a:rPr lang="en-US" dirty="0"/>
              <a:t>x = MRI images</a:t>
            </a:r>
          </a:p>
        </p:txBody>
      </p:sp>
    </p:spTree>
    <p:extLst>
      <p:ext uri="{BB962C8B-B14F-4D97-AF65-F5344CB8AC3E}">
        <p14:creationId xmlns:p14="http://schemas.microsoft.com/office/powerpoint/2010/main" val="21348642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0B777-6321-9B4C-98B4-91D02E2FE419}"/>
              </a:ext>
            </a:extLst>
          </p:cNvPr>
          <p:cNvSpPr>
            <a:spLocks noGrp="1"/>
          </p:cNvSpPr>
          <p:nvPr>
            <p:ph type="title"/>
          </p:nvPr>
        </p:nvSpPr>
        <p:spPr/>
        <p:txBody>
          <a:bodyPr/>
          <a:lstStyle/>
          <a:p>
            <a:r>
              <a:rPr lang="en-US" dirty="0"/>
              <a:t>Types of Machine Learning</a:t>
            </a:r>
          </a:p>
        </p:txBody>
      </p:sp>
      <p:sp>
        <p:nvSpPr>
          <p:cNvPr id="7" name="Content Placeholder 2">
            <a:extLst>
              <a:ext uri="{FF2B5EF4-FFF2-40B4-BE49-F238E27FC236}">
                <a16:creationId xmlns:a16="http://schemas.microsoft.com/office/drawing/2014/main" id="{BC2C8D1A-1185-9649-8464-B3DF8B784712}"/>
              </a:ext>
            </a:extLst>
          </p:cNvPr>
          <p:cNvSpPr>
            <a:spLocks noGrp="1"/>
          </p:cNvSpPr>
          <p:nvPr>
            <p:ph idx="1"/>
          </p:nvPr>
        </p:nvSpPr>
        <p:spPr>
          <a:xfrm>
            <a:off x="457200" y="1381834"/>
            <a:ext cx="8229600" cy="4525963"/>
          </a:xfrm>
        </p:spPr>
        <p:txBody>
          <a:bodyPr/>
          <a:lstStyle/>
          <a:p>
            <a:r>
              <a:rPr lang="en-US" sz="2300" dirty="0">
                <a:latin typeface="Geneva" panose="020B0503030404040204" pitchFamily="34" charset="0"/>
                <a:ea typeface="Geneva" panose="020B0503030404040204" pitchFamily="34" charset="0"/>
                <a:cs typeface="Geeza Pro" panose="02000400000000000000" pitchFamily="2" charset="-78"/>
              </a:rPr>
              <a:t>Summary</a:t>
            </a:r>
          </a:p>
          <a:p>
            <a:pPr lvl="1"/>
            <a:r>
              <a:rPr lang="en-US" sz="2000" dirty="0">
                <a:latin typeface="Geneva" panose="020B0503030404040204" pitchFamily="34" charset="0"/>
                <a:ea typeface="Geneva" panose="020B0503030404040204" pitchFamily="34" charset="0"/>
                <a:cs typeface="Geeza Pro" panose="02000400000000000000" pitchFamily="2" charset="-78"/>
              </a:rPr>
              <a:t>Supervised learning: Great if we know what we want to predict</a:t>
            </a:r>
          </a:p>
          <a:p>
            <a:pPr lvl="1"/>
            <a:r>
              <a:rPr lang="en-US" sz="2000" dirty="0">
                <a:latin typeface="Geneva" panose="020B0503030404040204" pitchFamily="34" charset="0"/>
                <a:ea typeface="Geneva" panose="020B0503030404040204" pitchFamily="34" charset="0"/>
                <a:cs typeface="Geeza Pro" panose="02000400000000000000" pitchFamily="2" charset="-78"/>
              </a:rPr>
              <a:t>Unsupervised learning: Great if we want to discover something new</a:t>
            </a:r>
          </a:p>
          <a:p>
            <a:pPr lvl="2"/>
            <a:endParaRPr lang="en-US" sz="1600" dirty="0">
              <a:latin typeface="Geneva" panose="020B0503030404040204" pitchFamily="34" charset="0"/>
              <a:ea typeface="Geneva" panose="020B0503030404040204" pitchFamily="34" charset="0"/>
              <a:cs typeface="Geeza Pro" panose="02000400000000000000" pitchFamily="2" charset="-78"/>
            </a:endParaRPr>
          </a:p>
          <a:p>
            <a:endParaRPr lang="en-US" dirty="0"/>
          </a:p>
        </p:txBody>
      </p:sp>
    </p:spTree>
    <p:extLst>
      <p:ext uri="{BB962C8B-B14F-4D97-AF65-F5344CB8AC3E}">
        <p14:creationId xmlns:p14="http://schemas.microsoft.com/office/powerpoint/2010/main" val="28714362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0B777-6321-9B4C-98B4-91D02E2FE419}"/>
              </a:ext>
            </a:extLst>
          </p:cNvPr>
          <p:cNvSpPr>
            <a:spLocks noGrp="1"/>
          </p:cNvSpPr>
          <p:nvPr>
            <p:ph type="title"/>
          </p:nvPr>
        </p:nvSpPr>
        <p:spPr/>
        <p:txBody>
          <a:bodyPr/>
          <a:lstStyle/>
          <a:p>
            <a:r>
              <a:rPr lang="en-US" dirty="0"/>
              <a:t>Types of Machine Learning</a:t>
            </a:r>
          </a:p>
        </p:txBody>
      </p:sp>
      <p:sp>
        <p:nvSpPr>
          <p:cNvPr id="6" name="Content Placeholder 2">
            <a:extLst>
              <a:ext uri="{FF2B5EF4-FFF2-40B4-BE49-F238E27FC236}">
                <a16:creationId xmlns:a16="http://schemas.microsoft.com/office/drawing/2014/main" id="{E782D0CF-3209-8A48-BCDE-152590D5B264}"/>
              </a:ext>
            </a:extLst>
          </p:cNvPr>
          <p:cNvSpPr>
            <a:spLocks noGrp="1"/>
          </p:cNvSpPr>
          <p:nvPr>
            <p:ph idx="1"/>
          </p:nvPr>
        </p:nvSpPr>
        <p:spPr>
          <a:xfrm>
            <a:off x="457200" y="1381834"/>
            <a:ext cx="8229600" cy="4525963"/>
          </a:xfrm>
        </p:spPr>
        <p:txBody>
          <a:bodyPr/>
          <a:lstStyle/>
          <a:p>
            <a:r>
              <a:rPr lang="en-US" sz="2300" dirty="0">
                <a:latin typeface="Geneva" panose="020B0503030404040204" pitchFamily="34" charset="0"/>
                <a:ea typeface="Geneva" panose="020B0503030404040204" pitchFamily="34" charset="0"/>
                <a:cs typeface="Geeza Pro" panose="02000400000000000000" pitchFamily="2" charset="-78"/>
              </a:rPr>
              <a:t>Summary</a:t>
            </a:r>
          </a:p>
          <a:p>
            <a:pPr lvl="1"/>
            <a:r>
              <a:rPr lang="en-US" sz="2000" dirty="0">
                <a:latin typeface="Geneva" panose="020B0503030404040204" pitchFamily="34" charset="0"/>
                <a:ea typeface="Geneva" panose="020B0503030404040204" pitchFamily="34" charset="0"/>
                <a:cs typeface="Geeza Pro" panose="02000400000000000000" pitchFamily="2" charset="-78"/>
              </a:rPr>
              <a:t>Supervised learning: Great if we know what we want to predict</a:t>
            </a:r>
          </a:p>
          <a:p>
            <a:pPr lvl="1"/>
            <a:r>
              <a:rPr lang="en-US" sz="2000" dirty="0">
                <a:latin typeface="Geneva" panose="020B0503030404040204" pitchFamily="34" charset="0"/>
                <a:ea typeface="Geneva" panose="020B0503030404040204" pitchFamily="34" charset="0"/>
                <a:cs typeface="Geeza Pro" panose="02000400000000000000" pitchFamily="2" charset="-78"/>
              </a:rPr>
              <a:t>Unsupervised learning: Great if we want to discover something new</a:t>
            </a:r>
          </a:p>
          <a:p>
            <a:r>
              <a:rPr lang="en-US" sz="2400" dirty="0">
                <a:latin typeface="Geneva" panose="020B0503030404040204" pitchFamily="34" charset="0"/>
                <a:ea typeface="Geneva" panose="020B0503030404040204" pitchFamily="34" charset="0"/>
                <a:cs typeface="Geeza Pro" panose="02000400000000000000" pitchFamily="2" charset="-78"/>
              </a:rPr>
              <a:t>Other learning not covered in this class</a:t>
            </a:r>
          </a:p>
          <a:p>
            <a:pPr lvl="1"/>
            <a:r>
              <a:rPr lang="en-US" sz="2000" dirty="0">
                <a:latin typeface="Geneva" panose="020B0503030404040204" pitchFamily="34" charset="0"/>
                <a:ea typeface="Geneva" panose="020B0503030404040204" pitchFamily="34" charset="0"/>
                <a:cs typeface="Geeza Pro" panose="02000400000000000000" pitchFamily="2" charset="-78"/>
              </a:rPr>
              <a:t>Semi-supervised: some data has target labels, some don’t</a:t>
            </a:r>
          </a:p>
          <a:p>
            <a:pPr lvl="2"/>
            <a:endParaRPr lang="en-US" sz="1600" dirty="0">
              <a:latin typeface="Geneva" panose="020B0503030404040204" pitchFamily="34" charset="0"/>
              <a:ea typeface="Geneva" panose="020B0503030404040204" pitchFamily="34" charset="0"/>
              <a:cs typeface="Geeza Pro" panose="02000400000000000000" pitchFamily="2" charset="-78"/>
            </a:endParaRPr>
          </a:p>
          <a:p>
            <a:pPr lvl="2"/>
            <a:endParaRPr lang="en-US" sz="1600" dirty="0">
              <a:latin typeface="Geneva" panose="020B0503030404040204" pitchFamily="34" charset="0"/>
              <a:ea typeface="Geneva" panose="020B0503030404040204" pitchFamily="34" charset="0"/>
              <a:cs typeface="Geeza Pro" panose="02000400000000000000" pitchFamily="2" charset="-78"/>
            </a:endParaRPr>
          </a:p>
          <a:p>
            <a:endParaRPr lang="en-US" dirty="0"/>
          </a:p>
        </p:txBody>
      </p:sp>
    </p:spTree>
    <p:extLst>
      <p:ext uri="{BB962C8B-B14F-4D97-AF65-F5344CB8AC3E}">
        <p14:creationId xmlns:p14="http://schemas.microsoft.com/office/powerpoint/2010/main" val="18017858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0B777-6321-9B4C-98B4-91D02E2FE419}"/>
              </a:ext>
            </a:extLst>
          </p:cNvPr>
          <p:cNvSpPr>
            <a:spLocks noGrp="1"/>
          </p:cNvSpPr>
          <p:nvPr>
            <p:ph type="title"/>
          </p:nvPr>
        </p:nvSpPr>
        <p:spPr/>
        <p:txBody>
          <a:bodyPr/>
          <a:lstStyle/>
          <a:p>
            <a:r>
              <a:rPr lang="en-US" dirty="0"/>
              <a:t>Types of Machine Learning</a:t>
            </a:r>
          </a:p>
        </p:txBody>
      </p:sp>
      <p:sp>
        <p:nvSpPr>
          <p:cNvPr id="3" name="Content Placeholder 2">
            <a:extLst>
              <a:ext uri="{FF2B5EF4-FFF2-40B4-BE49-F238E27FC236}">
                <a16:creationId xmlns:a16="http://schemas.microsoft.com/office/drawing/2014/main" id="{3B09E146-2D3D-ED4A-A6B3-C148CF37BD72}"/>
              </a:ext>
            </a:extLst>
          </p:cNvPr>
          <p:cNvSpPr>
            <a:spLocks noGrp="1"/>
          </p:cNvSpPr>
          <p:nvPr>
            <p:ph idx="1"/>
          </p:nvPr>
        </p:nvSpPr>
        <p:spPr>
          <a:xfrm>
            <a:off x="457200" y="1381834"/>
            <a:ext cx="8229600" cy="4525963"/>
          </a:xfrm>
        </p:spPr>
        <p:txBody>
          <a:bodyPr/>
          <a:lstStyle/>
          <a:p>
            <a:r>
              <a:rPr lang="en-US" sz="2300" dirty="0">
                <a:latin typeface="Geneva" panose="020B0503030404040204" pitchFamily="34" charset="0"/>
                <a:ea typeface="Geneva" panose="020B0503030404040204" pitchFamily="34" charset="0"/>
                <a:cs typeface="Geeza Pro" panose="02000400000000000000" pitchFamily="2" charset="-78"/>
              </a:rPr>
              <a:t>Summary</a:t>
            </a:r>
          </a:p>
          <a:p>
            <a:pPr lvl="1"/>
            <a:r>
              <a:rPr lang="en-US" sz="2000" dirty="0">
                <a:latin typeface="Geneva" panose="020B0503030404040204" pitchFamily="34" charset="0"/>
                <a:ea typeface="Geneva" panose="020B0503030404040204" pitchFamily="34" charset="0"/>
                <a:cs typeface="Geeza Pro" panose="02000400000000000000" pitchFamily="2" charset="-78"/>
              </a:rPr>
              <a:t>Supervised learning: Great if we know what we want to predict</a:t>
            </a:r>
          </a:p>
          <a:p>
            <a:pPr lvl="1"/>
            <a:r>
              <a:rPr lang="en-US" sz="2000" dirty="0">
                <a:latin typeface="Geneva" panose="020B0503030404040204" pitchFamily="34" charset="0"/>
                <a:ea typeface="Geneva" panose="020B0503030404040204" pitchFamily="34" charset="0"/>
                <a:cs typeface="Geeza Pro" panose="02000400000000000000" pitchFamily="2" charset="-78"/>
              </a:rPr>
              <a:t>Unsupervised learning: Great if we want to discover something new</a:t>
            </a:r>
          </a:p>
          <a:p>
            <a:r>
              <a:rPr lang="en-US" sz="2400" dirty="0">
                <a:latin typeface="Geneva" panose="020B0503030404040204" pitchFamily="34" charset="0"/>
                <a:ea typeface="Geneva" panose="020B0503030404040204" pitchFamily="34" charset="0"/>
                <a:cs typeface="Geeza Pro" panose="02000400000000000000" pitchFamily="2" charset="-78"/>
              </a:rPr>
              <a:t>Other learning not covered in this class</a:t>
            </a:r>
          </a:p>
          <a:p>
            <a:pPr lvl="1"/>
            <a:r>
              <a:rPr lang="en-US" sz="2000" dirty="0">
                <a:latin typeface="Geneva" panose="020B0503030404040204" pitchFamily="34" charset="0"/>
                <a:ea typeface="Geneva" panose="020B0503030404040204" pitchFamily="34" charset="0"/>
                <a:cs typeface="Geeza Pro" panose="02000400000000000000" pitchFamily="2" charset="-78"/>
              </a:rPr>
              <a:t>Semi-supervised: some data has target labels, some don’t</a:t>
            </a:r>
          </a:p>
          <a:p>
            <a:pPr lvl="1"/>
            <a:r>
              <a:rPr lang="en-US" sz="2000" dirty="0">
                <a:latin typeface="Geneva" panose="020B0503030404040204" pitchFamily="34" charset="0"/>
                <a:ea typeface="Geneva" panose="020B0503030404040204" pitchFamily="34" charset="0"/>
                <a:cs typeface="Geeza Pro" panose="02000400000000000000" pitchFamily="2" charset="-78"/>
              </a:rPr>
              <a:t>Reinforcement learning: learn actions by trial &amp; error</a:t>
            </a:r>
          </a:p>
          <a:p>
            <a:pPr lvl="2"/>
            <a:endParaRPr lang="en-US" sz="1600" dirty="0">
              <a:latin typeface="Geneva" panose="020B0503030404040204" pitchFamily="34" charset="0"/>
              <a:ea typeface="Geneva" panose="020B0503030404040204" pitchFamily="34" charset="0"/>
              <a:cs typeface="Geeza Pro" panose="02000400000000000000" pitchFamily="2" charset="-78"/>
            </a:endParaRPr>
          </a:p>
          <a:p>
            <a:pPr lvl="2"/>
            <a:endParaRPr lang="en-US" sz="1600" dirty="0">
              <a:latin typeface="Geneva" panose="020B0503030404040204" pitchFamily="34" charset="0"/>
              <a:ea typeface="Geneva" panose="020B0503030404040204" pitchFamily="34" charset="0"/>
              <a:cs typeface="Geeza Pro" panose="02000400000000000000" pitchFamily="2" charset="-78"/>
            </a:endParaRPr>
          </a:p>
          <a:p>
            <a:endParaRPr lang="en-US" dirty="0"/>
          </a:p>
        </p:txBody>
      </p:sp>
      <p:sp>
        <p:nvSpPr>
          <p:cNvPr id="4" name="TextBox 3">
            <a:extLst>
              <a:ext uri="{FF2B5EF4-FFF2-40B4-BE49-F238E27FC236}">
                <a16:creationId xmlns:a16="http://schemas.microsoft.com/office/drawing/2014/main" id="{BE6F247B-0517-CA4C-B35A-2FF4118C3F9B}"/>
              </a:ext>
            </a:extLst>
          </p:cNvPr>
          <p:cNvSpPr txBox="1"/>
          <p:nvPr/>
        </p:nvSpPr>
        <p:spPr>
          <a:xfrm>
            <a:off x="3835132" y="4526817"/>
            <a:ext cx="736868" cy="369332"/>
          </a:xfrm>
          <a:prstGeom prst="rect">
            <a:avLst/>
          </a:prstGeom>
          <a:noFill/>
          <a:ln w="25400">
            <a:solidFill>
              <a:schemeClr val="tx1"/>
            </a:solidFill>
          </a:ln>
        </p:spPr>
        <p:txBody>
          <a:bodyPr wrap="none" rtlCol="0">
            <a:spAutoFit/>
          </a:bodyPr>
          <a:lstStyle/>
          <a:p>
            <a:r>
              <a:rPr lang="en-US" dirty="0"/>
              <a:t>Agent</a:t>
            </a:r>
          </a:p>
        </p:txBody>
      </p:sp>
      <p:sp>
        <p:nvSpPr>
          <p:cNvPr id="5" name="TextBox 4">
            <a:extLst>
              <a:ext uri="{FF2B5EF4-FFF2-40B4-BE49-F238E27FC236}">
                <a16:creationId xmlns:a16="http://schemas.microsoft.com/office/drawing/2014/main" id="{6D483583-A7E1-AA4D-834B-0F170DCD9196}"/>
              </a:ext>
            </a:extLst>
          </p:cNvPr>
          <p:cNvSpPr txBox="1"/>
          <p:nvPr/>
        </p:nvSpPr>
        <p:spPr>
          <a:xfrm>
            <a:off x="3537047" y="5963535"/>
            <a:ext cx="1388457" cy="369332"/>
          </a:xfrm>
          <a:prstGeom prst="rect">
            <a:avLst/>
          </a:prstGeom>
          <a:noFill/>
          <a:ln w="25400">
            <a:solidFill>
              <a:schemeClr val="tx1"/>
            </a:solidFill>
          </a:ln>
        </p:spPr>
        <p:txBody>
          <a:bodyPr wrap="none" rtlCol="0">
            <a:spAutoFit/>
          </a:bodyPr>
          <a:lstStyle/>
          <a:p>
            <a:r>
              <a:rPr lang="en-US" dirty="0"/>
              <a:t>Environment</a:t>
            </a:r>
          </a:p>
        </p:txBody>
      </p:sp>
      <p:sp>
        <p:nvSpPr>
          <p:cNvPr id="8" name="Arc 7">
            <a:extLst>
              <a:ext uri="{FF2B5EF4-FFF2-40B4-BE49-F238E27FC236}">
                <a16:creationId xmlns:a16="http://schemas.microsoft.com/office/drawing/2014/main" id="{42D2A501-7402-D544-9229-4614CC44657C}"/>
              </a:ext>
            </a:extLst>
          </p:cNvPr>
          <p:cNvSpPr/>
          <p:nvPr/>
        </p:nvSpPr>
        <p:spPr>
          <a:xfrm rot="16200000">
            <a:off x="2712851" y="4582592"/>
            <a:ext cx="1441763" cy="1648735"/>
          </a:xfrm>
          <a:prstGeom prst="arc">
            <a:avLst>
              <a:gd name="adj1" fmla="val 10940501"/>
              <a:gd name="adj2" fmla="val 1163696"/>
            </a:avLst>
          </a:prstGeom>
          <a:ln>
            <a:solidFill>
              <a:schemeClr val="tx1"/>
            </a:solidFill>
            <a:headEnd type="stealth" w="lg" len="lg"/>
            <a:tailEnd type="non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9" name="Arc 8">
            <a:extLst>
              <a:ext uri="{FF2B5EF4-FFF2-40B4-BE49-F238E27FC236}">
                <a16:creationId xmlns:a16="http://schemas.microsoft.com/office/drawing/2014/main" id="{28A51B4D-5D31-194E-9417-B44DFB954851}"/>
              </a:ext>
            </a:extLst>
          </p:cNvPr>
          <p:cNvSpPr/>
          <p:nvPr/>
        </p:nvSpPr>
        <p:spPr>
          <a:xfrm rot="3889164">
            <a:off x="4302789" y="4582593"/>
            <a:ext cx="1441763" cy="1648735"/>
          </a:xfrm>
          <a:prstGeom prst="arc">
            <a:avLst>
              <a:gd name="adj1" fmla="val 10940501"/>
              <a:gd name="adj2" fmla="val 1163696"/>
            </a:avLst>
          </a:prstGeom>
          <a:ln>
            <a:solidFill>
              <a:schemeClr val="tx1"/>
            </a:solidFill>
            <a:headEnd type="stealth" w="lg" len="lg"/>
            <a:tailEnd type="non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0" name="TextBox 9">
            <a:extLst>
              <a:ext uri="{FF2B5EF4-FFF2-40B4-BE49-F238E27FC236}">
                <a16:creationId xmlns:a16="http://schemas.microsoft.com/office/drawing/2014/main" id="{F280D618-C8C5-C24E-B757-3F9B4AA618C6}"/>
              </a:ext>
            </a:extLst>
          </p:cNvPr>
          <p:cNvSpPr txBox="1"/>
          <p:nvPr/>
        </p:nvSpPr>
        <p:spPr>
          <a:xfrm>
            <a:off x="1752469" y="5222293"/>
            <a:ext cx="788999" cy="369332"/>
          </a:xfrm>
          <a:prstGeom prst="rect">
            <a:avLst/>
          </a:prstGeom>
          <a:noFill/>
        </p:spPr>
        <p:txBody>
          <a:bodyPr wrap="none" rtlCol="0">
            <a:spAutoFit/>
          </a:bodyPr>
          <a:lstStyle/>
          <a:p>
            <a:r>
              <a:rPr lang="en-US" dirty="0"/>
              <a:t>Action</a:t>
            </a:r>
          </a:p>
        </p:txBody>
      </p:sp>
      <p:sp>
        <p:nvSpPr>
          <p:cNvPr id="11" name="TextBox 10">
            <a:extLst>
              <a:ext uri="{FF2B5EF4-FFF2-40B4-BE49-F238E27FC236}">
                <a16:creationId xmlns:a16="http://schemas.microsoft.com/office/drawing/2014/main" id="{9F8D6CD6-B9FC-6742-AF2C-C5AEF91B6594}"/>
              </a:ext>
            </a:extLst>
          </p:cNvPr>
          <p:cNvSpPr txBox="1"/>
          <p:nvPr/>
        </p:nvSpPr>
        <p:spPr>
          <a:xfrm>
            <a:off x="5861844" y="5100620"/>
            <a:ext cx="1869038" cy="646331"/>
          </a:xfrm>
          <a:prstGeom prst="rect">
            <a:avLst/>
          </a:prstGeom>
          <a:noFill/>
        </p:spPr>
        <p:txBody>
          <a:bodyPr wrap="none" rtlCol="0">
            <a:spAutoFit/>
          </a:bodyPr>
          <a:lstStyle/>
          <a:p>
            <a:r>
              <a:rPr lang="en-US" dirty="0"/>
              <a:t>Observation</a:t>
            </a:r>
          </a:p>
          <a:p>
            <a:r>
              <a:rPr lang="en-US" dirty="0"/>
              <a:t>+ </a:t>
            </a:r>
            <a:r>
              <a:rPr lang="en-US" dirty="0">
                <a:solidFill>
                  <a:srgbClr val="0000FF"/>
                </a:solidFill>
              </a:rPr>
              <a:t>Delayed</a:t>
            </a:r>
            <a:r>
              <a:rPr lang="en-US" dirty="0"/>
              <a:t> Reward</a:t>
            </a:r>
          </a:p>
        </p:txBody>
      </p:sp>
    </p:spTree>
    <p:extLst>
      <p:ext uri="{BB962C8B-B14F-4D97-AF65-F5344CB8AC3E}">
        <p14:creationId xmlns:p14="http://schemas.microsoft.com/office/powerpoint/2010/main" val="21599054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93762"/>
            <a:ext cx="8229600" cy="1143000"/>
          </a:xfrm>
        </p:spPr>
        <p:txBody>
          <a:bodyPr/>
          <a:lstStyle/>
          <a:p>
            <a:r>
              <a:rPr lang="en-US" dirty="0"/>
              <a:t>Questions?</a:t>
            </a:r>
          </a:p>
        </p:txBody>
      </p:sp>
    </p:spTree>
    <p:extLst>
      <p:ext uri="{BB962C8B-B14F-4D97-AF65-F5344CB8AC3E}">
        <p14:creationId xmlns:p14="http://schemas.microsoft.com/office/powerpoint/2010/main" val="27777330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2109788"/>
            <a:ext cx="8229600" cy="1143000"/>
          </a:xfrm>
        </p:spPr>
        <p:txBody>
          <a:bodyPr>
            <a:normAutofit fontScale="90000"/>
          </a:bodyPr>
          <a:lstStyle/>
          <a:p>
            <a:r>
              <a:rPr lang="en-US" dirty="0"/>
              <a:t>Some Background Knowledge in Machine Learning</a:t>
            </a:r>
          </a:p>
        </p:txBody>
      </p:sp>
    </p:spTree>
    <p:extLst>
      <p:ext uri="{BB962C8B-B14F-4D97-AF65-F5344CB8AC3E}">
        <p14:creationId xmlns:p14="http://schemas.microsoft.com/office/powerpoint/2010/main" val="36737761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150532"/>
            <a:ext cx="8229600" cy="1143000"/>
          </a:xfrm>
        </p:spPr>
        <p:txBody>
          <a:bodyPr>
            <a:normAutofit/>
          </a:bodyPr>
          <a:lstStyle/>
          <a:p>
            <a:r>
              <a:rPr lang="en-US" sz="3600" dirty="0">
                <a:solidFill>
                  <a:srgbClr val="0000FF"/>
                </a:solidFill>
              </a:rPr>
              <a:t>Design Cycle </a:t>
            </a:r>
            <a:r>
              <a:rPr lang="en-US" sz="3600" dirty="0"/>
              <a:t>For Supervised Learning</a:t>
            </a:r>
            <a:endParaRPr lang="en-US" sz="3400" dirty="0"/>
          </a:p>
        </p:txBody>
      </p:sp>
      <p:pic>
        <p:nvPicPr>
          <p:cNvPr id="9" name="Picture 8"/>
          <p:cNvPicPr>
            <a:picLocks noChangeAspect="1"/>
          </p:cNvPicPr>
          <p:nvPr/>
        </p:nvPicPr>
        <p:blipFill>
          <a:blip r:embed="rId3"/>
          <a:stretch>
            <a:fillRect/>
          </a:stretch>
        </p:blipFill>
        <p:spPr>
          <a:xfrm>
            <a:off x="663165" y="1173405"/>
            <a:ext cx="3427693" cy="5443983"/>
          </a:xfrm>
          <a:prstGeom prst="rect">
            <a:avLst/>
          </a:prstGeom>
        </p:spPr>
      </p:pic>
      <p:sp>
        <p:nvSpPr>
          <p:cNvPr id="2" name="Rectangle 1"/>
          <p:cNvSpPr/>
          <p:nvPr/>
        </p:nvSpPr>
        <p:spPr>
          <a:xfrm>
            <a:off x="3286125" y="1793875"/>
            <a:ext cx="1157288" cy="42862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07073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150532"/>
            <a:ext cx="8229600" cy="1143000"/>
          </a:xfrm>
        </p:spPr>
        <p:txBody>
          <a:bodyPr>
            <a:normAutofit/>
          </a:bodyPr>
          <a:lstStyle/>
          <a:p>
            <a:r>
              <a:rPr lang="en-US" sz="3600" dirty="0">
                <a:solidFill>
                  <a:srgbClr val="0000FF"/>
                </a:solidFill>
              </a:rPr>
              <a:t>Design Cycle </a:t>
            </a:r>
            <a:r>
              <a:rPr lang="en-US" sz="3600" dirty="0"/>
              <a:t>For Supervised Learning</a:t>
            </a:r>
          </a:p>
        </p:txBody>
      </p:sp>
      <p:pic>
        <p:nvPicPr>
          <p:cNvPr id="9" name="Picture 8"/>
          <p:cNvPicPr>
            <a:picLocks noChangeAspect="1"/>
          </p:cNvPicPr>
          <p:nvPr/>
        </p:nvPicPr>
        <p:blipFill>
          <a:blip r:embed="rId3"/>
          <a:stretch>
            <a:fillRect/>
          </a:stretch>
        </p:blipFill>
        <p:spPr>
          <a:xfrm>
            <a:off x="663165" y="1173405"/>
            <a:ext cx="3427693" cy="5443983"/>
          </a:xfrm>
          <a:prstGeom prst="rect">
            <a:avLst/>
          </a:prstGeom>
        </p:spPr>
      </p:pic>
    </p:spTree>
    <p:extLst>
      <p:ext uri="{BB962C8B-B14F-4D97-AF65-F5344CB8AC3E}">
        <p14:creationId xmlns:p14="http://schemas.microsoft.com/office/powerpoint/2010/main" val="2698127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889708" y="1859788"/>
            <a:ext cx="4185636" cy="4215238"/>
          </a:xfrm>
          <a:prstGeom prst="rect">
            <a:avLst/>
          </a:prstGeom>
        </p:spPr>
      </p:pic>
      <p:sp>
        <p:nvSpPr>
          <p:cNvPr id="6" name="Title 1"/>
          <p:cNvSpPr>
            <a:spLocks noGrp="1"/>
          </p:cNvSpPr>
          <p:nvPr>
            <p:ph type="title"/>
          </p:nvPr>
        </p:nvSpPr>
        <p:spPr>
          <a:xfrm>
            <a:off x="457200" y="150532"/>
            <a:ext cx="8229600" cy="1143000"/>
          </a:xfrm>
        </p:spPr>
        <p:txBody>
          <a:bodyPr>
            <a:normAutofit/>
          </a:bodyPr>
          <a:lstStyle/>
          <a:p>
            <a:r>
              <a:rPr lang="en-US" sz="3400" dirty="0">
                <a:solidFill>
                  <a:srgbClr val="0000FF"/>
                </a:solidFill>
              </a:rPr>
              <a:t>Design Cycle </a:t>
            </a:r>
            <a:r>
              <a:rPr lang="en-US" sz="3400" dirty="0"/>
              <a:t>Example: Salmon </a:t>
            </a:r>
            <a:r>
              <a:rPr lang="en-US" sz="3400" dirty="0" err="1"/>
              <a:t>vs</a:t>
            </a:r>
            <a:r>
              <a:rPr lang="en-US" sz="3400" dirty="0"/>
              <a:t> </a:t>
            </a:r>
            <a:r>
              <a:rPr lang="en-US" sz="3400" dirty="0" err="1"/>
              <a:t>Seabass</a:t>
            </a:r>
            <a:endParaRPr lang="en-US" sz="3400" dirty="0"/>
          </a:p>
        </p:txBody>
      </p:sp>
      <p:pic>
        <p:nvPicPr>
          <p:cNvPr id="9" name="Picture 8"/>
          <p:cNvPicPr>
            <a:picLocks noChangeAspect="1"/>
          </p:cNvPicPr>
          <p:nvPr/>
        </p:nvPicPr>
        <p:blipFill>
          <a:blip r:embed="rId4"/>
          <a:stretch>
            <a:fillRect/>
          </a:stretch>
        </p:blipFill>
        <p:spPr>
          <a:xfrm>
            <a:off x="663165" y="1173405"/>
            <a:ext cx="3427693" cy="5443983"/>
          </a:xfrm>
          <a:prstGeom prst="rect">
            <a:avLst/>
          </a:prstGeom>
        </p:spPr>
      </p:pic>
    </p:spTree>
    <p:extLst>
      <p:ext uri="{BB962C8B-B14F-4D97-AF65-F5344CB8AC3E}">
        <p14:creationId xmlns:p14="http://schemas.microsoft.com/office/powerpoint/2010/main" val="7472042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E0250C5-3B0D-2E41-9B7D-ECBA2C88EAE0}"/>
              </a:ext>
            </a:extLst>
          </p:cNvPr>
          <p:cNvSpPr>
            <a:spLocks noGrp="1"/>
          </p:cNvSpPr>
          <p:nvPr>
            <p:ph type="title"/>
          </p:nvPr>
        </p:nvSpPr>
        <p:spPr>
          <a:xfrm>
            <a:off x="457200" y="150532"/>
            <a:ext cx="8229600" cy="1143000"/>
          </a:xfrm>
        </p:spPr>
        <p:txBody>
          <a:bodyPr>
            <a:normAutofit/>
          </a:bodyPr>
          <a:lstStyle/>
          <a:p>
            <a:r>
              <a:rPr lang="en-US" sz="3400" dirty="0">
                <a:solidFill>
                  <a:srgbClr val="0000FF"/>
                </a:solidFill>
              </a:rPr>
              <a:t>Design Cycle </a:t>
            </a:r>
            <a:r>
              <a:rPr lang="en-US" sz="3400" dirty="0"/>
              <a:t>Example: Salmon </a:t>
            </a:r>
            <a:r>
              <a:rPr lang="en-US" sz="3400" dirty="0" err="1"/>
              <a:t>vs</a:t>
            </a:r>
            <a:r>
              <a:rPr lang="en-US" sz="3400" dirty="0"/>
              <a:t> </a:t>
            </a:r>
            <a:r>
              <a:rPr lang="en-US" sz="3400" dirty="0" err="1"/>
              <a:t>Seabass</a:t>
            </a:r>
            <a:endParaRPr lang="en-US" sz="3400" dirty="0"/>
          </a:p>
        </p:txBody>
      </p:sp>
      <p:sp>
        <p:nvSpPr>
          <p:cNvPr id="7" name="Content Placeholder 2">
            <a:extLst>
              <a:ext uri="{FF2B5EF4-FFF2-40B4-BE49-F238E27FC236}">
                <a16:creationId xmlns:a16="http://schemas.microsoft.com/office/drawing/2014/main" id="{72DC0803-ED4F-3B41-84FA-B161596539EE}"/>
              </a:ext>
            </a:extLst>
          </p:cNvPr>
          <p:cNvSpPr>
            <a:spLocks noGrp="1"/>
          </p:cNvSpPr>
          <p:nvPr>
            <p:ph idx="1"/>
          </p:nvPr>
        </p:nvSpPr>
        <p:spPr>
          <a:xfrm>
            <a:off x="457200" y="1336648"/>
            <a:ext cx="8229600" cy="5064151"/>
          </a:xfrm>
        </p:spPr>
        <p:txBody>
          <a:bodyPr>
            <a:noAutofit/>
          </a:bodyPr>
          <a:lstStyle/>
          <a:p>
            <a:r>
              <a:rPr lang="en-US" sz="2600" dirty="0"/>
              <a:t>Data collection</a:t>
            </a:r>
          </a:p>
          <a:p>
            <a:pPr lvl="1"/>
            <a:r>
              <a:rPr lang="en-US" sz="2600" dirty="0"/>
              <a:t>Set up convey belt and cameras, capture images</a:t>
            </a:r>
          </a:p>
          <a:p>
            <a:endParaRPr lang="en-US" sz="2600" dirty="0"/>
          </a:p>
        </p:txBody>
      </p:sp>
    </p:spTree>
    <p:extLst>
      <p:ext uri="{BB962C8B-B14F-4D97-AF65-F5344CB8AC3E}">
        <p14:creationId xmlns:p14="http://schemas.microsoft.com/office/powerpoint/2010/main" val="3650171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Hours</a:t>
            </a:r>
          </a:p>
        </p:txBody>
      </p:sp>
      <p:sp>
        <p:nvSpPr>
          <p:cNvPr id="3" name="Content Placeholder 2"/>
          <p:cNvSpPr>
            <a:spLocks noGrp="1"/>
          </p:cNvSpPr>
          <p:nvPr>
            <p:ph idx="1"/>
          </p:nvPr>
        </p:nvSpPr>
        <p:spPr>
          <a:xfrm>
            <a:off x="457200" y="1455060"/>
            <a:ext cx="8229600" cy="4919133"/>
          </a:xfrm>
        </p:spPr>
        <p:txBody>
          <a:bodyPr>
            <a:normAutofit/>
          </a:bodyPr>
          <a:lstStyle/>
          <a:p>
            <a:r>
              <a:rPr lang="en-US" dirty="0">
                <a:solidFill>
                  <a:srgbClr val="000000"/>
                </a:solidFill>
              </a:rPr>
              <a:t>Lecture: 6pm – 9pm (Thurs) @ Zoom</a:t>
            </a:r>
          </a:p>
          <a:p>
            <a:pPr marL="0" indent="0">
              <a:buNone/>
            </a:pPr>
            <a:endParaRPr lang="en-US" dirty="0">
              <a:solidFill>
                <a:srgbClr val="000000"/>
              </a:solidFill>
            </a:endParaRPr>
          </a:p>
          <a:p>
            <a:r>
              <a:rPr lang="en-US" dirty="0">
                <a:solidFill>
                  <a:srgbClr val="000000"/>
                </a:solidFill>
              </a:rPr>
              <a:t>Thomas’ office hours: </a:t>
            </a:r>
          </a:p>
          <a:p>
            <a:pPr lvl="1"/>
            <a:r>
              <a:rPr lang="en-US" dirty="0">
                <a:solidFill>
                  <a:srgbClr val="000000"/>
                </a:solidFill>
              </a:rPr>
              <a:t>After lecture @ Zoom</a:t>
            </a:r>
          </a:p>
          <a:p>
            <a:pPr lvl="1"/>
            <a:r>
              <a:rPr lang="en-US" dirty="0">
                <a:solidFill>
                  <a:srgbClr val="000000"/>
                </a:solidFill>
              </a:rPr>
              <a:t>For second half of semester, by appointment only</a:t>
            </a:r>
          </a:p>
          <a:p>
            <a:endParaRPr lang="en-US" dirty="0">
              <a:solidFill>
                <a:srgbClr val="000000"/>
              </a:solidFill>
            </a:endParaRPr>
          </a:p>
          <a:p>
            <a:endParaRPr lang="en-US" dirty="0">
              <a:solidFill>
                <a:srgbClr val="000000"/>
              </a:solidFill>
            </a:endParaRPr>
          </a:p>
          <a:p>
            <a:pPr marL="0" indent="0">
              <a:buNone/>
            </a:pPr>
            <a:r>
              <a:rPr lang="en-US" dirty="0">
                <a:solidFill>
                  <a:srgbClr val="000000"/>
                </a:solidFill>
              </a:rPr>
              <a:t> </a:t>
            </a:r>
          </a:p>
        </p:txBody>
      </p:sp>
    </p:spTree>
    <p:extLst>
      <p:ext uri="{BB962C8B-B14F-4D97-AF65-F5344CB8AC3E}">
        <p14:creationId xmlns:p14="http://schemas.microsoft.com/office/powerpoint/2010/main" val="27802632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A3CEF7B-9E0F-DD47-941D-BB53472BB820}"/>
              </a:ext>
            </a:extLst>
          </p:cNvPr>
          <p:cNvSpPr>
            <a:spLocks noGrp="1"/>
          </p:cNvSpPr>
          <p:nvPr>
            <p:ph type="title"/>
          </p:nvPr>
        </p:nvSpPr>
        <p:spPr>
          <a:xfrm>
            <a:off x="457200" y="150532"/>
            <a:ext cx="8229600" cy="1143000"/>
          </a:xfrm>
        </p:spPr>
        <p:txBody>
          <a:bodyPr>
            <a:normAutofit/>
          </a:bodyPr>
          <a:lstStyle/>
          <a:p>
            <a:r>
              <a:rPr lang="en-US" sz="3400" dirty="0">
                <a:solidFill>
                  <a:srgbClr val="0000FF"/>
                </a:solidFill>
              </a:rPr>
              <a:t>Design Cycle </a:t>
            </a:r>
            <a:r>
              <a:rPr lang="en-US" sz="3400" dirty="0"/>
              <a:t>Example: Salmon </a:t>
            </a:r>
            <a:r>
              <a:rPr lang="en-US" sz="3400" dirty="0" err="1"/>
              <a:t>vs</a:t>
            </a:r>
            <a:r>
              <a:rPr lang="en-US" sz="3400" dirty="0"/>
              <a:t> </a:t>
            </a:r>
            <a:r>
              <a:rPr lang="en-US" sz="3400" dirty="0" err="1"/>
              <a:t>Seabass</a:t>
            </a:r>
            <a:endParaRPr lang="en-US" sz="3400" dirty="0"/>
          </a:p>
        </p:txBody>
      </p:sp>
      <p:sp>
        <p:nvSpPr>
          <p:cNvPr id="7" name="Content Placeholder 2">
            <a:extLst>
              <a:ext uri="{FF2B5EF4-FFF2-40B4-BE49-F238E27FC236}">
                <a16:creationId xmlns:a16="http://schemas.microsoft.com/office/drawing/2014/main" id="{B0E11228-398D-FD47-B0AF-E35D2B750395}"/>
              </a:ext>
            </a:extLst>
          </p:cNvPr>
          <p:cNvSpPr>
            <a:spLocks noGrp="1"/>
          </p:cNvSpPr>
          <p:nvPr>
            <p:ph idx="1"/>
          </p:nvPr>
        </p:nvSpPr>
        <p:spPr>
          <a:xfrm>
            <a:off x="457200" y="1336648"/>
            <a:ext cx="8229600" cy="5064151"/>
          </a:xfrm>
        </p:spPr>
        <p:txBody>
          <a:bodyPr>
            <a:noAutofit/>
          </a:bodyPr>
          <a:lstStyle/>
          <a:p>
            <a:r>
              <a:rPr lang="en-US" sz="2600" dirty="0"/>
              <a:t>Data collection</a:t>
            </a:r>
          </a:p>
          <a:p>
            <a:pPr lvl="1"/>
            <a:r>
              <a:rPr lang="en-US" sz="2600" dirty="0"/>
              <a:t>Set up convey belt and cameras, capture images</a:t>
            </a:r>
          </a:p>
          <a:p>
            <a:r>
              <a:rPr lang="en-US" sz="2600" dirty="0"/>
              <a:t>Preprocessing</a:t>
            </a:r>
          </a:p>
          <a:p>
            <a:pPr lvl="1"/>
            <a:r>
              <a:rPr lang="en-US" sz="2600" dirty="0"/>
              <a:t>Image enhancement, remove background, separate occluding fishes, extract single fish (segmentation)</a:t>
            </a:r>
          </a:p>
        </p:txBody>
      </p:sp>
    </p:spTree>
    <p:extLst>
      <p:ext uri="{BB962C8B-B14F-4D97-AF65-F5344CB8AC3E}">
        <p14:creationId xmlns:p14="http://schemas.microsoft.com/office/powerpoint/2010/main" val="20720370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77BD604-5CA4-544A-9F8A-F6D333D9C1CE}"/>
              </a:ext>
            </a:extLst>
          </p:cNvPr>
          <p:cNvSpPr>
            <a:spLocks noGrp="1"/>
          </p:cNvSpPr>
          <p:nvPr>
            <p:ph type="title"/>
          </p:nvPr>
        </p:nvSpPr>
        <p:spPr>
          <a:xfrm>
            <a:off x="457200" y="150532"/>
            <a:ext cx="8229600" cy="1143000"/>
          </a:xfrm>
        </p:spPr>
        <p:txBody>
          <a:bodyPr>
            <a:normAutofit/>
          </a:bodyPr>
          <a:lstStyle/>
          <a:p>
            <a:r>
              <a:rPr lang="en-US" sz="3400" dirty="0">
                <a:solidFill>
                  <a:srgbClr val="0000FF"/>
                </a:solidFill>
              </a:rPr>
              <a:t>Design Cycle </a:t>
            </a:r>
            <a:r>
              <a:rPr lang="en-US" sz="3400" dirty="0"/>
              <a:t>Example: Salmon </a:t>
            </a:r>
            <a:r>
              <a:rPr lang="en-US" sz="3400" dirty="0" err="1"/>
              <a:t>vs</a:t>
            </a:r>
            <a:r>
              <a:rPr lang="en-US" sz="3400" dirty="0"/>
              <a:t> </a:t>
            </a:r>
            <a:r>
              <a:rPr lang="en-US" sz="3400" dirty="0" err="1"/>
              <a:t>Seabass</a:t>
            </a:r>
            <a:endParaRPr lang="en-US" sz="3400" dirty="0"/>
          </a:p>
        </p:txBody>
      </p:sp>
      <p:sp>
        <p:nvSpPr>
          <p:cNvPr id="7" name="Content Placeholder 2">
            <a:extLst>
              <a:ext uri="{FF2B5EF4-FFF2-40B4-BE49-F238E27FC236}">
                <a16:creationId xmlns:a16="http://schemas.microsoft.com/office/drawing/2014/main" id="{3F7208A8-4E5B-6C4F-A06F-0807E0F1FB12}"/>
              </a:ext>
            </a:extLst>
          </p:cNvPr>
          <p:cNvSpPr>
            <a:spLocks noGrp="1"/>
          </p:cNvSpPr>
          <p:nvPr>
            <p:ph idx="1"/>
          </p:nvPr>
        </p:nvSpPr>
        <p:spPr>
          <a:xfrm>
            <a:off x="457200" y="1336648"/>
            <a:ext cx="8229600" cy="5064151"/>
          </a:xfrm>
        </p:spPr>
        <p:txBody>
          <a:bodyPr>
            <a:noAutofit/>
          </a:bodyPr>
          <a:lstStyle/>
          <a:p>
            <a:r>
              <a:rPr lang="en-US" sz="2600" dirty="0"/>
              <a:t>Data collection</a:t>
            </a:r>
          </a:p>
          <a:p>
            <a:pPr lvl="1"/>
            <a:r>
              <a:rPr lang="en-US" sz="2600" dirty="0"/>
              <a:t>Set up convey belt and cameras, capture images</a:t>
            </a:r>
          </a:p>
          <a:p>
            <a:r>
              <a:rPr lang="en-US" sz="2600" dirty="0"/>
              <a:t>Preprocessing</a:t>
            </a:r>
          </a:p>
          <a:p>
            <a:pPr lvl="1"/>
            <a:r>
              <a:rPr lang="en-US" sz="2600" dirty="0"/>
              <a:t>Image enhancement, remove background, separate occluding fishes, extract single fish (segmentation)</a:t>
            </a:r>
          </a:p>
          <a:p>
            <a:r>
              <a:rPr lang="en-US" sz="2600" dirty="0"/>
              <a:t>Divide data into </a:t>
            </a:r>
            <a:r>
              <a:rPr lang="en-US" sz="2600" dirty="0">
                <a:solidFill>
                  <a:srgbClr val="0000FF"/>
                </a:solidFill>
              </a:rPr>
              <a:t>training</a:t>
            </a:r>
            <a:r>
              <a:rPr lang="en-US" sz="2600" dirty="0"/>
              <a:t> and </a:t>
            </a:r>
            <a:r>
              <a:rPr lang="en-US" sz="2600" dirty="0">
                <a:solidFill>
                  <a:srgbClr val="0000FF"/>
                </a:solidFill>
              </a:rPr>
              <a:t>test</a:t>
            </a:r>
            <a:r>
              <a:rPr lang="en-US" sz="2600" dirty="0"/>
              <a:t> sets</a:t>
            </a:r>
          </a:p>
          <a:p>
            <a:pPr lvl="1"/>
            <a:r>
              <a:rPr lang="en-US" sz="2600" dirty="0"/>
              <a:t>Feature extraction/engineering, e.g., measure certain features of fish to be used for classifier</a:t>
            </a:r>
          </a:p>
          <a:p>
            <a:pPr lvl="1"/>
            <a:r>
              <a:rPr lang="en-US" sz="2600" dirty="0"/>
              <a:t>Train classifier on </a:t>
            </a:r>
            <a:r>
              <a:rPr lang="en-US" sz="2600" dirty="0">
                <a:solidFill>
                  <a:srgbClr val="0000FF"/>
                </a:solidFill>
              </a:rPr>
              <a:t>training</a:t>
            </a:r>
            <a:r>
              <a:rPr lang="en-US" sz="2600" dirty="0"/>
              <a:t> set and evaluate on </a:t>
            </a:r>
            <a:r>
              <a:rPr lang="en-US" sz="2600" dirty="0">
                <a:solidFill>
                  <a:srgbClr val="0000FF"/>
                </a:solidFill>
              </a:rPr>
              <a:t>test</a:t>
            </a:r>
            <a:r>
              <a:rPr lang="en-US" sz="2600" dirty="0"/>
              <a:t> set</a:t>
            </a:r>
          </a:p>
        </p:txBody>
      </p:sp>
    </p:spTree>
    <p:extLst>
      <p:ext uri="{BB962C8B-B14F-4D97-AF65-F5344CB8AC3E}">
        <p14:creationId xmlns:p14="http://schemas.microsoft.com/office/powerpoint/2010/main" val="20720370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AB9E366-65AD-4E48-BD3B-31F2812DA0E4}"/>
              </a:ext>
            </a:extLst>
          </p:cNvPr>
          <p:cNvSpPr>
            <a:spLocks noGrp="1"/>
          </p:cNvSpPr>
          <p:nvPr>
            <p:ph type="title"/>
          </p:nvPr>
        </p:nvSpPr>
        <p:spPr>
          <a:xfrm>
            <a:off x="457200" y="150532"/>
            <a:ext cx="8229600" cy="1143000"/>
          </a:xfrm>
        </p:spPr>
        <p:txBody>
          <a:bodyPr>
            <a:normAutofit/>
          </a:bodyPr>
          <a:lstStyle/>
          <a:p>
            <a:r>
              <a:rPr lang="en-US" sz="3400" dirty="0">
                <a:solidFill>
                  <a:srgbClr val="0000FF"/>
                </a:solidFill>
              </a:rPr>
              <a:t>Design Cycle </a:t>
            </a:r>
            <a:r>
              <a:rPr lang="en-US" sz="3400" dirty="0"/>
              <a:t>Example: Salmon </a:t>
            </a:r>
            <a:r>
              <a:rPr lang="en-US" sz="3400" dirty="0" err="1"/>
              <a:t>vs</a:t>
            </a:r>
            <a:r>
              <a:rPr lang="en-US" sz="3400" dirty="0"/>
              <a:t> </a:t>
            </a:r>
            <a:r>
              <a:rPr lang="en-US" sz="3400" dirty="0" err="1"/>
              <a:t>Seabass</a:t>
            </a:r>
            <a:endParaRPr lang="en-US" sz="3400" dirty="0"/>
          </a:p>
        </p:txBody>
      </p:sp>
      <p:sp>
        <p:nvSpPr>
          <p:cNvPr id="7" name="Content Placeholder 2">
            <a:extLst>
              <a:ext uri="{FF2B5EF4-FFF2-40B4-BE49-F238E27FC236}">
                <a16:creationId xmlns:a16="http://schemas.microsoft.com/office/drawing/2014/main" id="{FC73F953-91DF-2546-B4B4-889D78C17C58}"/>
              </a:ext>
            </a:extLst>
          </p:cNvPr>
          <p:cNvSpPr>
            <a:spLocks noGrp="1"/>
          </p:cNvSpPr>
          <p:nvPr>
            <p:ph idx="1"/>
          </p:nvPr>
        </p:nvSpPr>
        <p:spPr>
          <a:xfrm>
            <a:off x="457200" y="1336648"/>
            <a:ext cx="8229600" cy="5064151"/>
          </a:xfrm>
        </p:spPr>
        <p:txBody>
          <a:bodyPr>
            <a:noAutofit/>
          </a:bodyPr>
          <a:lstStyle/>
          <a:p>
            <a:r>
              <a:rPr lang="en-US" sz="2600" dirty="0"/>
              <a:t>Data collection</a:t>
            </a:r>
          </a:p>
          <a:p>
            <a:pPr lvl="1"/>
            <a:r>
              <a:rPr lang="en-US" sz="2600" dirty="0"/>
              <a:t>Set up convey belt and cameras, capture images</a:t>
            </a:r>
          </a:p>
          <a:p>
            <a:r>
              <a:rPr lang="en-US" sz="2600" dirty="0"/>
              <a:t>Preprocessing</a:t>
            </a:r>
          </a:p>
          <a:p>
            <a:pPr lvl="1"/>
            <a:r>
              <a:rPr lang="en-US" sz="2600" dirty="0"/>
              <a:t>Image enhancement, remove background, separate occluding fishes, extract single fish (segmentation)</a:t>
            </a:r>
          </a:p>
          <a:p>
            <a:r>
              <a:rPr lang="en-US" sz="2600" dirty="0"/>
              <a:t>Divide data into </a:t>
            </a:r>
            <a:r>
              <a:rPr lang="en-US" sz="2600" dirty="0">
                <a:solidFill>
                  <a:srgbClr val="0000FF"/>
                </a:solidFill>
              </a:rPr>
              <a:t>training</a:t>
            </a:r>
            <a:r>
              <a:rPr lang="en-US" sz="2600" dirty="0"/>
              <a:t> and </a:t>
            </a:r>
            <a:r>
              <a:rPr lang="en-US" sz="2600" dirty="0">
                <a:solidFill>
                  <a:srgbClr val="0000FF"/>
                </a:solidFill>
              </a:rPr>
              <a:t>test</a:t>
            </a:r>
            <a:r>
              <a:rPr lang="en-US" sz="2600" dirty="0"/>
              <a:t> sets</a:t>
            </a:r>
          </a:p>
          <a:p>
            <a:pPr lvl="1"/>
            <a:r>
              <a:rPr lang="en-US" sz="2600" dirty="0"/>
              <a:t>Feature extraction/engineering, e.g., measure certain features of fish to be used for classifier</a:t>
            </a:r>
          </a:p>
          <a:p>
            <a:pPr lvl="1"/>
            <a:r>
              <a:rPr lang="en-US" sz="2600" dirty="0"/>
              <a:t>Train classifier on </a:t>
            </a:r>
            <a:r>
              <a:rPr lang="en-US" sz="2600" dirty="0">
                <a:solidFill>
                  <a:srgbClr val="0000FF"/>
                </a:solidFill>
              </a:rPr>
              <a:t>training</a:t>
            </a:r>
            <a:r>
              <a:rPr lang="en-US" sz="2600" dirty="0"/>
              <a:t> set and evaluate on </a:t>
            </a:r>
            <a:r>
              <a:rPr lang="en-US" sz="2600" dirty="0">
                <a:solidFill>
                  <a:srgbClr val="0000FF"/>
                </a:solidFill>
              </a:rPr>
              <a:t>test</a:t>
            </a:r>
            <a:r>
              <a:rPr lang="en-US" sz="2600" dirty="0"/>
              <a:t> set</a:t>
            </a:r>
          </a:p>
          <a:p>
            <a:r>
              <a:rPr lang="en-US" sz="2600" dirty="0"/>
              <a:t>Re-visit previous steps if performance unsatisfactory</a:t>
            </a:r>
          </a:p>
        </p:txBody>
      </p:sp>
    </p:spTree>
    <p:extLst>
      <p:ext uri="{BB962C8B-B14F-4D97-AF65-F5344CB8AC3E}">
        <p14:creationId xmlns:p14="http://schemas.microsoft.com/office/powerpoint/2010/main" val="20720370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solidFill>
                  <a:srgbClr val="0000FF"/>
                </a:solidFill>
              </a:rPr>
              <a:t>Feature Engineering</a:t>
            </a:r>
            <a:r>
              <a:rPr lang="en-US" sz="3400" dirty="0"/>
              <a:t> is Important!</a:t>
            </a:r>
          </a:p>
        </p:txBody>
      </p:sp>
      <p:pic>
        <p:nvPicPr>
          <p:cNvPr id="13" name="Picture 12"/>
          <p:cNvPicPr>
            <a:picLocks noChangeAspect="1"/>
          </p:cNvPicPr>
          <p:nvPr/>
        </p:nvPicPr>
        <p:blipFill>
          <a:blip r:embed="rId3"/>
          <a:stretch>
            <a:fillRect/>
          </a:stretch>
        </p:blipFill>
        <p:spPr>
          <a:xfrm>
            <a:off x="1046604" y="2248476"/>
            <a:ext cx="7047618" cy="4609524"/>
          </a:xfrm>
          <a:prstGeom prst="rect">
            <a:avLst/>
          </a:prstGeom>
        </p:spPr>
      </p:pic>
      <p:sp>
        <p:nvSpPr>
          <p:cNvPr id="3" name="TextBox 2"/>
          <p:cNvSpPr txBox="1"/>
          <p:nvPr/>
        </p:nvSpPr>
        <p:spPr>
          <a:xfrm>
            <a:off x="6081142" y="1417638"/>
            <a:ext cx="3062858" cy="369332"/>
          </a:xfrm>
          <a:prstGeom prst="rect">
            <a:avLst/>
          </a:prstGeom>
          <a:noFill/>
        </p:spPr>
        <p:txBody>
          <a:bodyPr wrap="none" rtlCol="0">
            <a:spAutoFit/>
          </a:bodyPr>
          <a:lstStyle/>
          <a:p>
            <a:r>
              <a:rPr lang="en-US" dirty="0"/>
              <a:t>l*  minimizes number of errors</a:t>
            </a:r>
          </a:p>
        </p:txBody>
      </p:sp>
      <p:cxnSp>
        <p:nvCxnSpPr>
          <p:cNvPr id="12" name="Straight Arrow Connector 11"/>
          <p:cNvCxnSpPr>
            <a:stCxn id="3" idx="1"/>
          </p:cNvCxnSpPr>
          <p:nvPr/>
        </p:nvCxnSpPr>
        <p:spPr>
          <a:xfrm flipH="1">
            <a:off x="4570413" y="1602304"/>
            <a:ext cx="1510729" cy="1538175"/>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43306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solidFill>
                  <a:srgbClr val="0000FF"/>
                </a:solidFill>
              </a:rPr>
              <a:t>Feature Engineering</a:t>
            </a:r>
            <a:r>
              <a:rPr lang="en-US" sz="3400" dirty="0"/>
              <a:t> is Important!</a:t>
            </a:r>
          </a:p>
        </p:txBody>
      </p:sp>
      <p:pic>
        <p:nvPicPr>
          <p:cNvPr id="13" name="Picture 12"/>
          <p:cNvPicPr>
            <a:picLocks noChangeAspect="1"/>
          </p:cNvPicPr>
          <p:nvPr/>
        </p:nvPicPr>
        <p:blipFill>
          <a:blip r:embed="rId3"/>
          <a:stretch>
            <a:fillRect/>
          </a:stretch>
        </p:blipFill>
        <p:spPr>
          <a:xfrm>
            <a:off x="1046604" y="2248476"/>
            <a:ext cx="7047618" cy="4609524"/>
          </a:xfrm>
          <a:prstGeom prst="rect">
            <a:avLst/>
          </a:prstGeom>
        </p:spPr>
      </p:pic>
      <p:sp>
        <p:nvSpPr>
          <p:cNvPr id="3" name="TextBox 2"/>
          <p:cNvSpPr txBox="1"/>
          <p:nvPr/>
        </p:nvSpPr>
        <p:spPr>
          <a:xfrm>
            <a:off x="6081142" y="1417638"/>
            <a:ext cx="3062858" cy="369332"/>
          </a:xfrm>
          <a:prstGeom prst="rect">
            <a:avLst/>
          </a:prstGeom>
          <a:noFill/>
        </p:spPr>
        <p:txBody>
          <a:bodyPr wrap="none" rtlCol="0">
            <a:spAutoFit/>
          </a:bodyPr>
          <a:lstStyle/>
          <a:p>
            <a:r>
              <a:rPr lang="en-US" dirty="0"/>
              <a:t>l*  minimizes number of errors</a:t>
            </a:r>
          </a:p>
        </p:txBody>
      </p:sp>
      <p:cxnSp>
        <p:nvCxnSpPr>
          <p:cNvPr id="12" name="Straight Arrow Connector 11"/>
          <p:cNvCxnSpPr>
            <a:stCxn id="3" idx="1"/>
          </p:cNvCxnSpPr>
          <p:nvPr/>
        </p:nvCxnSpPr>
        <p:spPr>
          <a:xfrm flipH="1">
            <a:off x="4570413" y="1602304"/>
            <a:ext cx="1510729" cy="1538175"/>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CB8882C1-434C-4649-BF7D-0C564FE179A5}"/>
              </a:ext>
            </a:extLst>
          </p:cNvPr>
          <p:cNvSpPr txBox="1"/>
          <p:nvPr/>
        </p:nvSpPr>
        <p:spPr>
          <a:xfrm>
            <a:off x="6281573" y="2617808"/>
            <a:ext cx="2800671" cy="2585323"/>
          </a:xfrm>
          <a:prstGeom prst="rect">
            <a:avLst/>
          </a:prstGeom>
          <a:noFill/>
        </p:spPr>
        <p:txBody>
          <a:bodyPr wrap="square" rtlCol="0">
            <a:spAutoFit/>
          </a:bodyPr>
          <a:lstStyle/>
          <a:p>
            <a:r>
              <a:rPr lang="en-US" dirty="0"/>
              <a:t>Dotted line called </a:t>
            </a:r>
            <a:r>
              <a:rPr lang="en-US" dirty="0">
                <a:solidFill>
                  <a:srgbClr val="0000FF"/>
                </a:solidFill>
              </a:rPr>
              <a:t>decision boundary</a:t>
            </a:r>
            <a:r>
              <a:rPr lang="en-US" dirty="0"/>
              <a:t>:</a:t>
            </a:r>
          </a:p>
          <a:p>
            <a:pPr marL="285750" indent="-285750">
              <a:buFont typeface="Arial" panose="020B0604020202020204" pitchFamily="34" charset="0"/>
              <a:buChar char="•"/>
            </a:pPr>
            <a:r>
              <a:rPr lang="en-US" dirty="0"/>
              <a:t>Fish left of decision boundary classified as salmon.</a:t>
            </a:r>
          </a:p>
          <a:p>
            <a:pPr marL="285750" indent="-285750">
              <a:buFont typeface="Arial" panose="020B0604020202020204" pitchFamily="34" charset="0"/>
              <a:buChar char="•"/>
            </a:pPr>
            <a:r>
              <a:rPr lang="en-US" dirty="0"/>
              <a:t>Fish right of decision boundary classified as sea bass</a:t>
            </a:r>
          </a:p>
          <a:p>
            <a:endParaRPr lang="en-US" dirty="0"/>
          </a:p>
        </p:txBody>
      </p:sp>
    </p:spTree>
    <p:extLst>
      <p:ext uri="{BB962C8B-B14F-4D97-AF65-F5344CB8AC3E}">
        <p14:creationId xmlns:p14="http://schemas.microsoft.com/office/powerpoint/2010/main" val="34029320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solidFill>
                  <a:srgbClr val="0000FF"/>
                </a:solidFill>
              </a:rPr>
              <a:t>Feature Engineering</a:t>
            </a:r>
            <a:r>
              <a:rPr lang="en-US" sz="3400" dirty="0"/>
              <a:t> is Important!</a:t>
            </a:r>
          </a:p>
        </p:txBody>
      </p:sp>
      <p:sp>
        <p:nvSpPr>
          <p:cNvPr id="15" name="TextBox 14"/>
          <p:cNvSpPr txBox="1"/>
          <p:nvPr/>
        </p:nvSpPr>
        <p:spPr>
          <a:xfrm>
            <a:off x="5965486" y="1846473"/>
            <a:ext cx="3109858" cy="369332"/>
          </a:xfrm>
          <a:prstGeom prst="rect">
            <a:avLst/>
          </a:prstGeom>
          <a:noFill/>
        </p:spPr>
        <p:txBody>
          <a:bodyPr wrap="none" rtlCol="0">
            <a:spAutoFit/>
          </a:bodyPr>
          <a:lstStyle/>
          <a:p>
            <a:r>
              <a:rPr lang="en-US" dirty="0"/>
              <a:t>x*  minimizes number of errors</a:t>
            </a:r>
          </a:p>
        </p:txBody>
      </p:sp>
      <p:pic>
        <p:nvPicPr>
          <p:cNvPr id="16" name="Picture 15"/>
          <p:cNvPicPr>
            <a:picLocks noChangeAspect="1"/>
          </p:cNvPicPr>
          <p:nvPr/>
        </p:nvPicPr>
        <p:blipFill>
          <a:blip r:embed="rId3"/>
          <a:stretch>
            <a:fillRect/>
          </a:stretch>
        </p:blipFill>
        <p:spPr>
          <a:xfrm>
            <a:off x="1059577" y="2489370"/>
            <a:ext cx="7056000" cy="4368630"/>
          </a:xfrm>
          <a:prstGeom prst="rect">
            <a:avLst/>
          </a:prstGeom>
        </p:spPr>
      </p:pic>
      <p:cxnSp>
        <p:nvCxnSpPr>
          <p:cNvPr id="17" name="Straight Arrow Connector 16"/>
          <p:cNvCxnSpPr>
            <a:stCxn id="15" idx="1"/>
          </p:cNvCxnSpPr>
          <p:nvPr/>
        </p:nvCxnSpPr>
        <p:spPr>
          <a:xfrm flipH="1">
            <a:off x="4501757" y="2031139"/>
            <a:ext cx="1463729" cy="78328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79725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solidFill>
                  <a:srgbClr val="0000FF"/>
                </a:solidFill>
              </a:rPr>
              <a:t>Decision Theory</a:t>
            </a:r>
            <a:r>
              <a:rPr lang="en-US" sz="3400" dirty="0"/>
              <a:t>: Not All Errors are Equal</a:t>
            </a:r>
          </a:p>
        </p:txBody>
      </p:sp>
      <p:pic>
        <p:nvPicPr>
          <p:cNvPr id="12" name="Picture 11"/>
          <p:cNvPicPr>
            <a:picLocks noChangeAspect="1"/>
          </p:cNvPicPr>
          <p:nvPr/>
        </p:nvPicPr>
        <p:blipFill>
          <a:blip r:embed="rId3"/>
          <a:stretch>
            <a:fillRect/>
          </a:stretch>
        </p:blipFill>
        <p:spPr>
          <a:xfrm>
            <a:off x="1059577" y="2489370"/>
            <a:ext cx="7056000" cy="4368630"/>
          </a:xfrm>
          <a:prstGeom prst="rect">
            <a:avLst/>
          </a:prstGeom>
        </p:spPr>
      </p:pic>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156" y="1339238"/>
            <a:ext cx="8280000" cy="1090249"/>
          </a:xfrm>
          <a:prstGeom prst="rect">
            <a:avLst/>
          </a:prstGeom>
        </p:spPr>
      </p:pic>
    </p:spTree>
    <p:extLst>
      <p:ext uri="{BB962C8B-B14F-4D97-AF65-F5344CB8AC3E}">
        <p14:creationId xmlns:p14="http://schemas.microsoft.com/office/powerpoint/2010/main" val="3483038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solidFill>
                  <a:srgbClr val="0000FF"/>
                </a:solidFill>
              </a:rPr>
              <a:t>Decision Theory</a:t>
            </a:r>
            <a:r>
              <a:rPr lang="en-US" sz="3400" dirty="0"/>
              <a:t>: Not All Errors are Equal</a:t>
            </a:r>
          </a:p>
        </p:txBody>
      </p:sp>
      <p:pic>
        <p:nvPicPr>
          <p:cNvPr id="12" name="Picture 11"/>
          <p:cNvPicPr>
            <a:picLocks noChangeAspect="1"/>
          </p:cNvPicPr>
          <p:nvPr/>
        </p:nvPicPr>
        <p:blipFill>
          <a:blip r:embed="rId3"/>
          <a:stretch>
            <a:fillRect/>
          </a:stretch>
        </p:blipFill>
        <p:spPr>
          <a:xfrm>
            <a:off x="1059577" y="2489370"/>
            <a:ext cx="7056000" cy="4368630"/>
          </a:xfrm>
          <a:prstGeom prst="rect">
            <a:avLst/>
          </a:prstGeom>
        </p:spPr>
      </p:pic>
      <p:cxnSp>
        <p:nvCxnSpPr>
          <p:cNvPr id="5" name="Straight Connector 4"/>
          <p:cNvCxnSpPr/>
          <p:nvPr/>
        </p:nvCxnSpPr>
        <p:spPr>
          <a:xfrm>
            <a:off x="3827523" y="2934546"/>
            <a:ext cx="0" cy="3456090"/>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3827523" y="3243446"/>
            <a:ext cx="652222"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156" y="1339238"/>
            <a:ext cx="8280000" cy="1090249"/>
          </a:xfrm>
          <a:prstGeom prst="rect">
            <a:avLst/>
          </a:prstGeom>
        </p:spPr>
      </p:pic>
    </p:spTree>
    <p:extLst>
      <p:ext uri="{BB962C8B-B14F-4D97-AF65-F5344CB8AC3E}">
        <p14:creationId xmlns:p14="http://schemas.microsoft.com/office/powerpoint/2010/main" val="5398250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94"/>
            <a:ext cx="8229600" cy="1143000"/>
          </a:xfrm>
        </p:spPr>
        <p:txBody>
          <a:bodyPr>
            <a:normAutofit/>
          </a:bodyPr>
          <a:lstStyle/>
          <a:p>
            <a:r>
              <a:rPr lang="en-US" sz="3400" dirty="0">
                <a:solidFill>
                  <a:srgbClr val="0000FF"/>
                </a:solidFill>
              </a:rPr>
              <a:t>Curse of Dimensionality</a:t>
            </a:r>
          </a:p>
        </p:txBody>
      </p:sp>
      <p:pic>
        <p:nvPicPr>
          <p:cNvPr id="3" name="Picture 2"/>
          <p:cNvPicPr>
            <a:picLocks noChangeAspect="1"/>
          </p:cNvPicPr>
          <p:nvPr/>
        </p:nvPicPr>
        <p:blipFill>
          <a:blip r:embed="rId3"/>
          <a:stretch>
            <a:fillRect/>
          </a:stretch>
        </p:blipFill>
        <p:spPr>
          <a:xfrm>
            <a:off x="1246934" y="2701872"/>
            <a:ext cx="6646957" cy="4156128"/>
          </a:xfrm>
          <a:prstGeom prst="rect">
            <a:avLst/>
          </a:prstGeom>
        </p:spPr>
      </p:pic>
      <p:pic>
        <p:nvPicPr>
          <p:cNvPr id="6" name="Picture 5" descr="latex-image-1.pdf"/>
          <p:cNvPicPr>
            <a:picLocks noChangeAspect="1"/>
          </p:cNvPicPr>
          <p:nvPr/>
        </p:nvPicPr>
        <p:blipFill rotWithShape="1">
          <a:blip r:embed="rId4">
            <a:extLst>
              <a:ext uri="{28A0092B-C50C-407E-A947-70E740481C1C}">
                <a14:useLocalDpi xmlns:a14="http://schemas.microsoft.com/office/drawing/2010/main" val="0"/>
              </a:ext>
            </a:extLst>
          </a:blip>
          <a:srcRect b="40804"/>
          <a:stretch/>
        </p:blipFill>
        <p:spPr>
          <a:xfrm>
            <a:off x="457200" y="1267084"/>
            <a:ext cx="8280000" cy="812541"/>
          </a:xfrm>
          <a:prstGeom prst="rect">
            <a:avLst/>
          </a:prstGeom>
        </p:spPr>
      </p:pic>
      <p:sp>
        <p:nvSpPr>
          <p:cNvPr id="5" name="TextBox 4"/>
          <p:cNvSpPr txBox="1"/>
          <p:nvPr/>
        </p:nvSpPr>
        <p:spPr>
          <a:xfrm>
            <a:off x="4312871" y="2675956"/>
            <a:ext cx="1932928" cy="369332"/>
          </a:xfrm>
          <a:prstGeom prst="rect">
            <a:avLst/>
          </a:prstGeom>
          <a:noFill/>
        </p:spPr>
        <p:txBody>
          <a:bodyPr wrap="none" rtlCol="0">
            <a:spAutoFit/>
          </a:bodyPr>
          <a:lstStyle/>
          <a:p>
            <a:r>
              <a:rPr lang="en-US" dirty="0"/>
              <a:t>Decision boundary</a:t>
            </a:r>
          </a:p>
        </p:txBody>
      </p:sp>
      <p:cxnSp>
        <p:nvCxnSpPr>
          <p:cNvPr id="7" name="Straight Arrow Connector 6"/>
          <p:cNvCxnSpPr/>
          <p:nvPr/>
        </p:nvCxnSpPr>
        <p:spPr>
          <a:xfrm flipH="1">
            <a:off x="3769893" y="2886538"/>
            <a:ext cx="595732" cy="598614"/>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69467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94"/>
            <a:ext cx="8229600" cy="1143000"/>
          </a:xfrm>
        </p:spPr>
        <p:txBody>
          <a:bodyPr>
            <a:normAutofit/>
          </a:bodyPr>
          <a:lstStyle/>
          <a:p>
            <a:r>
              <a:rPr lang="en-US" sz="3400" dirty="0">
                <a:solidFill>
                  <a:srgbClr val="0000FF"/>
                </a:solidFill>
              </a:rPr>
              <a:t>Curse of Dimensionality</a:t>
            </a:r>
          </a:p>
        </p:txBody>
      </p:sp>
      <p:pic>
        <p:nvPicPr>
          <p:cNvPr id="3" name="Picture 2"/>
          <p:cNvPicPr>
            <a:picLocks noChangeAspect="1"/>
          </p:cNvPicPr>
          <p:nvPr/>
        </p:nvPicPr>
        <p:blipFill>
          <a:blip r:embed="rId3"/>
          <a:stretch>
            <a:fillRect/>
          </a:stretch>
        </p:blipFill>
        <p:spPr>
          <a:xfrm>
            <a:off x="1246934" y="2701872"/>
            <a:ext cx="6646957" cy="4156128"/>
          </a:xfrm>
          <a:prstGeom prst="rect">
            <a:avLst/>
          </a:prstGeom>
        </p:spPr>
      </p:pic>
      <p:pic>
        <p:nvPicPr>
          <p:cNvPr id="6" name="Picture 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267084"/>
            <a:ext cx="8280000" cy="1372620"/>
          </a:xfrm>
          <a:prstGeom prst="rect">
            <a:avLst/>
          </a:prstGeom>
        </p:spPr>
      </p:pic>
      <p:sp>
        <p:nvSpPr>
          <p:cNvPr id="5" name="TextBox 4"/>
          <p:cNvSpPr txBox="1"/>
          <p:nvPr/>
        </p:nvSpPr>
        <p:spPr>
          <a:xfrm>
            <a:off x="4312871" y="2675956"/>
            <a:ext cx="1932928" cy="369332"/>
          </a:xfrm>
          <a:prstGeom prst="rect">
            <a:avLst/>
          </a:prstGeom>
          <a:noFill/>
        </p:spPr>
        <p:txBody>
          <a:bodyPr wrap="none" rtlCol="0">
            <a:spAutoFit/>
          </a:bodyPr>
          <a:lstStyle/>
          <a:p>
            <a:r>
              <a:rPr lang="en-US" dirty="0"/>
              <a:t>Decision boundary</a:t>
            </a:r>
          </a:p>
        </p:txBody>
      </p:sp>
      <p:cxnSp>
        <p:nvCxnSpPr>
          <p:cNvPr id="7" name="Straight Arrow Connector 6"/>
          <p:cNvCxnSpPr/>
          <p:nvPr/>
        </p:nvCxnSpPr>
        <p:spPr>
          <a:xfrm flipH="1">
            <a:off x="3769893" y="2886538"/>
            <a:ext cx="595732" cy="598614"/>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1202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27" y="274638"/>
            <a:ext cx="9047745" cy="1143000"/>
          </a:xfrm>
        </p:spPr>
        <p:txBody>
          <a:bodyPr>
            <a:normAutofit/>
          </a:bodyPr>
          <a:lstStyle/>
          <a:p>
            <a:r>
              <a:rPr lang="en-US" dirty="0"/>
              <a:t>TA: EE5027 + first half of EE5907</a:t>
            </a:r>
          </a:p>
        </p:txBody>
      </p:sp>
      <p:sp>
        <p:nvSpPr>
          <p:cNvPr id="3" name="Content Placeholder 2"/>
          <p:cNvSpPr>
            <a:spLocks noGrp="1"/>
          </p:cNvSpPr>
          <p:nvPr>
            <p:ph idx="1"/>
          </p:nvPr>
        </p:nvSpPr>
        <p:spPr>
          <a:xfrm>
            <a:off x="2237873" y="1799477"/>
            <a:ext cx="6858000" cy="4114784"/>
          </a:xfrm>
        </p:spPr>
        <p:txBody>
          <a:bodyPr>
            <a:noAutofit/>
          </a:bodyPr>
          <a:lstStyle/>
          <a:p>
            <a:r>
              <a:rPr lang="en-US" sz="2400" dirty="0">
                <a:solidFill>
                  <a:srgbClr val="000000"/>
                </a:solidFill>
              </a:rPr>
              <a:t>Office hours: 6pm – 7pm (Monday) @ </a:t>
            </a:r>
            <a:r>
              <a:rPr lang="en-US" sz="2400" dirty="0"/>
              <a:t>Zoom </a:t>
            </a:r>
            <a:r>
              <a:rPr lang="en-US" sz="2400" dirty="0">
                <a:solidFill>
                  <a:srgbClr val="000000"/>
                </a:solidFill>
              </a:rPr>
              <a:t>or by appointment</a:t>
            </a:r>
          </a:p>
          <a:p>
            <a:pPr lvl="1"/>
            <a:r>
              <a:rPr lang="en-US" sz="2400" dirty="0">
                <a:solidFill>
                  <a:srgbClr val="000000"/>
                </a:solidFill>
              </a:rPr>
              <a:t>Zoom meeting ID</a:t>
            </a:r>
            <a:r>
              <a:rPr lang="en-SG" sz="2400" dirty="0"/>
              <a:t>: 851 7898 3125</a:t>
            </a:r>
          </a:p>
          <a:p>
            <a:pPr lvl="1"/>
            <a:r>
              <a:rPr lang="en-SG" sz="2400" dirty="0"/>
              <a:t>Password: 001</a:t>
            </a:r>
            <a:endParaRPr lang="en-US" sz="2400" dirty="0">
              <a:solidFill>
                <a:srgbClr val="000000"/>
              </a:solidFill>
            </a:endParaRPr>
          </a:p>
          <a:p>
            <a:r>
              <a:rPr lang="en-US" sz="2400" dirty="0"/>
              <a:t>Leon </a:t>
            </a:r>
            <a:r>
              <a:rPr lang="en-US" sz="2400" dirty="0" err="1"/>
              <a:t>Ooi</a:t>
            </a:r>
            <a:r>
              <a:rPr lang="en-US" sz="2400" dirty="0"/>
              <a:t> (</a:t>
            </a:r>
            <a:r>
              <a:rPr lang="en-US" sz="2400" dirty="0">
                <a:hlinkClick r:id="rId3"/>
              </a:rPr>
              <a:t>e0471099@u.nus.edu</a:t>
            </a:r>
            <a:r>
              <a:rPr lang="en-US" sz="2400" dirty="0"/>
              <a:t>)</a:t>
            </a:r>
          </a:p>
          <a:p>
            <a:r>
              <a:rPr lang="en-US" sz="2400" dirty="0"/>
              <a:t>Yan </a:t>
            </a:r>
            <a:r>
              <a:rPr lang="en-US" sz="2400" dirty="0" err="1"/>
              <a:t>Xiaoxuan</a:t>
            </a:r>
            <a:r>
              <a:rPr lang="en-US" sz="2400" dirty="0"/>
              <a:t> (</a:t>
            </a:r>
            <a:r>
              <a:rPr lang="en-US" sz="2400" dirty="0">
                <a:hlinkClick r:id="rId4"/>
              </a:rPr>
              <a:t>e0012668@u.nus.edu</a:t>
            </a:r>
            <a:r>
              <a:rPr lang="en-US" sz="2400" dirty="0"/>
              <a:t>)</a:t>
            </a:r>
          </a:p>
          <a:p>
            <a:r>
              <a:rPr lang="en-US" sz="2400" dirty="0"/>
              <a:t>For students appealing to join the class, please email Leon or </a:t>
            </a:r>
            <a:r>
              <a:rPr lang="en-US" sz="2400" dirty="0" err="1"/>
              <a:t>Xiaoxuan</a:t>
            </a:r>
            <a:r>
              <a:rPr lang="en-US" sz="2400" dirty="0"/>
              <a:t> your email ID (the one starting with “e”) and they will add you as guests on </a:t>
            </a:r>
            <a:r>
              <a:rPr lang="en-US" sz="2400" dirty="0" err="1"/>
              <a:t>LumiNUS</a:t>
            </a:r>
            <a:r>
              <a:rPr lang="en-US" sz="2400" dirty="0"/>
              <a:t>. Remember to cc me.</a:t>
            </a:r>
            <a:endParaRPr lang="en-US" sz="2400" dirty="0">
              <a:solidFill>
                <a:srgbClr val="0000FF"/>
              </a:solidFill>
            </a:endParaRPr>
          </a:p>
        </p:txBody>
      </p:sp>
      <p:pic>
        <p:nvPicPr>
          <p:cNvPr id="5" name="Picture 4" descr="A picture containing person, plant, outdoor, flower&#10;&#10;Description automatically generated">
            <a:extLst>
              <a:ext uri="{FF2B5EF4-FFF2-40B4-BE49-F238E27FC236}">
                <a16:creationId xmlns:a16="http://schemas.microsoft.com/office/drawing/2014/main" id="{5F421BAE-5B74-5A4C-B44F-CE113C9207BA}"/>
              </a:ext>
            </a:extLst>
          </p:cNvPr>
          <p:cNvPicPr>
            <a:picLocks noChangeAspect="1"/>
          </p:cNvPicPr>
          <p:nvPr/>
        </p:nvPicPr>
        <p:blipFill rotWithShape="1">
          <a:blip r:embed="rId5"/>
          <a:srcRect l="26531" t="9374" r="4093" b="22501"/>
          <a:stretch/>
        </p:blipFill>
        <p:spPr>
          <a:xfrm>
            <a:off x="300288" y="4051749"/>
            <a:ext cx="1828800" cy="2223114"/>
          </a:xfrm>
          <a:prstGeom prst="rect">
            <a:avLst/>
          </a:prstGeom>
          <a:ln>
            <a:solidFill>
              <a:schemeClr val="tx1"/>
            </a:solidFill>
          </a:ln>
          <a:effectLst>
            <a:outerShdw blurRad="50800" dist="38100" dir="2700000" algn="tl" rotWithShape="0">
              <a:prstClr val="black">
                <a:alpha val="40000"/>
              </a:prstClr>
            </a:outerShdw>
          </a:effectLst>
        </p:spPr>
      </p:pic>
      <p:pic>
        <p:nvPicPr>
          <p:cNvPr id="11" name="Picture 10" descr="A person wearing glasses&#10;&#10;Description automatically generated with medium confidence">
            <a:extLst>
              <a:ext uri="{FF2B5EF4-FFF2-40B4-BE49-F238E27FC236}">
                <a16:creationId xmlns:a16="http://schemas.microsoft.com/office/drawing/2014/main" id="{EA428AF2-E89C-D842-8DA0-4AAE809C5B25}"/>
              </a:ext>
            </a:extLst>
          </p:cNvPr>
          <p:cNvPicPr>
            <a:picLocks noChangeAspect="1"/>
          </p:cNvPicPr>
          <p:nvPr/>
        </p:nvPicPr>
        <p:blipFill rotWithShape="1">
          <a:blip r:embed="rId6"/>
          <a:srcRect l="11169" t="7395" r="10519" b="14571"/>
          <a:stretch/>
        </p:blipFill>
        <p:spPr>
          <a:xfrm>
            <a:off x="300288" y="1540157"/>
            <a:ext cx="1828800" cy="232012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397777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587EC41-65F5-DC4C-9E4D-719AB1EDC0D0}"/>
              </a:ext>
            </a:extLst>
          </p:cNvPr>
          <p:cNvSpPr>
            <a:spLocks noGrp="1"/>
          </p:cNvSpPr>
          <p:nvPr>
            <p:ph type="title"/>
          </p:nvPr>
        </p:nvSpPr>
        <p:spPr>
          <a:xfrm>
            <a:off x="457200" y="205994"/>
            <a:ext cx="8229600" cy="1143000"/>
          </a:xfrm>
        </p:spPr>
        <p:txBody>
          <a:bodyPr>
            <a:normAutofit/>
          </a:bodyPr>
          <a:lstStyle/>
          <a:p>
            <a:r>
              <a:rPr lang="en-US" sz="3400" dirty="0">
                <a:solidFill>
                  <a:srgbClr val="0000FF"/>
                </a:solidFill>
              </a:rPr>
              <a:t>Curse of Dimensionality</a:t>
            </a:r>
          </a:p>
        </p:txBody>
      </p:sp>
      <p:sp>
        <p:nvSpPr>
          <p:cNvPr id="30" name="Content Placeholder 2">
            <a:extLst>
              <a:ext uri="{FF2B5EF4-FFF2-40B4-BE49-F238E27FC236}">
                <a16:creationId xmlns:a16="http://schemas.microsoft.com/office/drawing/2014/main" id="{BDEA438B-4178-024A-A37F-277436884E12}"/>
              </a:ext>
            </a:extLst>
          </p:cNvPr>
          <p:cNvSpPr>
            <a:spLocks noGrp="1"/>
          </p:cNvSpPr>
          <p:nvPr>
            <p:ph idx="1"/>
          </p:nvPr>
        </p:nvSpPr>
        <p:spPr>
          <a:xfrm>
            <a:off x="457200" y="1144761"/>
            <a:ext cx="8229600" cy="4525963"/>
          </a:xfrm>
        </p:spPr>
        <p:txBody>
          <a:bodyPr>
            <a:normAutofit/>
          </a:bodyPr>
          <a:lstStyle/>
          <a:p>
            <a:r>
              <a:rPr lang="en-US" sz="2400" dirty="0"/>
              <a:t>For fixed amount of data samples N (e.g., number of fish photos), as we increase number of features</a:t>
            </a:r>
          </a:p>
          <a:p>
            <a:pPr lvl="1"/>
            <a:r>
              <a:rPr lang="en-US" sz="2000" dirty="0"/>
              <a:t>Training error might keep decreasing</a:t>
            </a:r>
          </a:p>
          <a:p>
            <a:pPr lvl="1"/>
            <a:r>
              <a:rPr lang="en-US" sz="2000" dirty="0"/>
              <a:t>Test error might decrease and then increase</a:t>
            </a:r>
          </a:p>
        </p:txBody>
      </p:sp>
      <p:cxnSp>
        <p:nvCxnSpPr>
          <p:cNvPr id="34" name="Straight Arrow Connector 33">
            <a:extLst>
              <a:ext uri="{FF2B5EF4-FFF2-40B4-BE49-F238E27FC236}">
                <a16:creationId xmlns:a16="http://schemas.microsoft.com/office/drawing/2014/main" id="{43F02017-835B-004E-9543-195A983B7157}"/>
              </a:ext>
            </a:extLst>
          </p:cNvPr>
          <p:cNvCxnSpPr/>
          <p:nvPr/>
        </p:nvCxnSpPr>
        <p:spPr>
          <a:xfrm flipV="1">
            <a:off x="1090013" y="3671250"/>
            <a:ext cx="0" cy="27022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21F276EF-D9E8-F349-8C33-42BDB85DE4CA}"/>
              </a:ext>
            </a:extLst>
          </p:cNvPr>
          <p:cNvCxnSpPr>
            <a:cxnSpLocks/>
          </p:cNvCxnSpPr>
          <p:nvPr/>
        </p:nvCxnSpPr>
        <p:spPr>
          <a:xfrm flipV="1">
            <a:off x="1090013" y="6373507"/>
            <a:ext cx="4844956" cy="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Freeform 35">
            <a:extLst>
              <a:ext uri="{FF2B5EF4-FFF2-40B4-BE49-F238E27FC236}">
                <a16:creationId xmlns:a16="http://schemas.microsoft.com/office/drawing/2014/main" id="{C8E2B5AE-7623-D648-9687-E0B79CEE9E6E}"/>
              </a:ext>
            </a:extLst>
          </p:cNvPr>
          <p:cNvSpPr/>
          <p:nvPr/>
        </p:nvSpPr>
        <p:spPr>
          <a:xfrm>
            <a:off x="1342497" y="3475358"/>
            <a:ext cx="4162583" cy="2129050"/>
          </a:xfrm>
          <a:custGeom>
            <a:avLst/>
            <a:gdLst>
              <a:gd name="connsiteX0" fmla="*/ 0 w 4162583"/>
              <a:gd name="connsiteY0" fmla="*/ 382137 h 2129050"/>
              <a:gd name="connsiteX1" fmla="*/ 81887 w 4162583"/>
              <a:gd name="connsiteY1" fmla="*/ 491319 h 2129050"/>
              <a:gd name="connsiteX2" fmla="*/ 136478 w 4162583"/>
              <a:gd name="connsiteY2" fmla="*/ 573206 h 2129050"/>
              <a:gd name="connsiteX3" fmla="*/ 218364 w 4162583"/>
              <a:gd name="connsiteY3" fmla="*/ 723331 h 2129050"/>
              <a:gd name="connsiteX4" fmla="*/ 232012 w 4162583"/>
              <a:gd name="connsiteY4" fmla="*/ 764274 h 2129050"/>
              <a:gd name="connsiteX5" fmla="*/ 341194 w 4162583"/>
              <a:gd name="connsiteY5" fmla="*/ 996286 h 2129050"/>
              <a:gd name="connsiteX6" fmla="*/ 368490 w 4162583"/>
              <a:gd name="connsiteY6" fmla="*/ 1050877 h 2129050"/>
              <a:gd name="connsiteX7" fmla="*/ 382138 w 4162583"/>
              <a:gd name="connsiteY7" fmla="*/ 1091821 h 2129050"/>
              <a:gd name="connsiteX8" fmla="*/ 409433 w 4162583"/>
              <a:gd name="connsiteY8" fmla="*/ 1132764 h 2129050"/>
              <a:gd name="connsiteX9" fmla="*/ 477672 w 4162583"/>
              <a:gd name="connsiteY9" fmla="*/ 1241946 h 2129050"/>
              <a:gd name="connsiteX10" fmla="*/ 504967 w 4162583"/>
              <a:gd name="connsiteY10" fmla="*/ 1282889 h 2129050"/>
              <a:gd name="connsiteX11" fmla="*/ 586854 w 4162583"/>
              <a:gd name="connsiteY11" fmla="*/ 1364776 h 2129050"/>
              <a:gd name="connsiteX12" fmla="*/ 614150 w 4162583"/>
              <a:gd name="connsiteY12" fmla="*/ 1405719 h 2129050"/>
              <a:gd name="connsiteX13" fmla="*/ 668741 w 4162583"/>
              <a:gd name="connsiteY13" fmla="*/ 1433015 h 2129050"/>
              <a:gd name="connsiteX14" fmla="*/ 818866 w 4162583"/>
              <a:gd name="connsiteY14" fmla="*/ 1528549 h 2129050"/>
              <a:gd name="connsiteX15" fmla="*/ 900753 w 4162583"/>
              <a:gd name="connsiteY15" fmla="*/ 1596788 h 2129050"/>
              <a:gd name="connsiteX16" fmla="*/ 955344 w 4162583"/>
              <a:gd name="connsiteY16" fmla="*/ 1624083 h 2129050"/>
              <a:gd name="connsiteX17" fmla="*/ 996287 w 4162583"/>
              <a:gd name="connsiteY17" fmla="*/ 1651379 h 2129050"/>
              <a:gd name="connsiteX18" fmla="*/ 1050878 w 4162583"/>
              <a:gd name="connsiteY18" fmla="*/ 1678674 h 2129050"/>
              <a:gd name="connsiteX19" fmla="*/ 1146412 w 4162583"/>
              <a:gd name="connsiteY19" fmla="*/ 1733265 h 2129050"/>
              <a:gd name="connsiteX20" fmla="*/ 1187356 w 4162583"/>
              <a:gd name="connsiteY20" fmla="*/ 1746913 h 2129050"/>
              <a:gd name="connsiteX21" fmla="*/ 1255594 w 4162583"/>
              <a:gd name="connsiteY21" fmla="*/ 1787856 h 2129050"/>
              <a:gd name="connsiteX22" fmla="*/ 1310185 w 4162583"/>
              <a:gd name="connsiteY22" fmla="*/ 1815152 h 2129050"/>
              <a:gd name="connsiteX23" fmla="*/ 1419367 w 4162583"/>
              <a:gd name="connsiteY23" fmla="*/ 1897038 h 2129050"/>
              <a:gd name="connsiteX24" fmla="*/ 1473959 w 4162583"/>
              <a:gd name="connsiteY24" fmla="*/ 1924334 h 2129050"/>
              <a:gd name="connsiteX25" fmla="*/ 1705970 w 4162583"/>
              <a:gd name="connsiteY25" fmla="*/ 2074459 h 2129050"/>
              <a:gd name="connsiteX26" fmla="*/ 1760561 w 4162583"/>
              <a:gd name="connsiteY26" fmla="*/ 2101755 h 2129050"/>
              <a:gd name="connsiteX27" fmla="*/ 1842448 w 4162583"/>
              <a:gd name="connsiteY27" fmla="*/ 2129050 h 2129050"/>
              <a:gd name="connsiteX28" fmla="*/ 2169994 w 4162583"/>
              <a:gd name="connsiteY28" fmla="*/ 2115403 h 2129050"/>
              <a:gd name="connsiteX29" fmla="*/ 2210938 w 4162583"/>
              <a:gd name="connsiteY29" fmla="*/ 2101755 h 2129050"/>
              <a:gd name="connsiteX30" fmla="*/ 2265529 w 4162583"/>
              <a:gd name="connsiteY30" fmla="*/ 2088107 h 2129050"/>
              <a:gd name="connsiteX31" fmla="*/ 2333767 w 4162583"/>
              <a:gd name="connsiteY31" fmla="*/ 2074459 h 2129050"/>
              <a:gd name="connsiteX32" fmla="*/ 2593075 w 4162583"/>
              <a:gd name="connsiteY32" fmla="*/ 1978925 h 2129050"/>
              <a:gd name="connsiteX33" fmla="*/ 2688609 w 4162583"/>
              <a:gd name="connsiteY33" fmla="*/ 1951629 h 2129050"/>
              <a:gd name="connsiteX34" fmla="*/ 2729553 w 4162583"/>
              <a:gd name="connsiteY34" fmla="*/ 1924334 h 2129050"/>
              <a:gd name="connsiteX35" fmla="*/ 2784144 w 4162583"/>
              <a:gd name="connsiteY35" fmla="*/ 1897038 h 2129050"/>
              <a:gd name="connsiteX36" fmla="*/ 2852382 w 4162583"/>
              <a:gd name="connsiteY36" fmla="*/ 1856095 h 2129050"/>
              <a:gd name="connsiteX37" fmla="*/ 2961564 w 4162583"/>
              <a:gd name="connsiteY37" fmla="*/ 1787856 h 2129050"/>
              <a:gd name="connsiteX38" fmla="*/ 3016156 w 4162583"/>
              <a:gd name="connsiteY38" fmla="*/ 1760561 h 2129050"/>
              <a:gd name="connsiteX39" fmla="*/ 3111690 w 4162583"/>
              <a:gd name="connsiteY39" fmla="*/ 1651379 h 2129050"/>
              <a:gd name="connsiteX40" fmla="*/ 3152633 w 4162583"/>
              <a:gd name="connsiteY40" fmla="*/ 1610435 h 2129050"/>
              <a:gd name="connsiteX41" fmla="*/ 3193576 w 4162583"/>
              <a:gd name="connsiteY41" fmla="*/ 1555844 h 2129050"/>
              <a:gd name="connsiteX42" fmla="*/ 3220872 w 4162583"/>
              <a:gd name="connsiteY42" fmla="*/ 1514901 h 2129050"/>
              <a:gd name="connsiteX43" fmla="*/ 3261815 w 4162583"/>
              <a:gd name="connsiteY43" fmla="*/ 1487606 h 2129050"/>
              <a:gd name="connsiteX44" fmla="*/ 3289111 w 4162583"/>
              <a:gd name="connsiteY44" fmla="*/ 1446662 h 2129050"/>
              <a:gd name="connsiteX45" fmla="*/ 3316406 w 4162583"/>
              <a:gd name="connsiteY45" fmla="*/ 1378423 h 2129050"/>
              <a:gd name="connsiteX46" fmla="*/ 3357350 w 4162583"/>
              <a:gd name="connsiteY46" fmla="*/ 1337480 h 2129050"/>
              <a:gd name="connsiteX47" fmla="*/ 3452884 w 4162583"/>
              <a:gd name="connsiteY47" fmla="*/ 1201003 h 2129050"/>
              <a:gd name="connsiteX48" fmla="*/ 3548418 w 4162583"/>
              <a:gd name="connsiteY48" fmla="*/ 1091821 h 2129050"/>
              <a:gd name="connsiteX49" fmla="*/ 3616657 w 4162583"/>
              <a:gd name="connsiteY49" fmla="*/ 996286 h 2129050"/>
              <a:gd name="connsiteX50" fmla="*/ 3698544 w 4162583"/>
              <a:gd name="connsiteY50" fmla="*/ 859809 h 2129050"/>
              <a:gd name="connsiteX51" fmla="*/ 3725839 w 4162583"/>
              <a:gd name="connsiteY51" fmla="*/ 805218 h 2129050"/>
              <a:gd name="connsiteX52" fmla="*/ 3766782 w 4162583"/>
              <a:gd name="connsiteY52" fmla="*/ 750626 h 2129050"/>
              <a:gd name="connsiteX53" fmla="*/ 3807726 w 4162583"/>
              <a:gd name="connsiteY53" fmla="*/ 682388 h 2129050"/>
              <a:gd name="connsiteX54" fmla="*/ 3848669 w 4162583"/>
              <a:gd name="connsiteY54" fmla="*/ 627797 h 2129050"/>
              <a:gd name="connsiteX55" fmla="*/ 3944203 w 4162583"/>
              <a:gd name="connsiteY55" fmla="*/ 436728 h 2129050"/>
              <a:gd name="connsiteX56" fmla="*/ 3971499 w 4162583"/>
              <a:gd name="connsiteY56" fmla="*/ 382137 h 2129050"/>
              <a:gd name="connsiteX57" fmla="*/ 4026090 w 4162583"/>
              <a:gd name="connsiteY57" fmla="*/ 259307 h 2129050"/>
              <a:gd name="connsiteX58" fmla="*/ 4053385 w 4162583"/>
              <a:gd name="connsiteY58" fmla="*/ 218364 h 2129050"/>
              <a:gd name="connsiteX59" fmla="*/ 4067033 w 4162583"/>
              <a:gd name="connsiteY59" fmla="*/ 177421 h 2129050"/>
              <a:gd name="connsiteX60" fmla="*/ 4107976 w 4162583"/>
              <a:gd name="connsiteY60" fmla="*/ 95534 h 2129050"/>
              <a:gd name="connsiteX61" fmla="*/ 4162567 w 4162583"/>
              <a:gd name="connsiteY61" fmla="*/ 0 h 21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162583" h="2129050">
                <a:moveTo>
                  <a:pt x="0" y="382137"/>
                </a:moveTo>
                <a:cubicBezTo>
                  <a:pt x="112419" y="569499"/>
                  <a:pt x="-22593" y="356987"/>
                  <a:pt x="81887" y="491319"/>
                </a:cubicBezTo>
                <a:cubicBezTo>
                  <a:pt x="102027" y="517214"/>
                  <a:pt x="118281" y="545910"/>
                  <a:pt x="136478" y="573206"/>
                </a:cubicBezTo>
                <a:cubicBezTo>
                  <a:pt x="169701" y="623042"/>
                  <a:pt x="197722" y="661406"/>
                  <a:pt x="218364" y="723331"/>
                </a:cubicBezTo>
                <a:cubicBezTo>
                  <a:pt x="222913" y="736979"/>
                  <a:pt x="226669" y="750917"/>
                  <a:pt x="232012" y="764274"/>
                </a:cubicBezTo>
                <a:cubicBezTo>
                  <a:pt x="272663" y="865901"/>
                  <a:pt x="287304" y="888506"/>
                  <a:pt x="341194" y="996286"/>
                </a:cubicBezTo>
                <a:cubicBezTo>
                  <a:pt x="350293" y="1014483"/>
                  <a:pt x="362056" y="1031576"/>
                  <a:pt x="368490" y="1050877"/>
                </a:cubicBezTo>
                <a:cubicBezTo>
                  <a:pt x="373039" y="1064525"/>
                  <a:pt x="375704" y="1078954"/>
                  <a:pt x="382138" y="1091821"/>
                </a:cubicBezTo>
                <a:cubicBezTo>
                  <a:pt x="389473" y="1106492"/>
                  <a:pt x="401295" y="1118523"/>
                  <a:pt x="409433" y="1132764"/>
                </a:cubicBezTo>
                <a:cubicBezTo>
                  <a:pt x="482719" y="1261013"/>
                  <a:pt x="384478" y="1111473"/>
                  <a:pt x="477672" y="1241946"/>
                </a:cubicBezTo>
                <a:cubicBezTo>
                  <a:pt x="487206" y="1255293"/>
                  <a:pt x="494070" y="1270630"/>
                  <a:pt x="504967" y="1282889"/>
                </a:cubicBezTo>
                <a:cubicBezTo>
                  <a:pt x="530613" y="1311740"/>
                  <a:pt x="561208" y="1335925"/>
                  <a:pt x="586854" y="1364776"/>
                </a:cubicBezTo>
                <a:cubicBezTo>
                  <a:pt x="597751" y="1377035"/>
                  <a:pt x="601549" y="1395218"/>
                  <a:pt x="614150" y="1405719"/>
                </a:cubicBezTo>
                <a:cubicBezTo>
                  <a:pt x="629779" y="1418743"/>
                  <a:pt x="651295" y="1422548"/>
                  <a:pt x="668741" y="1433015"/>
                </a:cubicBezTo>
                <a:cubicBezTo>
                  <a:pt x="719603" y="1463532"/>
                  <a:pt x="773299" y="1490577"/>
                  <a:pt x="818866" y="1528549"/>
                </a:cubicBezTo>
                <a:cubicBezTo>
                  <a:pt x="846162" y="1551295"/>
                  <a:pt x="871645" y="1576412"/>
                  <a:pt x="900753" y="1596788"/>
                </a:cubicBezTo>
                <a:cubicBezTo>
                  <a:pt x="917420" y="1608455"/>
                  <a:pt x="937680" y="1613989"/>
                  <a:pt x="955344" y="1624083"/>
                </a:cubicBezTo>
                <a:cubicBezTo>
                  <a:pt x="969585" y="1632221"/>
                  <a:pt x="982046" y="1643241"/>
                  <a:pt x="996287" y="1651379"/>
                </a:cubicBezTo>
                <a:cubicBezTo>
                  <a:pt x="1013951" y="1661473"/>
                  <a:pt x="1033017" y="1668932"/>
                  <a:pt x="1050878" y="1678674"/>
                </a:cubicBezTo>
                <a:cubicBezTo>
                  <a:pt x="1083077" y="1696237"/>
                  <a:pt x="1113607" y="1716862"/>
                  <a:pt x="1146412" y="1733265"/>
                </a:cubicBezTo>
                <a:cubicBezTo>
                  <a:pt x="1159279" y="1739699"/>
                  <a:pt x="1174489" y="1740479"/>
                  <a:pt x="1187356" y="1746913"/>
                </a:cubicBezTo>
                <a:cubicBezTo>
                  <a:pt x="1211082" y="1758776"/>
                  <a:pt x="1232406" y="1774974"/>
                  <a:pt x="1255594" y="1787856"/>
                </a:cubicBezTo>
                <a:cubicBezTo>
                  <a:pt x="1273379" y="1797736"/>
                  <a:pt x="1293257" y="1803867"/>
                  <a:pt x="1310185" y="1815152"/>
                </a:cubicBezTo>
                <a:cubicBezTo>
                  <a:pt x="1348037" y="1840387"/>
                  <a:pt x="1381515" y="1871803"/>
                  <a:pt x="1419367" y="1897038"/>
                </a:cubicBezTo>
                <a:cubicBezTo>
                  <a:pt x="1436295" y="1908323"/>
                  <a:pt x="1456660" y="1913625"/>
                  <a:pt x="1473959" y="1924334"/>
                </a:cubicBezTo>
                <a:cubicBezTo>
                  <a:pt x="1552281" y="1972819"/>
                  <a:pt x="1623580" y="2033263"/>
                  <a:pt x="1705970" y="2074459"/>
                </a:cubicBezTo>
                <a:cubicBezTo>
                  <a:pt x="1724167" y="2083558"/>
                  <a:pt x="1741671" y="2094199"/>
                  <a:pt x="1760561" y="2101755"/>
                </a:cubicBezTo>
                <a:cubicBezTo>
                  <a:pt x="1787275" y="2112441"/>
                  <a:pt x="1842448" y="2129050"/>
                  <a:pt x="1842448" y="2129050"/>
                </a:cubicBezTo>
                <a:cubicBezTo>
                  <a:pt x="1951630" y="2124501"/>
                  <a:pt x="2061016" y="2123475"/>
                  <a:pt x="2169994" y="2115403"/>
                </a:cubicBezTo>
                <a:cubicBezTo>
                  <a:pt x="2184341" y="2114340"/>
                  <a:pt x="2197105" y="2105707"/>
                  <a:pt x="2210938" y="2101755"/>
                </a:cubicBezTo>
                <a:cubicBezTo>
                  <a:pt x="2228973" y="2096602"/>
                  <a:pt x="2247219" y="2092176"/>
                  <a:pt x="2265529" y="2088107"/>
                </a:cubicBezTo>
                <a:cubicBezTo>
                  <a:pt x="2288173" y="2083075"/>
                  <a:pt x="2311761" y="2081794"/>
                  <a:pt x="2333767" y="2074459"/>
                </a:cubicBezTo>
                <a:cubicBezTo>
                  <a:pt x="2421155" y="2045330"/>
                  <a:pt x="2503710" y="2001267"/>
                  <a:pt x="2593075" y="1978925"/>
                </a:cubicBezTo>
                <a:cubicBezTo>
                  <a:pt x="2610568" y="1974552"/>
                  <a:pt x="2669028" y="1961419"/>
                  <a:pt x="2688609" y="1951629"/>
                </a:cubicBezTo>
                <a:cubicBezTo>
                  <a:pt x="2703280" y="1944294"/>
                  <a:pt x="2715311" y="1932472"/>
                  <a:pt x="2729553" y="1924334"/>
                </a:cubicBezTo>
                <a:cubicBezTo>
                  <a:pt x="2747217" y="1914240"/>
                  <a:pt x="2766359" y="1906918"/>
                  <a:pt x="2784144" y="1897038"/>
                </a:cubicBezTo>
                <a:cubicBezTo>
                  <a:pt x="2807332" y="1884156"/>
                  <a:pt x="2829791" y="1869997"/>
                  <a:pt x="2852382" y="1856095"/>
                </a:cubicBezTo>
                <a:cubicBezTo>
                  <a:pt x="2888933" y="1833602"/>
                  <a:pt x="2923177" y="1807049"/>
                  <a:pt x="2961564" y="1787856"/>
                </a:cubicBezTo>
                <a:lnTo>
                  <a:pt x="3016156" y="1760561"/>
                </a:lnTo>
                <a:cubicBezTo>
                  <a:pt x="3110811" y="1665906"/>
                  <a:pt x="2995065" y="1784667"/>
                  <a:pt x="3111690" y="1651379"/>
                </a:cubicBezTo>
                <a:cubicBezTo>
                  <a:pt x="3124400" y="1636853"/>
                  <a:pt x="3140072" y="1625089"/>
                  <a:pt x="3152633" y="1610435"/>
                </a:cubicBezTo>
                <a:cubicBezTo>
                  <a:pt x="3167436" y="1593165"/>
                  <a:pt x="3180355" y="1574353"/>
                  <a:pt x="3193576" y="1555844"/>
                </a:cubicBezTo>
                <a:cubicBezTo>
                  <a:pt x="3203110" y="1542497"/>
                  <a:pt x="3209274" y="1526499"/>
                  <a:pt x="3220872" y="1514901"/>
                </a:cubicBezTo>
                <a:cubicBezTo>
                  <a:pt x="3232470" y="1503303"/>
                  <a:pt x="3248167" y="1496704"/>
                  <a:pt x="3261815" y="1487606"/>
                </a:cubicBezTo>
                <a:cubicBezTo>
                  <a:pt x="3270914" y="1473958"/>
                  <a:pt x="3281775" y="1461333"/>
                  <a:pt x="3289111" y="1446662"/>
                </a:cubicBezTo>
                <a:cubicBezTo>
                  <a:pt x="3300067" y="1424750"/>
                  <a:pt x="3303422" y="1399198"/>
                  <a:pt x="3316406" y="1378423"/>
                </a:cubicBezTo>
                <a:cubicBezTo>
                  <a:pt x="3326636" y="1362056"/>
                  <a:pt x="3344789" y="1352134"/>
                  <a:pt x="3357350" y="1337480"/>
                </a:cubicBezTo>
                <a:cubicBezTo>
                  <a:pt x="3397430" y="1290721"/>
                  <a:pt x="3415308" y="1252670"/>
                  <a:pt x="3452884" y="1201003"/>
                </a:cubicBezTo>
                <a:cubicBezTo>
                  <a:pt x="3553860" y="1062162"/>
                  <a:pt x="3464132" y="1190155"/>
                  <a:pt x="3548418" y="1091821"/>
                </a:cubicBezTo>
                <a:cubicBezTo>
                  <a:pt x="3565633" y="1071736"/>
                  <a:pt x="3600950" y="1021809"/>
                  <a:pt x="3616657" y="996286"/>
                </a:cubicBezTo>
                <a:cubicBezTo>
                  <a:pt x="3644462" y="951103"/>
                  <a:pt x="3674818" y="907261"/>
                  <a:pt x="3698544" y="859809"/>
                </a:cubicBezTo>
                <a:cubicBezTo>
                  <a:pt x="3707642" y="841612"/>
                  <a:pt x="3715056" y="822470"/>
                  <a:pt x="3725839" y="805218"/>
                </a:cubicBezTo>
                <a:cubicBezTo>
                  <a:pt x="3737894" y="785929"/>
                  <a:pt x="3754164" y="769552"/>
                  <a:pt x="3766782" y="750626"/>
                </a:cubicBezTo>
                <a:cubicBezTo>
                  <a:pt x="3781496" y="728555"/>
                  <a:pt x="3793012" y="704459"/>
                  <a:pt x="3807726" y="682388"/>
                </a:cubicBezTo>
                <a:cubicBezTo>
                  <a:pt x="3820343" y="663462"/>
                  <a:pt x="3837623" y="647681"/>
                  <a:pt x="3848669" y="627797"/>
                </a:cubicBezTo>
                <a:cubicBezTo>
                  <a:pt x="3883250" y="565551"/>
                  <a:pt x="3912358" y="500418"/>
                  <a:pt x="3944203" y="436728"/>
                </a:cubicBezTo>
                <a:cubicBezTo>
                  <a:pt x="3953302" y="418531"/>
                  <a:pt x="3960214" y="399065"/>
                  <a:pt x="3971499" y="382137"/>
                </a:cubicBezTo>
                <a:cubicBezTo>
                  <a:pt x="4033271" y="289478"/>
                  <a:pt x="3961125" y="405478"/>
                  <a:pt x="4026090" y="259307"/>
                </a:cubicBezTo>
                <a:cubicBezTo>
                  <a:pt x="4032752" y="244318"/>
                  <a:pt x="4046050" y="233035"/>
                  <a:pt x="4053385" y="218364"/>
                </a:cubicBezTo>
                <a:cubicBezTo>
                  <a:pt x="4059819" y="205497"/>
                  <a:pt x="4061190" y="190567"/>
                  <a:pt x="4067033" y="177421"/>
                </a:cubicBezTo>
                <a:cubicBezTo>
                  <a:pt x="4079427" y="149534"/>
                  <a:pt x="4092599" y="121894"/>
                  <a:pt x="4107976" y="95534"/>
                </a:cubicBezTo>
                <a:cubicBezTo>
                  <a:pt x="4165090" y="-2377"/>
                  <a:pt x="4162567" y="48149"/>
                  <a:pt x="4162567" y="0"/>
                </a:cubicBezTo>
              </a:path>
            </a:pathLst>
          </a:cu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D77A0E9A-CAAE-1C49-A863-C5CE442525C3}"/>
              </a:ext>
            </a:extLst>
          </p:cNvPr>
          <p:cNvSpPr txBox="1"/>
          <p:nvPr/>
        </p:nvSpPr>
        <p:spPr>
          <a:xfrm>
            <a:off x="457200" y="3671248"/>
            <a:ext cx="655436" cy="369332"/>
          </a:xfrm>
          <a:prstGeom prst="rect">
            <a:avLst/>
          </a:prstGeom>
          <a:noFill/>
        </p:spPr>
        <p:txBody>
          <a:bodyPr wrap="none" rtlCol="0">
            <a:spAutoFit/>
          </a:bodyPr>
          <a:lstStyle/>
          <a:p>
            <a:r>
              <a:rPr lang="en-US" dirty="0"/>
              <a:t>Error</a:t>
            </a:r>
          </a:p>
        </p:txBody>
      </p:sp>
      <p:sp>
        <p:nvSpPr>
          <p:cNvPr id="38" name="TextBox 37">
            <a:extLst>
              <a:ext uri="{FF2B5EF4-FFF2-40B4-BE49-F238E27FC236}">
                <a16:creationId xmlns:a16="http://schemas.microsoft.com/office/drawing/2014/main" id="{F25325D9-161C-3641-84AF-BD1747AA6857}"/>
              </a:ext>
            </a:extLst>
          </p:cNvPr>
          <p:cNvSpPr txBox="1"/>
          <p:nvPr/>
        </p:nvSpPr>
        <p:spPr>
          <a:xfrm>
            <a:off x="4675276" y="6407206"/>
            <a:ext cx="3293209" cy="369332"/>
          </a:xfrm>
          <a:prstGeom prst="rect">
            <a:avLst/>
          </a:prstGeom>
          <a:noFill/>
        </p:spPr>
        <p:txBody>
          <a:bodyPr wrap="none" rtlCol="0">
            <a:spAutoFit/>
          </a:bodyPr>
          <a:lstStyle/>
          <a:p>
            <a:r>
              <a:rPr lang="en-US" dirty="0"/>
              <a:t>Number of features / dimensions</a:t>
            </a:r>
          </a:p>
        </p:txBody>
      </p:sp>
      <p:sp>
        <p:nvSpPr>
          <p:cNvPr id="39" name="TextBox 38">
            <a:extLst>
              <a:ext uri="{FF2B5EF4-FFF2-40B4-BE49-F238E27FC236}">
                <a16:creationId xmlns:a16="http://schemas.microsoft.com/office/drawing/2014/main" id="{7A264B30-7A3D-A143-9BF8-A0EB30CD7790}"/>
              </a:ext>
            </a:extLst>
          </p:cNvPr>
          <p:cNvSpPr txBox="1"/>
          <p:nvPr/>
        </p:nvSpPr>
        <p:spPr>
          <a:xfrm>
            <a:off x="1602351" y="4008101"/>
            <a:ext cx="1623778" cy="369332"/>
          </a:xfrm>
          <a:prstGeom prst="rect">
            <a:avLst/>
          </a:prstGeom>
          <a:noFill/>
        </p:spPr>
        <p:txBody>
          <a:bodyPr wrap="none" rtlCol="0">
            <a:spAutoFit/>
          </a:bodyPr>
          <a:lstStyle/>
          <a:p>
            <a:r>
              <a:rPr lang="en-US" dirty="0">
                <a:solidFill>
                  <a:srgbClr val="FF0000"/>
                </a:solidFill>
              </a:rPr>
              <a:t>Error in test set</a:t>
            </a:r>
          </a:p>
        </p:txBody>
      </p:sp>
      <p:sp>
        <p:nvSpPr>
          <p:cNvPr id="40" name="Freeform 39">
            <a:extLst>
              <a:ext uri="{FF2B5EF4-FFF2-40B4-BE49-F238E27FC236}">
                <a16:creationId xmlns:a16="http://schemas.microsoft.com/office/drawing/2014/main" id="{3D6D7E6B-2DE4-204B-A7A8-2AC67C56844A}"/>
              </a:ext>
            </a:extLst>
          </p:cNvPr>
          <p:cNvSpPr/>
          <p:nvPr/>
        </p:nvSpPr>
        <p:spPr>
          <a:xfrm>
            <a:off x="1314880" y="4012602"/>
            <a:ext cx="4389120" cy="2181938"/>
          </a:xfrm>
          <a:custGeom>
            <a:avLst/>
            <a:gdLst>
              <a:gd name="connsiteX0" fmla="*/ 0 w 4389120"/>
              <a:gd name="connsiteY0" fmla="*/ 0 h 2181938"/>
              <a:gd name="connsiteX1" fmla="*/ 21516 w 4389120"/>
              <a:gd name="connsiteY1" fmla="*/ 53789 h 2181938"/>
              <a:gd name="connsiteX2" fmla="*/ 53789 w 4389120"/>
              <a:gd name="connsiteY2" fmla="*/ 215153 h 2181938"/>
              <a:gd name="connsiteX3" fmla="*/ 64546 w 4389120"/>
              <a:gd name="connsiteY3" fmla="*/ 279699 h 2181938"/>
              <a:gd name="connsiteX4" fmla="*/ 86061 w 4389120"/>
              <a:gd name="connsiteY4" fmla="*/ 322730 h 2181938"/>
              <a:gd name="connsiteX5" fmla="*/ 96819 w 4389120"/>
              <a:gd name="connsiteY5" fmla="*/ 398033 h 2181938"/>
              <a:gd name="connsiteX6" fmla="*/ 107577 w 4389120"/>
              <a:gd name="connsiteY6" fmla="*/ 451822 h 2181938"/>
              <a:gd name="connsiteX7" fmla="*/ 118334 w 4389120"/>
              <a:gd name="connsiteY7" fmla="*/ 484094 h 2181938"/>
              <a:gd name="connsiteX8" fmla="*/ 129092 w 4389120"/>
              <a:gd name="connsiteY8" fmla="*/ 527125 h 2181938"/>
              <a:gd name="connsiteX9" fmla="*/ 150607 w 4389120"/>
              <a:gd name="connsiteY9" fmla="*/ 591671 h 2181938"/>
              <a:gd name="connsiteX10" fmla="*/ 182880 w 4389120"/>
              <a:gd name="connsiteY10" fmla="*/ 688490 h 2181938"/>
              <a:gd name="connsiteX11" fmla="*/ 225911 w 4389120"/>
              <a:gd name="connsiteY11" fmla="*/ 742278 h 2181938"/>
              <a:gd name="connsiteX12" fmla="*/ 247426 w 4389120"/>
              <a:gd name="connsiteY12" fmla="*/ 785309 h 2181938"/>
              <a:gd name="connsiteX13" fmla="*/ 301214 w 4389120"/>
              <a:gd name="connsiteY13" fmla="*/ 860612 h 2181938"/>
              <a:gd name="connsiteX14" fmla="*/ 322730 w 4389120"/>
              <a:gd name="connsiteY14" fmla="*/ 882127 h 2181938"/>
              <a:gd name="connsiteX15" fmla="*/ 355003 w 4389120"/>
              <a:gd name="connsiteY15" fmla="*/ 946673 h 2181938"/>
              <a:gd name="connsiteX16" fmla="*/ 419549 w 4389120"/>
              <a:gd name="connsiteY16" fmla="*/ 1011219 h 2181938"/>
              <a:gd name="connsiteX17" fmla="*/ 473337 w 4389120"/>
              <a:gd name="connsiteY17" fmla="*/ 1086523 h 2181938"/>
              <a:gd name="connsiteX18" fmla="*/ 548640 w 4389120"/>
              <a:gd name="connsiteY18" fmla="*/ 1161826 h 2181938"/>
              <a:gd name="connsiteX19" fmla="*/ 580913 w 4389120"/>
              <a:gd name="connsiteY19" fmla="*/ 1194099 h 2181938"/>
              <a:gd name="connsiteX20" fmla="*/ 656217 w 4389120"/>
              <a:gd name="connsiteY20" fmla="*/ 1247887 h 2181938"/>
              <a:gd name="connsiteX21" fmla="*/ 677732 w 4389120"/>
              <a:gd name="connsiteY21" fmla="*/ 1269403 h 2181938"/>
              <a:gd name="connsiteX22" fmla="*/ 785309 w 4389120"/>
              <a:gd name="connsiteY22" fmla="*/ 1355464 h 2181938"/>
              <a:gd name="connsiteX23" fmla="*/ 817581 w 4389120"/>
              <a:gd name="connsiteY23" fmla="*/ 1376979 h 2181938"/>
              <a:gd name="connsiteX24" fmla="*/ 839097 w 4389120"/>
              <a:gd name="connsiteY24" fmla="*/ 1409252 h 2181938"/>
              <a:gd name="connsiteX25" fmla="*/ 903643 w 4389120"/>
              <a:gd name="connsiteY25" fmla="*/ 1452283 h 2181938"/>
              <a:gd name="connsiteX26" fmla="*/ 946673 w 4389120"/>
              <a:gd name="connsiteY26" fmla="*/ 1484556 h 2181938"/>
              <a:gd name="connsiteX27" fmla="*/ 1043492 w 4389120"/>
              <a:gd name="connsiteY27" fmla="*/ 1570617 h 2181938"/>
              <a:gd name="connsiteX28" fmla="*/ 1075765 w 4389120"/>
              <a:gd name="connsiteY28" fmla="*/ 1581374 h 2181938"/>
              <a:gd name="connsiteX29" fmla="*/ 1108038 w 4389120"/>
              <a:gd name="connsiteY29" fmla="*/ 1613647 h 2181938"/>
              <a:gd name="connsiteX30" fmla="*/ 1140311 w 4389120"/>
              <a:gd name="connsiteY30" fmla="*/ 1624405 h 2181938"/>
              <a:gd name="connsiteX31" fmla="*/ 1215614 w 4389120"/>
              <a:gd name="connsiteY31" fmla="*/ 1656678 h 2181938"/>
              <a:gd name="connsiteX32" fmla="*/ 1247887 w 4389120"/>
              <a:gd name="connsiteY32" fmla="*/ 1678193 h 2181938"/>
              <a:gd name="connsiteX33" fmla="*/ 1333949 w 4389120"/>
              <a:gd name="connsiteY33" fmla="*/ 1710466 h 2181938"/>
              <a:gd name="connsiteX34" fmla="*/ 1376979 w 4389120"/>
              <a:gd name="connsiteY34" fmla="*/ 1731982 h 2181938"/>
              <a:gd name="connsiteX35" fmla="*/ 1473798 w 4389120"/>
              <a:gd name="connsiteY35" fmla="*/ 1764254 h 2181938"/>
              <a:gd name="connsiteX36" fmla="*/ 1559859 w 4389120"/>
              <a:gd name="connsiteY36" fmla="*/ 1807285 h 2181938"/>
              <a:gd name="connsiteX37" fmla="*/ 1624405 w 4389120"/>
              <a:gd name="connsiteY37" fmla="*/ 1818043 h 2181938"/>
              <a:gd name="connsiteX38" fmla="*/ 1667436 w 4389120"/>
              <a:gd name="connsiteY38" fmla="*/ 1828800 h 2181938"/>
              <a:gd name="connsiteX39" fmla="*/ 1721224 w 4389120"/>
              <a:gd name="connsiteY39" fmla="*/ 1839558 h 2181938"/>
              <a:gd name="connsiteX40" fmla="*/ 1796527 w 4389120"/>
              <a:gd name="connsiteY40" fmla="*/ 1871831 h 2181938"/>
              <a:gd name="connsiteX41" fmla="*/ 1893346 w 4389120"/>
              <a:gd name="connsiteY41" fmla="*/ 1893346 h 2181938"/>
              <a:gd name="connsiteX42" fmla="*/ 2000923 w 4389120"/>
              <a:gd name="connsiteY42" fmla="*/ 1925619 h 2181938"/>
              <a:gd name="connsiteX43" fmla="*/ 2097741 w 4389120"/>
              <a:gd name="connsiteY43" fmla="*/ 1957892 h 2181938"/>
              <a:gd name="connsiteX44" fmla="*/ 2130014 w 4389120"/>
              <a:gd name="connsiteY44" fmla="*/ 1968650 h 2181938"/>
              <a:gd name="connsiteX45" fmla="*/ 2194560 w 4389120"/>
              <a:gd name="connsiteY45" fmla="*/ 1979407 h 2181938"/>
              <a:gd name="connsiteX46" fmla="*/ 2226833 w 4389120"/>
              <a:gd name="connsiteY46" fmla="*/ 1990165 h 2181938"/>
              <a:gd name="connsiteX47" fmla="*/ 2302137 w 4389120"/>
              <a:gd name="connsiteY47" fmla="*/ 2022438 h 2181938"/>
              <a:gd name="connsiteX48" fmla="*/ 2441986 w 4389120"/>
              <a:gd name="connsiteY48" fmla="*/ 2033196 h 2181938"/>
              <a:gd name="connsiteX49" fmla="*/ 2474259 w 4389120"/>
              <a:gd name="connsiteY49" fmla="*/ 2043953 h 2181938"/>
              <a:gd name="connsiteX50" fmla="*/ 2592593 w 4389120"/>
              <a:gd name="connsiteY50" fmla="*/ 2065469 h 2181938"/>
              <a:gd name="connsiteX51" fmla="*/ 2624866 w 4389120"/>
              <a:gd name="connsiteY51" fmla="*/ 2086984 h 2181938"/>
              <a:gd name="connsiteX52" fmla="*/ 2721685 w 4389120"/>
              <a:gd name="connsiteY52" fmla="*/ 2097742 h 2181938"/>
              <a:gd name="connsiteX53" fmla="*/ 2786231 w 4389120"/>
              <a:gd name="connsiteY53" fmla="*/ 2108499 h 2181938"/>
              <a:gd name="connsiteX54" fmla="*/ 4023360 w 4389120"/>
              <a:gd name="connsiteY54" fmla="*/ 2119257 h 2181938"/>
              <a:gd name="connsiteX55" fmla="*/ 4130937 w 4389120"/>
              <a:gd name="connsiteY55" fmla="*/ 2130014 h 2181938"/>
              <a:gd name="connsiteX56" fmla="*/ 4163210 w 4389120"/>
              <a:gd name="connsiteY56" fmla="*/ 2140772 h 2181938"/>
              <a:gd name="connsiteX57" fmla="*/ 4227756 w 4389120"/>
              <a:gd name="connsiteY57" fmla="*/ 2151530 h 2181938"/>
              <a:gd name="connsiteX58" fmla="*/ 4313817 w 4389120"/>
              <a:gd name="connsiteY58" fmla="*/ 2173045 h 2181938"/>
              <a:gd name="connsiteX59" fmla="*/ 4389120 w 4389120"/>
              <a:gd name="connsiteY59" fmla="*/ 2173045 h 218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4389120" h="2181938">
                <a:moveTo>
                  <a:pt x="0" y="0"/>
                </a:moveTo>
                <a:cubicBezTo>
                  <a:pt x="7172" y="17930"/>
                  <a:pt x="17093" y="34991"/>
                  <a:pt x="21516" y="53789"/>
                </a:cubicBezTo>
                <a:cubicBezTo>
                  <a:pt x="77626" y="292256"/>
                  <a:pt x="20727" y="115971"/>
                  <a:pt x="53789" y="215153"/>
                </a:cubicBezTo>
                <a:cubicBezTo>
                  <a:pt x="57375" y="236668"/>
                  <a:pt x="58279" y="258807"/>
                  <a:pt x="64546" y="279699"/>
                </a:cubicBezTo>
                <a:cubicBezTo>
                  <a:pt x="69154" y="295059"/>
                  <a:pt x="81841" y="307258"/>
                  <a:pt x="86061" y="322730"/>
                </a:cubicBezTo>
                <a:cubicBezTo>
                  <a:pt x="92733" y="347192"/>
                  <a:pt x="92650" y="373022"/>
                  <a:pt x="96819" y="398033"/>
                </a:cubicBezTo>
                <a:cubicBezTo>
                  <a:pt x="99825" y="416069"/>
                  <a:pt x="103142" y="434083"/>
                  <a:pt x="107577" y="451822"/>
                </a:cubicBezTo>
                <a:cubicBezTo>
                  <a:pt x="110327" y="462823"/>
                  <a:pt x="115219" y="473191"/>
                  <a:pt x="118334" y="484094"/>
                </a:cubicBezTo>
                <a:cubicBezTo>
                  <a:pt x="122396" y="498310"/>
                  <a:pt x="124844" y="512963"/>
                  <a:pt x="129092" y="527125"/>
                </a:cubicBezTo>
                <a:cubicBezTo>
                  <a:pt x="135609" y="548848"/>
                  <a:pt x="145106" y="569669"/>
                  <a:pt x="150607" y="591671"/>
                </a:cubicBezTo>
                <a:cubicBezTo>
                  <a:pt x="158663" y="623895"/>
                  <a:pt x="165520" y="659556"/>
                  <a:pt x="182880" y="688490"/>
                </a:cubicBezTo>
                <a:cubicBezTo>
                  <a:pt x="194693" y="708179"/>
                  <a:pt x="213175" y="723173"/>
                  <a:pt x="225911" y="742278"/>
                </a:cubicBezTo>
                <a:cubicBezTo>
                  <a:pt x="234807" y="755621"/>
                  <a:pt x="239470" y="771385"/>
                  <a:pt x="247426" y="785309"/>
                </a:cubicBezTo>
                <a:cubicBezTo>
                  <a:pt x="257589" y="803095"/>
                  <a:pt x="290717" y="848016"/>
                  <a:pt x="301214" y="860612"/>
                </a:cubicBezTo>
                <a:cubicBezTo>
                  <a:pt x="307707" y="868404"/>
                  <a:pt x="315558" y="874955"/>
                  <a:pt x="322730" y="882127"/>
                </a:cubicBezTo>
                <a:cubicBezTo>
                  <a:pt x="332699" y="912036"/>
                  <a:pt x="332757" y="921646"/>
                  <a:pt x="355003" y="946673"/>
                </a:cubicBezTo>
                <a:cubicBezTo>
                  <a:pt x="375218" y="969415"/>
                  <a:pt x="402671" y="985902"/>
                  <a:pt x="419549" y="1011219"/>
                </a:cubicBezTo>
                <a:cubicBezTo>
                  <a:pt x="434171" y="1033153"/>
                  <a:pt x="456657" y="1068175"/>
                  <a:pt x="473337" y="1086523"/>
                </a:cubicBezTo>
                <a:cubicBezTo>
                  <a:pt x="497216" y="1112790"/>
                  <a:pt x="523539" y="1136725"/>
                  <a:pt x="548640" y="1161826"/>
                </a:cubicBezTo>
                <a:cubicBezTo>
                  <a:pt x="559398" y="1172584"/>
                  <a:pt x="568254" y="1185660"/>
                  <a:pt x="580913" y="1194099"/>
                </a:cubicBezTo>
                <a:cubicBezTo>
                  <a:pt x="608859" y="1212729"/>
                  <a:pt x="629532" y="1225649"/>
                  <a:pt x="656217" y="1247887"/>
                </a:cubicBezTo>
                <a:cubicBezTo>
                  <a:pt x="664009" y="1254380"/>
                  <a:pt x="670099" y="1262724"/>
                  <a:pt x="677732" y="1269403"/>
                </a:cubicBezTo>
                <a:cubicBezTo>
                  <a:pt x="713033" y="1300291"/>
                  <a:pt x="747413" y="1328395"/>
                  <a:pt x="785309" y="1355464"/>
                </a:cubicBezTo>
                <a:cubicBezTo>
                  <a:pt x="795830" y="1362979"/>
                  <a:pt x="806824" y="1369807"/>
                  <a:pt x="817581" y="1376979"/>
                </a:cubicBezTo>
                <a:cubicBezTo>
                  <a:pt x="824753" y="1387737"/>
                  <a:pt x="829367" y="1400738"/>
                  <a:pt x="839097" y="1409252"/>
                </a:cubicBezTo>
                <a:cubicBezTo>
                  <a:pt x="858557" y="1426280"/>
                  <a:pt x="882956" y="1436768"/>
                  <a:pt x="903643" y="1452283"/>
                </a:cubicBezTo>
                <a:cubicBezTo>
                  <a:pt x="917986" y="1463041"/>
                  <a:pt x="933180" y="1472750"/>
                  <a:pt x="946673" y="1484556"/>
                </a:cubicBezTo>
                <a:cubicBezTo>
                  <a:pt x="992507" y="1524661"/>
                  <a:pt x="989070" y="1536603"/>
                  <a:pt x="1043492" y="1570617"/>
                </a:cubicBezTo>
                <a:cubicBezTo>
                  <a:pt x="1053108" y="1576627"/>
                  <a:pt x="1065007" y="1577788"/>
                  <a:pt x="1075765" y="1581374"/>
                </a:cubicBezTo>
                <a:cubicBezTo>
                  <a:pt x="1086523" y="1592132"/>
                  <a:pt x="1095380" y="1605208"/>
                  <a:pt x="1108038" y="1613647"/>
                </a:cubicBezTo>
                <a:cubicBezTo>
                  <a:pt x="1117473" y="1619937"/>
                  <a:pt x="1130169" y="1619334"/>
                  <a:pt x="1140311" y="1624405"/>
                </a:cubicBezTo>
                <a:cubicBezTo>
                  <a:pt x="1214602" y="1661550"/>
                  <a:pt x="1126060" y="1634288"/>
                  <a:pt x="1215614" y="1656678"/>
                </a:cubicBezTo>
                <a:cubicBezTo>
                  <a:pt x="1226372" y="1663850"/>
                  <a:pt x="1236323" y="1672411"/>
                  <a:pt x="1247887" y="1678193"/>
                </a:cubicBezTo>
                <a:cubicBezTo>
                  <a:pt x="1337076" y="1722787"/>
                  <a:pt x="1268751" y="1682524"/>
                  <a:pt x="1333949" y="1710466"/>
                </a:cubicBezTo>
                <a:cubicBezTo>
                  <a:pt x="1348689" y="1716783"/>
                  <a:pt x="1362325" y="1725469"/>
                  <a:pt x="1376979" y="1731982"/>
                </a:cubicBezTo>
                <a:cubicBezTo>
                  <a:pt x="1429060" y="1755130"/>
                  <a:pt x="1423850" y="1751768"/>
                  <a:pt x="1473798" y="1764254"/>
                </a:cubicBezTo>
                <a:cubicBezTo>
                  <a:pt x="1507907" y="1786994"/>
                  <a:pt x="1515321" y="1795138"/>
                  <a:pt x="1559859" y="1807285"/>
                </a:cubicBezTo>
                <a:cubicBezTo>
                  <a:pt x="1580903" y="1813024"/>
                  <a:pt x="1603016" y="1813765"/>
                  <a:pt x="1624405" y="1818043"/>
                </a:cubicBezTo>
                <a:cubicBezTo>
                  <a:pt x="1638903" y="1820943"/>
                  <a:pt x="1653003" y="1825593"/>
                  <a:pt x="1667436" y="1828800"/>
                </a:cubicBezTo>
                <a:cubicBezTo>
                  <a:pt x="1685285" y="1832766"/>
                  <a:pt x="1703486" y="1835123"/>
                  <a:pt x="1721224" y="1839558"/>
                </a:cubicBezTo>
                <a:cubicBezTo>
                  <a:pt x="1761588" y="1849649"/>
                  <a:pt x="1753426" y="1853359"/>
                  <a:pt x="1796527" y="1871831"/>
                </a:cubicBezTo>
                <a:cubicBezTo>
                  <a:pt x="1830235" y="1886277"/>
                  <a:pt x="1854658" y="1886898"/>
                  <a:pt x="1893346" y="1893346"/>
                </a:cubicBezTo>
                <a:cubicBezTo>
                  <a:pt x="1971918" y="1919538"/>
                  <a:pt x="1935890" y="1909362"/>
                  <a:pt x="2000923" y="1925619"/>
                </a:cubicBezTo>
                <a:cubicBezTo>
                  <a:pt x="2057072" y="1963051"/>
                  <a:pt x="2010780" y="1938567"/>
                  <a:pt x="2097741" y="1957892"/>
                </a:cubicBezTo>
                <a:cubicBezTo>
                  <a:pt x="2108811" y="1960352"/>
                  <a:pt x="2118944" y="1966190"/>
                  <a:pt x="2130014" y="1968650"/>
                </a:cubicBezTo>
                <a:cubicBezTo>
                  <a:pt x="2151307" y="1973382"/>
                  <a:pt x="2173045" y="1975821"/>
                  <a:pt x="2194560" y="1979407"/>
                </a:cubicBezTo>
                <a:cubicBezTo>
                  <a:pt x="2205318" y="1982993"/>
                  <a:pt x="2216410" y="1985698"/>
                  <a:pt x="2226833" y="1990165"/>
                </a:cubicBezTo>
                <a:cubicBezTo>
                  <a:pt x="2246427" y="1998562"/>
                  <a:pt x="2278395" y="2019470"/>
                  <a:pt x="2302137" y="2022438"/>
                </a:cubicBezTo>
                <a:cubicBezTo>
                  <a:pt x="2348530" y="2028237"/>
                  <a:pt x="2395370" y="2029610"/>
                  <a:pt x="2441986" y="2033196"/>
                </a:cubicBezTo>
                <a:cubicBezTo>
                  <a:pt x="2452744" y="2036782"/>
                  <a:pt x="2463258" y="2041203"/>
                  <a:pt x="2474259" y="2043953"/>
                </a:cubicBezTo>
                <a:cubicBezTo>
                  <a:pt x="2504335" y="2051472"/>
                  <a:pt x="2563814" y="2060672"/>
                  <a:pt x="2592593" y="2065469"/>
                </a:cubicBezTo>
                <a:cubicBezTo>
                  <a:pt x="2603351" y="2072641"/>
                  <a:pt x="2612323" y="2083848"/>
                  <a:pt x="2624866" y="2086984"/>
                </a:cubicBezTo>
                <a:cubicBezTo>
                  <a:pt x="2656368" y="2094860"/>
                  <a:pt x="2689498" y="2093450"/>
                  <a:pt x="2721685" y="2097742"/>
                </a:cubicBezTo>
                <a:cubicBezTo>
                  <a:pt x="2743306" y="2100625"/>
                  <a:pt x="2764716" y="2104913"/>
                  <a:pt x="2786231" y="2108499"/>
                </a:cubicBezTo>
                <a:cubicBezTo>
                  <a:pt x="3178406" y="2239228"/>
                  <a:pt x="3614939" y="2164634"/>
                  <a:pt x="4023360" y="2119257"/>
                </a:cubicBezTo>
                <a:cubicBezTo>
                  <a:pt x="4059219" y="2122843"/>
                  <a:pt x="4095318" y="2124534"/>
                  <a:pt x="4130937" y="2130014"/>
                </a:cubicBezTo>
                <a:cubicBezTo>
                  <a:pt x="4142145" y="2131738"/>
                  <a:pt x="4152140" y="2138312"/>
                  <a:pt x="4163210" y="2140772"/>
                </a:cubicBezTo>
                <a:cubicBezTo>
                  <a:pt x="4184503" y="2145504"/>
                  <a:pt x="4206463" y="2146798"/>
                  <a:pt x="4227756" y="2151530"/>
                </a:cubicBezTo>
                <a:cubicBezTo>
                  <a:pt x="4283250" y="2163862"/>
                  <a:pt x="4239436" y="2166846"/>
                  <a:pt x="4313817" y="2173045"/>
                </a:cubicBezTo>
                <a:cubicBezTo>
                  <a:pt x="4338831" y="2175130"/>
                  <a:pt x="4364019" y="2173045"/>
                  <a:pt x="4389120" y="2173045"/>
                </a:cubicBezTo>
              </a:path>
            </a:pathLst>
          </a:custGeom>
          <a:noFill/>
          <a:ln w="254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ABD6A24C-FC0F-1B4A-A8D6-C4D40EC3A098}"/>
              </a:ext>
            </a:extLst>
          </p:cNvPr>
          <p:cNvSpPr txBox="1"/>
          <p:nvPr/>
        </p:nvSpPr>
        <p:spPr>
          <a:xfrm>
            <a:off x="1292258" y="5856741"/>
            <a:ext cx="1991186" cy="369332"/>
          </a:xfrm>
          <a:prstGeom prst="rect">
            <a:avLst/>
          </a:prstGeom>
          <a:noFill/>
        </p:spPr>
        <p:txBody>
          <a:bodyPr wrap="none" rtlCol="0">
            <a:spAutoFit/>
          </a:bodyPr>
          <a:lstStyle/>
          <a:p>
            <a:r>
              <a:rPr lang="en-US" dirty="0">
                <a:solidFill>
                  <a:srgbClr val="0000FF"/>
                </a:solidFill>
              </a:rPr>
              <a:t>Error in training set</a:t>
            </a:r>
          </a:p>
        </p:txBody>
      </p:sp>
    </p:spTree>
    <p:extLst>
      <p:ext uri="{BB962C8B-B14F-4D97-AF65-F5344CB8AC3E}">
        <p14:creationId xmlns:p14="http://schemas.microsoft.com/office/powerpoint/2010/main" val="13755969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587EC41-65F5-DC4C-9E4D-719AB1EDC0D0}"/>
              </a:ext>
            </a:extLst>
          </p:cNvPr>
          <p:cNvSpPr>
            <a:spLocks noGrp="1"/>
          </p:cNvSpPr>
          <p:nvPr>
            <p:ph type="title"/>
          </p:nvPr>
        </p:nvSpPr>
        <p:spPr>
          <a:xfrm>
            <a:off x="457200" y="205994"/>
            <a:ext cx="8229600" cy="1143000"/>
          </a:xfrm>
        </p:spPr>
        <p:txBody>
          <a:bodyPr>
            <a:normAutofit/>
          </a:bodyPr>
          <a:lstStyle/>
          <a:p>
            <a:r>
              <a:rPr lang="en-US" sz="3400" dirty="0">
                <a:solidFill>
                  <a:srgbClr val="0000FF"/>
                </a:solidFill>
              </a:rPr>
              <a:t>Curse of Dimensionality</a:t>
            </a:r>
          </a:p>
        </p:txBody>
      </p:sp>
      <p:cxnSp>
        <p:nvCxnSpPr>
          <p:cNvPr id="25" name="Straight Arrow Connector 24">
            <a:extLst>
              <a:ext uri="{FF2B5EF4-FFF2-40B4-BE49-F238E27FC236}">
                <a16:creationId xmlns:a16="http://schemas.microsoft.com/office/drawing/2014/main" id="{286C244E-0FE2-9A43-8B1D-479B1245A352}"/>
              </a:ext>
            </a:extLst>
          </p:cNvPr>
          <p:cNvCxnSpPr/>
          <p:nvPr/>
        </p:nvCxnSpPr>
        <p:spPr>
          <a:xfrm flipV="1">
            <a:off x="1090013" y="3671250"/>
            <a:ext cx="0" cy="27022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7B9BF721-E324-0345-9B40-A7BB31B2A8E5}"/>
              </a:ext>
            </a:extLst>
          </p:cNvPr>
          <p:cNvCxnSpPr>
            <a:cxnSpLocks/>
          </p:cNvCxnSpPr>
          <p:nvPr/>
        </p:nvCxnSpPr>
        <p:spPr>
          <a:xfrm flipV="1">
            <a:off x="1090013" y="6373507"/>
            <a:ext cx="4844956" cy="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Freeform 26">
            <a:extLst>
              <a:ext uri="{FF2B5EF4-FFF2-40B4-BE49-F238E27FC236}">
                <a16:creationId xmlns:a16="http://schemas.microsoft.com/office/drawing/2014/main" id="{DC0E03B6-4CEB-8646-9F7F-B78232A4E250}"/>
              </a:ext>
            </a:extLst>
          </p:cNvPr>
          <p:cNvSpPr/>
          <p:nvPr/>
        </p:nvSpPr>
        <p:spPr>
          <a:xfrm>
            <a:off x="1342497" y="3475358"/>
            <a:ext cx="4162583" cy="2129050"/>
          </a:xfrm>
          <a:custGeom>
            <a:avLst/>
            <a:gdLst>
              <a:gd name="connsiteX0" fmla="*/ 0 w 4162583"/>
              <a:gd name="connsiteY0" fmla="*/ 382137 h 2129050"/>
              <a:gd name="connsiteX1" fmla="*/ 81887 w 4162583"/>
              <a:gd name="connsiteY1" fmla="*/ 491319 h 2129050"/>
              <a:gd name="connsiteX2" fmla="*/ 136478 w 4162583"/>
              <a:gd name="connsiteY2" fmla="*/ 573206 h 2129050"/>
              <a:gd name="connsiteX3" fmla="*/ 218364 w 4162583"/>
              <a:gd name="connsiteY3" fmla="*/ 723331 h 2129050"/>
              <a:gd name="connsiteX4" fmla="*/ 232012 w 4162583"/>
              <a:gd name="connsiteY4" fmla="*/ 764274 h 2129050"/>
              <a:gd name="connsiteX5" fmla="*/ 341194 w 4162583"/>
              <a:gd name="connsiteY5" fmla="*/ 996286 h 2129050"/>
              <a:gd name="connsiteX6" fmla="*/ 368490 w 4162583"/>
              <a:gd name="connsiteY6" fmla="*/ 1050877 h 2129050"/>
              <a:gd name="connsiteX7" fmla="*/ 382138 w 4162583"/>
              <a:gd name="connsiteY7" fmla="*/ 1091821 h 2129050"/>
              <a:gd name="connsiteX8" fmla="*/ 409433 w 4162583"/>
              <a:gd name="connsiteY8" fmla="*/ 1132764 h 2129050"/>
              <a:gd name="connsiteX9" fmla="*/ 477672 w 4162583"/>
              <a:gd name="connsiteY9" fmla="*/ 1241946 h 2129050"/>
              <a:gd name="connsiteX10" fmla="*/ 504967 w 4162583"/>
              <a:gd name="connsiteY10" fmla="*/ 1282889 h 2129050"/>
              <a:gd name="connsiteX11" fmla="*/ 586854 w 4162583"/>
              <a:gd name="connsiteY11" fmla="*/ 1364776 h 2129050"/>
              <a:gd name="connsiteX12" fmla="*/ 614150 w 4162583"/>
              <a:gd name="connsiteY12" fmla="*/ 1405719 h 2129050"/>
              <a:gd name="connsiteX13" fmla="*/ 668741 w 4162583"/>
              <a:gd name="connsiteY13" fmla="*/ 1433015 h 2129050"/>
              <a:gd name="connsiteX14" fmla="*/ 818866 w 4162583"/>
              <a:gd name="connsiteY14" fmla="*/ 1528549 h 2129050"/>
              <a:gd name="connsiteX15" fmla="*/ 900753 w 4162583"/>
              <a:gd name="connsiteY15" fmla="*/ 1596788 h 2129050"/>
              <a:gd name="connsiteX16" fmla="*/ 955344 w 4162583"/>
              <a:gd name="connsiteY16" fmla="*/ 1624083 h 2129050"/>
              <a:gd name="connsiteX17" fmla="*/ 996287 w 4162583"/>
              <a:gd name="connsiteY17" fmla="*/ 1651379 h 2129050"/>
              <a:gd name="connsiteX18" fmla="*/ 1050878 w 4162583"/>
              <a:gd name="connsiteY18" fmla="*/ 1678674 h 2129050"/>
              <a:gd name="connsiteX19" fmla="*/ 1146412 w 4162583"/>
              <a:gd name="connsiteY19" fmla="*/ 1733265 h 2129050"/>
              <a:gd name="connsiteX20" fmla="*/ 1187356 w 4162583"/>
              <a:gd name="connsiteY20" fmla="*/ 1746913 h 2129050"/>
              <a:gd name="connsiteX21" fmla="*/ 1255594 w 4162583"/>
              <a:gd name="connsiteY21" fmla="*/ 1787856 h 2129050"/>
              <a:gd name="connsiteX22" fmla="*/ 1310185 w 4162583"/>
              <a:gd name="connsiteY22" fmla="*/ 1815152 h 2129050"/>
              <a:gd name="connsiteX23" fmla="*/ 1419367 w 4162583"/>
              <a:gd name="connsiteY23" fmla="*/ 1897038 h 2129050"/>
              <a:gd name="connsiteX24" fmla="*/ 1473959 w 4162583"/>
              <a:gd name="connsiteY24" fmla="*/ 1924334 h 2129050"/>
              <a:gd name="connsiteX25" fmla="*/ 1705970 w 4162583"/>
              <a:gd name="connsiteY25" fmla="*/ 2074459 h 2129050"/>
              <a:gd name="connsiteX26" fmla="*/ 1760561 w 4162583"/>
              <a:gd name="connsiteY26" fmla="*/ 2101755 h 2129050"/>
              <a:gd name="connsiteX27" fmla="*/ 1842448 w 4162583"/>
              <a:gd name="connsiteY27" fmla="*/ 2129050 h 2129050"/>
              <a:gd name="connsiteX28" fmla="*/ 2169994 w 4162583"/>
              <a:gd name="connsiteY28" fmla="*/ 2115403 h 2129050"/>
              <a:gd name="connsiteX29" fmla="*/ 2210938 w 4162583"/>
              <a:gd name="connsiteY29" fmla="*/ 2101755 h 2129050"/>
              <a:gd name="connsiteX30" fmla="*/ 2265529 w 4162583"/>
              <a:gd name="connsiteY30" fmla="*/ 2088107 h 2129050"/>
              <a:gd name="connsiteX31" fmla="*/ 2333767 w 4162583"/>
              <a:gd name="connsiteY31" fmla="*/ 2074459 h 2129050"/>
              <a:gd name="connsiteX32" fmla="*/ 2593075 w 4162583"/>
              <a:gd name="connsiteY32" fmla="*/ 1978925 h 2129050"/>
              <a:gd name="connsiteX33" fmla="*/ 2688609 w 4162583"/>
              <a:gd name="connsiteY33" fmla="*/ 1951629 h 2129050"/>
              <a:gd name="connsiteX34" fmla="*/ 2729553 w 4162583"/>
              <a:gd name="connsiteY34" fmla="*/ 1924334 h 2129050"/>
              <a:gd name="connsiteX35" fmla="*/ 2784144 w 4162583"/>
              <a:gd name="connsiteY35" fmla="*/ 1897038 h 2129050"/>
              <a:gd name="connsiteX36" fmla="*/ 2852382 w 4162583"/>
              <a:gd name="connsiteY36" fmla="*/ 1856095 h 2129050"/>
              <a:gd name="connsiteX37" fmla="*/ 2961564 w 4162583"/>
              <a:gd name="connsiteY37" fmla="*/ 1787856 h 2129050"/>
              <a:gd name="connsiteX38" fmla="*/ 3016156 w 4162583"/>
              <a:gd name="connsiteY38" fmla="*/ 1760561 h 2129050"/>
              <a:gd name="connsiteX39" fmla="*/ 3111690 w 4162583"/>
              <a:gd name="connsiteY39" fmla="*/ 1651379 h 2129050"/>
              <a:gd name="connsiteX40" fmla="*/ 3152633 w 4162583"/>
              <a:gd name="connsiteY40" fmla="*/ 1610435 h 2129050"/>
              <a:gd name="connsiteX41" fmla="*/ 3193576 w 4162583"/>
              <a:gd name="connsiteY41" fmla="*/ 1555844 h 2129050"/>
              <a:gd name="connsiteX42" fmla="*/ 3220872 w 4162583"/>
              <a:gd name="connsiteY42" fmla="*/ 1514901 h 2129050"/>
              <a:gd name="connsiteX43" fmla="*/ 3261815 w 4162583"/>
              <a:gd name="connsiteY43" fmla="*/ 1487606 h 2129050"/>
              <a:gd name="connsiteX44" fmla="*/ 3289111 w 4162583"/>
              <a:gd name="connsiteY44" fmla="*/ 1446662 h 2129050"/>
              <a:gd name="connsiteX45" fmla="*/ 3316406 w 4162583"/>
              <a:gd name="connsiteY45" fmla="*/ 1378423 h 2129050"/>
              <a:gd name="connsiteX46" fmla="*/ 3357350 w 4162583"/>
              <a:gd name="connsiteY46" fmla="*/ 1337480 h 2129050"/>
              <a:gd name="connsiteX47" fmla="*/ 3452884 w 4162583"/>
              <a:gd name="connsiteY47" fmla="*/ 1201003 h 2129050"/>
              <a:gd name="connsiteX48" fmla="*/ 3548418 w 4162583"/>
              <a:gd name="connsiteY48" fmla="*/ 1091821 h 2129050"/>
              <a:gd name="connsiteX49" fmla="*/ 3616657 w 4162583"/>
              <a:gd name="connsiteY49" fmla="*/ 996286 h 2129050"/>
              <a:gd name="connsiteX50" fmla="*/ 3698544 w 4162583"/>
              <a:gd name="connsiteY50" fmla="*/ 859809 h 2129050"/>
              <a:gd name="connsiteX51" fmla="*/ 3725839 w 4162583"/>
              <a:gd name="connsiteY51" fmla="*/ 805218 h 2129050"/>
              <a:gd name="connsiteX52" fmla="*/ 3766782 w 4162583"/>
              <a:gd name="connsiteY52" fmla="*/ 750626 h 2129050"/>
              <a:gd name="connsiteX53" fmla="*/ 3807726 w 4162583"/>
              <a:gd name="connsiteY53" fmla="*/ 682388 h 2129050"/>
              <a:gd name="connsiteX54" fmla="*/ 3848669 w 4162583"/>
              <a:gd name="connsiteY54" fmla="*/ 627797 h 2129050"/>
              <a:gd name="connsiteX55" fmla="*/ 3944203 w 4162583"/>
              <a:gd name="connsiteY55" fmla="*/ 436728 h 2129050"/>
              <a:gd name="connsiteX56" fmla="*/ 3971499 w 4162583"/>
              <a:gd name="connsiteY56" fmla="*/ 382137 h 2129050"/>
              <a:gd name="connsiteX57" fmla="*/ 4026090 w 4162583"/>
              <a:gd name="connsiteY57" fmla="*/ 259307 h 2129050"/>
              <a:gd name="connsiteX58" fmla="*/ 4053385 w 4162583"/>
              <a:gd name="connsiteY58" fmla="*/ 218364 h 2129050"/>
              <a:gd name="connsiteX59" fmla="*/ 4067033 w 4162583"/>
              <a:gd name="connsiteY59" fmla="*/ 177421 h 2129050"/>
              <a:gd name="connsiteX60" fmla="*/ 4107976 w 4162583"/>
              <a:gd name="connsiteY60" fmla="*/ 95534 h 2129050"/>
              <a:gd name="connsiteX61" fmla="*/ 4162567 w 4162583"/>
              <a:gd name="connsiteY61" fmla="*/ 0 h 21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162583" h="2129050">
                <a:moveTo>
                  <a:pt x="0" y="382137"/>
                </a:moveTo>
                <a:cubicBezTo>
                  <a:pt x="112419" y="569499"/>
                  <a:pt x="-22593" y="356987"/>
                  <a:pt x="81887" y="491319"/>
                </a:cubicBezTo>
                <a:cubicBezTo>
                  <a:pt x="102027" y="517214"/>
                  <a:pt x="118281" y="545910"/>
                  <a:pt x="136478" y="573206"/>
                </a:cubicBezTo>
                <a:cubicBezTo>
                  <a:pt x="169701" y="623042"/>
                  <a:pt x="197722" y="661406"/>
                  <a:pt x="218364" y="723331"/>
                </a:cubicBezTo>
                <a:cubicBezTo>
                  <a:pt x="222913" y="736979"/>
                  <a:pt x="226669" y="750917"/>
                  <a:pt x="232012" y="764274"/>
                </a:cubicBezTo>
                <a:cubicBezTo>
                  <a:pt x="272663" y="865901"/>
                  <a:pt x="287304" y="888506"/>
                  <a:pt x="341194" y="996286"/>
                </a:cubicBezTo>
                <a:cubicBezTo>
                  <a:pt x="350293" y="1014483"/>
                  <a:pt x="362056" y="1031576"/>
                  <a:pt x="368490" y="1050877"/>
                </a:cubicBezTo>
                <a:cubicBezTo>
                  <a:pt x="373039" y="1064525"/>
                  <a:pt x="375704" y="1078954"/>
                  <a:pt x="382138" y="1091821"/>
                </a:cubicBezTo>
                <a:cubicBezTo>
                  <a:pt x="389473" y="1106492"/>
                  <a:pt x="401295" y="1118523"/>
                  <a:pt x="409433" y="1132764"/>
                </a:cubicBezTo>
                <a:cubicBezTo>
                  <a:pt x="482719" y="1261013"/>
                  <a:pt x="384478" y="1111473"/>
                  <a:pt x="477672" y="1241946"/>
                </a:cubicBezTo>
                <a:cubicBezTo>
                  <a:pt x="487206" y="1255293"/>
                  <a:pt x="494070" y="1270630"/>
                  <a:pt x="504967" y="1282889"/>
                </a:cubicBezTo>
                <a:cubicBezTo>
                  <a:pt x="530613" y="1311740"/>
                  <a:pt x="561208" y="1335925"/>
                  <a:pt x="586854" y="1364776"/>
                </a:cubicBezTo>
                <a:cubicBezTo>
                  <a:pt x="597751" y="1377035"/>
                  <a:pt x="601549" y="1395218"/>
                  <a:pt x="614150" y="1405719"/>
                </a:cubicBezTo>
                <a:cubicBezTo>
                  <a:pt x="629779" y="1418743"/>
                  <a:pt x="651295" y="1422548"/>
                  <a:pt x="668741" y="1433015"/>
                </a:cubicBezTo>
                <a:cubicBezTo>
                  <a:pt x="719603" y="1463532"/>
                  <a:pt x="773299" y="1490577"/>
                  <a:pt x="818866" y="1528549"/>
                </a:cubicBezTo>
                <a:cubicBezTo>
                  <a:pt x="846162" y="1551295"/>
                  <a:pt x="871645" y="1576412"/>
                  <a:pt x="900753" y="1596788"/>
                </a:cubicBezTo>
                <a:cubicBezTo>
                  <a:pt x="917420" y="1608455"/>
                  <a:pt x="937680" y="1613989"/>
                  <a:pt x="955344" y="1624083"/>
                </a:cubicBezTo>
                <a:cubicBezTo>
                  <a:pt x="969585" y="1632221"/>
                  <a:pt x="982046" y="1643241"/>
                  <a:pt x="996287" y="1651379"/>
                </a:cubicBezTo>
                <a:cubicBezTo>
                  <a:pt x="1013951" y="1661473"/>
                  <a:pt x="1033017" y="1668932"/>
                  <a:pt x="1050878" y="1678674"/>
                </a:cubicBezTo>
                <a:cubicBezTo>
                  <a:pt x="1083077" y="1696237"/>
                  <a:pt x="1113607" y="1716862"/>
                  <a:pt x="1146412" y="1733265"/>
                </a:cubicBezTo>
                <a:cubicBezTo>
                  <a:pt x="1159279" y="1739699"/>
                  <a:pt x="1174489" y="1740479"/>
                  <a:pt x="1187356" y="1746913"/>
                </a:cubicBezTo>
                <a:cubicBezTo>
                  <a:pt x="1211082" y="1758776"/>
                  <a:pt x="1232406" y="1774974"/>
                  <a:pt x="1255594" y="1787856"/>
                </a:cubicBezTo>
                <a:cubicBezTo>
                  <a:pt x="1273379" y="1797736"/>
                  <a:pt x="1293257" y="1803867"/>
                  <a:pt x="1310185" y="1815152"/>
                </a:cubicBezTo>
                <a:cubicBezTo>
                  <a:pt x="1348037" y="1840387"/>
                  <a:pt x="1381515" y="1871803"/>
                  <a:pt x="1419367" y="1897038"/>
                </a:cubicBezTo>
                <a:cubicBezTo>
                  <a:pt x="1436295" y="1908323"/>
                  <a:pt x="1456660" y="1913625"/>
                  <a:pt x="1473959" y="1924334"/>
                </a:cubicBezTo>
                <a:cubicBezTo>
                  <a:pt x="1552281" y="1972819"/>
                  <a:pt x="1623580" y="2033263"/>
                  <a:pt x="1705970" y="2074459"/>
                </a:cubicBezTo>
                <a:cubicBezTo>
                  <a:pt x="1724167" y="2083558"/>
                  <a:pt x="1741671" y="2094199"/>
                  <a:pt x="1760561" y="2101755"/>
                </a:cubicBezTo>
                <a:cubicBezTo>
                  <a:pt x="1787275" y="2112441"/>
                  <a:pt x="1842448" y="2129050"/>
                  <a:pt x="1842448" y="2129050"/>
                </a:cubicBezTo>
                <a:cubicBezTo>
                  <a:pt x="1951630" y="2124501"/>
                  <a:pt x="2061016" y="2123475"/>
                  <a:pt x="2169994" y="2115403"/>
                </a:cubicBezTo>
                <a:cubicBezTo>
                  <a:pt x="2184341" y="2114340"/>
                  <a:pt x="2197105" y="2105707"/>
                  <a:pt x="2210938" y="2101755"/>
                </a:cubicBezTo>
                <a:cubicBezTo>
                  <a:pt x="2228973" y="2096602"/>
                  <a:pt x="2247219" y="2092176"/>
                  <a:pt x="2265529" y="2088107"/>
                </a:cubicBezTo>
                <a:cubicBezTo>
                  <a:pt x="2288173" y="2083075"/>
                  <a:pt x="2311761" y="2081794"/>
                  <a:pt x="2333767" y="2074459"/>
                </a:cubicBezTo>
                <a:cubicBezTo>
                  <a:pt x="2421155" y="2045330"/>
                  <a:pt x="2503710" y="2001267"/>
                  <a:pt x="2593075" y="1978925"/>
                </a:cubicBezTo>
                <a:cubicBezTo>
                  <a:pt x="2610568" y="1974552"/>
                  <a:pt x="2669028" y="1961419"/>
                  <a:pt x="2688609" y="1951629"/>
                </a:cubicBezTo>
                <a:cubicBezTo>
                  <a:pt x="2703280" y="1944294"/>
                  <a:pt x="2715311" y="1932472"/>
                  <a:pt x="2729553" y="1924334"/>
                </a:cubicBezTo>
                <a:cubicBezTo>
                  <a:pt x="2747217" y="1914240"/>
                  <a:pt x="2766359" y="1906918"/>
                  <a:pt x="2784144" y="1897038"/>
                </a:cubicBezTo>
                <a:cubicBezTo>
                  <a:pt x="2807332" y="1884156"/>
                  <a:pt x="2829791" y="1869997"/>
                  <a:pt x="2852382" y="1856095"/>
                </a:cubicBezTo>
                <a:cubicBezTo>
                  <a:pt x="2888933" y="1833602"/>
                  <a:pt x="2923177" y="1807049"/>
                  <a:pt x="2961564" y="1787856"/>
                </a:cubicBezTo>
                <a:lnTo>
                  <a:pt x="3016156" y="1760561"/>
                </a:lnTo>
                <a:cubicBezTo>
                  <a:pt x="3110811" y="1665906"/>
                  <a:pt x="2995065" y="1784667"/>
                  <a:pt x="3111690" y="1651379"/>
                </a:cubicBezTo>
                <a:cubicBezTo>
                  <a:pt x="3124400" y="1636853"/>
                  <a:pt x="3140072" y="1625089"/>
                  <a:pt x="3152633" y="1610435"/>
                </a:cubicBezTo>
                <a:cubicBezTo>
                  <a:pt x="3167436" y="1593165"/>
                  <a:pt x="3180355" y="1574353"/>
                  <a:pt x="3193576" y="1555844"/>
                </a:cubicBezTo>
                <a:cubicBezTo>
                  <a:pt x="3203110" y="1542497"/>
                  <a:pt x="3209274" y="1526499"/>
                  <a:pt x="3220872" y="1514901"/>
                </a:cubicBezTo>
                <a:cubicBezTo>
                  <a:pt x="3232470" y="1503303"/>
                  <a:pt x="3248167" y="1496704"/>
                  <a:pt x="3261815" y="1487606"/>
                </a:cubicBezTo>
                <a:cubicBezTo>
                  <a:pt x="3270914" y="1473958"/>
                  <a:pt x="3281775" y="1461333"/>
                  <a:pt x="3289111" y="1446662"/>
                </a:cubicBezTo>
                <a:cubicBezTo>
                  <a:pt x="3300067" y="1424750"/>
                  <a:pt x="3303422" y="1399198"/>
                  <a:pt x="3316406" y="1378423"/>
                </a:cubicBezTo>
                <a:cubicBezTo>
                  <a:pt x="3326636" y="1362056"/>
                  <a:pt x="3344789" y="1352134"/>
                  <a:pt x="3357350" y="1337480"/>
                </a:cubicBezTo>
                <a:cubicBezTo>
                  <a:pt x="3397430" y="1290721"/>
                  <a:pt x="3415308" y="1252670"/>
                  <a:pt x="3452884" y="1201003"/>
                </a:cubicBezTo>
                <a:cubicBezTo>
                  <a:pt x="3553860" y="1062162"/>
                  <a:pt x="3464132" y="1190155"/>
                  <a:pt x="3548418" y="1091821"/>
                </a:cubicBezTo>
                <a:cubicBezTo>
                  <a:pt x="3565633" y="1071736"/>
                  <a:pt x="3600950" y="1021809"/>
                  <a:pt x="3616657" y="996286"/>
                </a:cubicBezTo>
                <a:cubicBezTo>
                  <a:pt x="3644462" y="951103"/>
                  <a:pt x="3674818" y="907261"/>
                  <a:pt x="3698544" y="859809"/>
                </a:cubicBezTo>
                <a:cubicBezTo>
                  <a:pt x="3707642" y="841612"/>
                  <a:pt x="3715056" y="822470"/>
                  <a:pt x="3725839" y="805218"/>
                </a:cubicBezTo>
                <a:cubicBezTo>
                  <a:pt x="3737894" y="785929"/>
                  <a:pt x="3754164" y="769552"/>
                  <a:pt x="3766782" y="750626"/>
                </a:cubicBezTo>
                <a:cubicBezTo>
                  <a:pt x="3781496" y="728555"/>
                  <a:pt x="3793012" y="704459"/>
                  <a:pt x="3807726" y="682388"/>
                </a:cubicBezTo>
                <a:cubicBezTo>
                  <a:pt x="3820343" y="663462"/>
                  <a:pt x="3837623" y="647681"/>
                  <a:pt x="3848669" y="627797"/>
                </a:cubicBezTo>
                <a:cubicBezTo>
                  <a:pt x="3883250" y="565551"/>
                  <a:pt x="3912358" y="500418"/>
                  <a:pt x="3944203" y="436728"/>
                </a:cubicBezTo>
                <a:cubicBezTo>
                  <a:pt x="3953302" y="418531"/>
                  <a:pt x="3960214" y="399065"/>
                  <a:pt x="3971499" y="382137"/>
                </a:cubicBezTo>
                <a:cubicBezTo>
                  <a:pt x="4033271" y="289478"/>
                  <a:pt x="3961125" y="405478"/>
                  <a:pt x="4026090" y="259307"/>
                </a:cubicBezTo>
                <a:cubicBezTo>
                  <a:pt x="4032752" y="244318"/>
                  <a:pt x="4046050" y="233035"/>
                  <a:pt x="4053385" y="218364"/>
                </a:cubicBezTo>
                <a:cubicBezTo>
                  <a:pt x="4059819" y="205497"/>
                  <a:pt x="4061190" y="190567"/>
                  <a:pt x="4067033" y="177421"/>
                </a:cubicBezTo>
                <a:cubicBezTo>
                  <a:pt x="4079427" y="149534"/>
                  <a:pt x="4092599" y="121894"/>
                  <a:pt x="4107976" y="95534"/>
                </a:cubicBezTo>
                <a:cubicBezTo>
                  <a:pt x="4165090" y="-2377"/>
                  <a:pt x="4162567" y="48149"/>
                  <a:pt x="4162567" y="0"/>
                </a:cubicBezTo>
              </a:path>
            </a:pathLst>
          </a:cu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3F21252D-D10E-944D-8A9E-472BF75E9111}"/>
              </a:ext>
            </a:extLst>
          </p:cNvPr>
          <p:cNvSpPr txBox="1"/>
          <p:nvPr/>
        </p:nvSpPr>
        <p:spPr>
          <a:xfrm>
            <a:off x="457200" y="3671248"/>
            <a:ext cx="655436" cy="369332"/>
          </a:xfrm>
          <a:prstGeom prst="rect">
            <a:avLst/>
          </a:prstGeom>
          <a:noFill/>
        </p:spPr>
        <p:txBody>
          <a:bodyPr wrap="none" rtlCol="0">
            <a:spAutoFit/>
          </a:bodyPr>
          <a:lstStyle/>
          <a:p>
            <a:r>
              <a:rPr lang="en-US" dirty="0"/>
              <a:t>Error</a:t>
            </a:r>
          </a:p>
        </p:txBody>
      </p:sp>
      <p:sp>
        <p:nvSpPr>
          <p:cNvPr id="29" name="TextBox 28">
            <a:extLst>
              <a:ext uri="{FF2B5EF4-FFF2-40B4-BE49-F238E27FC236}">
                <a16:creationId xmlns:a16="http://schemas.microsoft.com/office/drawing/2014/main" id="{1E8D45B7-87CD-244D-9511-96694285D398}"/>
              </a:ext>
            </a:extLst>
          </p:cNvPr>
          <p:cNvSpPr txBox="1"/>
          <p:nvPr/>
        </p:nvSpPr>
        <p:spPr>
          <a:xfrm>
            <a:off x="4675276" y="6407206"/>
            <a:ext cx="3293209" cy="369332"/>
          </a:xfrm>
          <a:prstGeom prst="rect">
            <a:avLst/>
          </a:prstGeom>
          <a:noFill/>
        </p:spPr>
        <p:txBody>
          <a:bodyPr wrap="none" rtlCol="0">
            <a:spAutoFit/>
          </a:bodyPr>
          <a:lstStyle/>
          <a:p>
            <a:r>
              <a:rPr lang="en-US" dirty="0"/>
              <a:t>Number of features / dimensions</a:t>
            </a:r>
          </a:p>
        </p:txBody>
      </p:sp>
      <p:sp>
        <p:nvSpPr>
          <p:cNvPr id="30" name="Content Placeholder 2">
            <a:extLst>
              <a:ext uri="{FF2B5EF4-FFF2-40B4-BE49-F238E27FC236}">
                <a16:creationId xmlns:a16="http://schemas.microsoft.com/office/drawing/2014/main" id="{BDEA438B-4178-024A-A37F-277436884E12}"/>
              </a:ext>
            </a:extLst>
          </p:cNvPr>
          <p:cNvSpPr>
            <a:spLocks noGrp="1"/>
          </p:cNvSpPr>
          <p:nvPr>
            <p:ph idx="1"/>
          </p:nvPr>
        </p:nvSpPr>
        <p:spPr>
          <a:xfrm>
            <a:off x="457200" y="1144761"/>
            <a:ext cx="8229600" cy="4525963"/>
          </a:xfrm>
        </p:spPr>
        <p:txBody>
          <a:bodyPr>
            <a:normAutofit/>
          </a:bodyPr>
          <a:lstStyle/>
          <a:p>
            <a:r>
              <a:rPr lang="en-US" sz="2400" dirty="0"/>
              <a:t>For fixed amount of data samples N (e.g., number of fish photos), as we increase number of features</a:t>
            </a:r>
          </a:p>
          <a:p>
            <a:pPr lvl="1"/>
            <a:r>
              <a:rPr lang="en-US" sz="2000" dirty="0"/>
              <a:t>Training error might keep decreasing</a:t>
            </a:r>
          </a:p>
          <a:p>
            <a:pPr lvl="1"/>
            <a:r>
              <a:rPr lang="en-US" sz="2000" dirty="0"/>
              <a:t>Test error might decrease and then increase</a:t>
            </a:r>
          </a:p>
        </p:txBody>
      </p:sp>
      <p:sp>
        <p:nvSpPr>
          <p:cNvPr id="31" name="TextBox 30">
            <a:extLst>
              <a:ext uri="{FF2B5EF4-FFF2-40B4-BE49-F238E27FC236}">
                <a16:creationId xmlns:a16="http://schemas.microsoft.com/office/drawing/2014/main" id="{586D4D04-EECD-324D-85E0-039B25CA16E6}"/>
              </a:ext>
            </a:extLst>
          </p:cNvPr>
          <p:cNvSpPr txBox="1"/>
          <p:nvPr/>
        </p:nvSpPr>
        <p:spPr>
          <a:xfrm>
            <a:off x="1602351" y="4008101"/>
            <a:ext cx="1623778" cy="369332"/>
          </a:xfrm>
          <a:prstGeom prst="rect">
            <a:avLst/>
          </a:prstGeom>
          <a:noFill/>
        </p:spPr>
        <p:txBody>
          <a:bodyPr wrap="none" rtlCol="0">
            <a:spAutoFit/>
          </a:bodyPr>
          <a:lstStyle/>
          <a:p>
            <a:r>
              <a:rPr lang="en-US" dirty="0">
                <a:solidFill>
                  <a:srgbClr val="FF0000"/>
                </a:solidFill>
              </a:rPr>
              <a:t>Error in test set</a:t>
            </a:r>
          </a:p>
        </p:txBody>
      </p:sp>
      <p:sp>
        <p:nvSpPr>
          <p:cNvPr id="32" name="Freeform 31">
            <a:extLst>
              <a:ext uri="{FF2B5EF4-FFF2-40B4-BE49-F238E27FC236}">
                <a16:creationId xmlns:a16="http://schemas.microsoft.com/office/drawing/2014/main" id="{6F7C5517-3745-ED4D-81D0-08C90D53260D}"/>
              </a:ext>
            </a:extLst>
          </p:cNvPr>
          <p:cNvSpPr/>
          <p:nvPr/>
        </p:nvSpPr>
        <p:spPr>
          <a:xfrm>
            <a:off x="1314880" y="4012602"/>
            <a:ext cx="4389120" cy="2181938"/>
          </a:xfrm>
          <a:custGeom>
            <a:avLst/>
            <a:gdLst>
              <a:gd name="connsiteX0" fmla="*/ 0 w 4389120"/>
              <a:gd name="connsiteY0" fmla="*/ 0 h 2181938"/>
              <a:gd name="connsiteX1" fmla="*/ 21516 w 4389120"/>
              <a:gd name="connsiteY1" fmla="*/ 53789 h 2181938"/>
              <a:gd name="connsiteX2" fmla="*/ 53789 w 4389120"/>
              <a:gd name="connsiteY2" fmla="*/ 215153 h 2181938"/>
              <a:gd name="connsiteX3" fmla="*/ 64546 w 4389120"/>
              <a:gd name="connsiteY3" fmla="*/ 279699 h 2181938"/>
              <a:gd name="connsiteX4" fmla="*/ 86061 w 4389120"/>
              <a:gd name="connsiteY4" fmla="*/ 322730 h 2181938"/>
              <a:gd name="connsiteX5" fmla="*/ 96819 w 4389120"/>
              <a:gd name="connsiteY5" fmla="*/ 398033 h 2181938"/>
              <a:gd name="connsiteX6" fmla="*/ 107577 w 4389120"/>
              <a:gd name="connsiteY6" fmla="*/ 451822 h 2181938"/>
              <a:gd name="connsiteX7" fmla="*/ 118334 w 4389120"/>
              <a:gd name="connsiteY7" fmla="*/ 484094 h 2181938"/>
              <a:gd name="connsiteX8" fmla="*/ 129092 w 4389120"/>
              <a:gd name="connsiteY8" fmla="*/ 527125 h 2181938"/>
              <a:gd name="connsiteX9" fmla="*/ 150607 w 4389120"/>
              <a:gd name="connsiteY9" fmla="*/ 591671 h 2181938"/>
              <a:gd name="connsiteX10" fmla="*/ 182880 w 4389120"/>
              <a:gd name="connsiteY10" fmla="*/ 688490 h 2181938"/>
              <a:gd name="connsiteX11" fmla="*/ 225911 w 4389120"/>
              <a:gd name="connsiteY11" fmla="*/ 742278 h 2181938"/>
              <a:gd name="connsiteX12" fmla="*/ 247426 w 4389120"/>
              <a:gd name="connsiteY12" fmla="*/ 785309 h 2181938"/>
              <a:gd name="connsiteX13" fmla="*/ 301214 w 4389120"/>
              <a:gd name="connsiteY13" fmla="*/ 860612 h 2181938"/>
              <a:gd name="connsiteX14" fmla="*/ 322730 w 4389120"/>
              <a:gd name="connsiteY14" fmla="*/ 882127 h 2181938"/>
              <a:gd name="connsiteX15" fmla="*/ 355003 w 4389120"/>
              <a:gd name="connsiteY15" fmla="*/ 946673 h 2181938"/>
              <a:gd name="connsiteX16" fmla="*/ 419549 w 4389120"/>
              <a:gd name="connsiteY16" fmla="*/ 1011219 h 2181938"/>
              <a:gd name="connsiteX17" fmla="*/ 473337 w 4389120"/>
              <a:gd name="connsiteY17" fmla="*/ 1086523 h 2181938"/>
              <a:gd name="connsiteX18" fmla="*/ 548640 w 4389120"/>
              <a:gd name="connsiteY18" fmla="*/ 1161826 h 2181938"/>
              <a:gd name="connsiteX19" fmla="*/ 580913 w 4389120"/>
              <a:gd name="connsiteY19" fmla="*/ 1194099 h 2181938"/>
              <a:gd name="connsiteX20" fmla="*/ 656217 w 4389120"/>
              <a:gd name="connsiteY20" fmla="*/ 1247887 h 2181938"/>
              <a:gd name="connsiteX21" fmla="*/ 677732 w 4389120"/>
              <a:gd name="connsiteY21" fmla="*/ 1269403 h 2181938"/>
              <a:gd name="connsiteX22" fmla="*/ 785309 w 4389120"/>
              <a:gd name="connsiteY22" fmla="*/ 1355464 h 2181938"/>
              <a:gd name="connsiteX23" fmla="*/ 817581 w 4389120"/>
              <a:gd name="connsiteY23" fmla="*/ 1376979 h 2181938"/>
              <a:gd name="connsiteX24" fmla="*/ 839097 w 4389120"/>
              <a:gd name="connsiteY24" fmla="*/ 1409252 h 2181938"/>
              <a:gd name="connsiteX25" fmla="*/ 903643 w 4389120"/>
              <a:gd name="connsiteY25" fmla="*/ 1452283 h 2181938"/>
              <a:gd name="connsiteX26" fmla="*/ 946673 w 4389120"/>
              <a:gd name="connsiteY26" fmla="*/ 1484556 h 2181938"/>
              <a:gd name="connsiteX27" fmla="*/ 1043492 w 4389120"/>
              <a:gd name="connsiteY27" fmla="*/ 1570617 h 2181938"/>
              <a:gd name="connsiteX28" fmla="*/ 1075765 w 4389120"/>
              <a:gd name="connsiteY28" fmla="*/ 1581374 h 2181938"/>
              <a:gd name="connsiteX29" fmla="*/ 1108038 w 4389120"/>
              <a:gd name="connsiteY29" fmla="*/ 1613647 h 2181938"/>
              <a:gd name="connsiteX30" fmla="*/ 1140311 w 4389120"/>
              <a:gd name="connsiteY30" fmla="*/ 1624405 h 2181938"/>
              <a:gd name="connsiteX31" fmla="*/ 1215614 w 4389120"/>
              <a:gd name="connsiteY31" fmla="*/ 1656678 h 2181938"/>
              <a:gd name="connsiteX32" fmla="*/ 1247887 w 4389120"/>
              <a:gd name="connsiteY32" fmla="*/ 1678193 h 2181938"/>
              <a:gd name="connsiteX33" fmla="*/ 1333949 w 4389120"/>
              <a:gd name="connsiteY33" fmla="*/ 1710466 h 2181938"/>
              <a:gd name="connsiteX34" fmla="*/ 1376979 w 4389120"/>
              <a:gd name="connsiteY34" fmla="*/ 1731982 h 2181938"/>
              <a:gd name="connsiteX35" fmla="*/ 1473798 w 4389120"/>
              <a:gd name="connsiteY35" fmla="*/ 1764254 h 2181938"/>
              <a:gd name="connsiteX36" fmla="*/ 1559859 w 4389120"/>
              <a:gd name="connsiteY36" fmla="*/ 1807285 h 2181938"/>
              <a:gd name="connsiteX37" fmla="*/ 1624405 w 4389120"/>
              <a:gd name="connsiteY37" fmla="*/ 1818043 h 2181938"/>
              <a:gd name="connsiteX38" fmla="*/ 1667436 w 4389120"/>
              <a:gd name="connsiteY38" fmla="*/ 1828800 h 2181938"/>
              <a:gd name="connsiteX39" fmla="*/ 1721224 w 4389120"/>
              <a:gd name="connsiteY39" fmla="*/ 1839558 h 2181938"/>
              <a:gd name="connsiteX40" fmla="*/ 1796527 w 4389120"/>
              <a:gd name="connsiteY40" fmla="*/ 1871831 h 2181938"/>
              <a:gd name="connsiteX41" fmla="*/ 1893346 w 4389120"/>
              <a:gd name="connsiteY41" fmla="*/ 1893346 h 2181938"/>
              <a:gd name="connsiteX42" fmla="*/ 2000923 w 4389120"/>
              <a:gd name="connsiteY42" fmla="*/ 1925619 h 2181938"/>
              <a:gd name="connsiteX43" fmla="*/ 2097741 w 4389120"/>
              <a:gd name="connsiteY43" fmla="*/ 1957892 h 2181938"/>
              <a:gd name="connsiteX44" fmla="*/ 2130014 w 4389120"/>
              <a:gd name="connsiteY44" fmla="*/ 1968650 h 2181938"/>
              <a:gd name="connsiteX45" fmla="*/ 2194560 w 4389120"/>
              <a:gd name="connsiteY45" fmla="*/ 1979407 h 2181938"/>
              <a:gd name="connsiteX46" fmla="*/ 2226833 w 4389120"/>
              <a:gd name="connsiteY46" fmla="*/ 1990165 h 2181938"/>
              <a:gd name="connsiteX47" fmla="*/ 2302137 w 4389120"/>
              <a:gd name="connsiteY47" fmla="*/ 2022438 h 2181938"/>
              <a:gd name="connsiteX48" fmla="*/ 2441986 w 4389120"/>
              <a:gd name="connsiteY48" fmla="*/ 2033196 h 2181938"/>
              <a:gd name="connsiteX49" fmla="*/ 2474259 w 4389120"/>
              <a:gd name="connsiteY49" fmla="*/ 2043953 h 2181938"/>
              <a:gd name="connsiteX50" fmla="*/ 2592593 w 4389120"/>
              <a:gd name="connsiteY50" fmla="*/ 2065469 h 2181938"/>
              <a:gd name="connsiteX51" fmla="*/ 2624866 w 4389120"/>
              <a:gd name="connsiteY51" fmla="*/ 2086984 h 2181938"/>
              <a:gd name="connsiteX52" fmla="*/ 2721685 w 4389120"/>
              <a:gd name="connsiteY52" fmla="*/ 2097742 h 2181938"/>
              <a:gd name="connsiteX53" fmla="*/ 2786231 w 4389120"/>
              <a:gd name="connsiteY53" fmla="*/ 2108499 h 2181938"/>
              <a:gd name="connsiteX54" fmla="*/ 4023360 w 4389120"/>
              <a:gd name="connsiteY54" fmla="*/ 2119257 h 2181938"/>
              <a:gd name="connsiteX55" fmla="*/ 4130937 w 4389120"/>
              <a:gd name="connsiteY55" fmla="*/ 2130014 h 2181938"/>
              <a:gd name="connsiteX56" fmla="*/ 4163210 w 4389120"/>
              <a:gd name="connsiteY56" fmla="*/ 2140772 h 2181938"/>
              <a:gd name="connsiteX57" fmla="*/ 4227756 w 4389120"/>
              <a:gd name="connsiteY57" fmla="*/ 2151530 h 2181938"/>
              <a:gd name="connsiteX58" fmla="*/ 4313817 w 4389120"/>
              <a:gd name="connsiteY58" fmla="*/ 2173045 h 2181938"/>
              <a:gd name="connsiteX59" fmla="*/ 4389120 w 4389120"/>
              <a:gd name="connsiteY59" fmla="*/ 2173045 h 218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4389120" h="2181938">
                <a:moveTo>
                  <a:pt x="0" y="0"/>
                </a:moveTo>
                <a:cubicBezTo>
                  <a:pt x="7172" y="17930"/>
                  <a:pt x="17093" y="34991"/>
                  <a:pt x="21516" y="53789"/>
                </a:cubicBezTo>
                <a:cubicBezTo>
                  <a:pt x="77626" y="292256"/>
                  <a:pt x="20727" y="115971"/>
                  <a:pt x="53789" y="215153"/>
                </a:cubicBezTo>
                <a:cubicBezTo>
                  <a:pt x="57375" y="236668"/>
                  <a:pt x="58279" y="258807"/>
                  <a:pt x="64546" y="279699"/>
                </a:cubicBezTo>
                <a:cubicBezTo>
                  <a:pt x="69154" y="295059"/>
                  <a:pt x="81841" y="307258"/>
                  <a:pt x="86061" y="322730"/>
                </a:cubicBezTo>
                <a:cubicBezTo>
                  <a:pt x="92733" y="347192"/>
                  <a:pt x="92650" y="373022"/>
                  <a:pt x="96819" y="398033"/>
                </a:cubicBezTo>
                <a:cubicBezTo>
                  <a:pt x="99825" y="416069"/>
                  <a:pt x="103142" y="434083"/>
                  <a:pt x="107577" y="451822"/>
                </a:cubicBezTo>
                <a:cubicBezTo>
                  <a:pt x="110327" y="462823"/>
                  <a:pt x="115219" y="473191"/>
                  <a:pt x="118334" y="484094"/>
                </a:cubicBezTo>
                <a:cubicBezTo>
                  <a:pt x="122396" y="498310"/>
                  <a:pt x="124844" y="512963"/>
                  <a:pt x="129092" y="527125"/>
                </a:cubicBezTo>
                <a:cubicBezTo>
                  <a:pt x="135609" y="548848"/>
                  <a:pt x="145106" y="569669"/>
                  <a:pt x="150607" y="591671"/>
                </a:cubicBezTo>
                <a:cubicBezTo>
                  <a:pt x="158663" y="623895"/>
                  <a:pt x="165520" y="659556"/>
                  <a:pt x="182880" y="688490"/>
                </a:cubicBezTo>
                <a:cubicBezTo>
                  <a:pt x="194693" y="708179"/>
                  <a:pt x="213175" y="723173"/>
                  <a:pt x="225911" y="742278"/>
                </a:cubicBezTo>
                <a:cubicBezTo>
                  <a:pt x="234807" y="755621"/>
                  <a:pt x="239470" y="771385"/>
                  <a:pt x="247426" y="785309"/>
                </a:cubicBezTo>
                <a:cubicBezTo>
                  <a:pt x="257589" y="803095"/>
                  <a:pt x="290717" y="848016"/>
                  <a:pt x="301214" y="860612"/>
                </a:cubicBezTo>
                <a:cubicBezTo>
                  <a:pt x="307707" y="868404"/>
                  <a:pt x="315558" y="874955"/>
                  <a:pt x="322730" y="882127"/>
                </a:cubicBezTo>
                <a:cubicBezTo>
                  <a:pt x="332699" y="912036"/>
                  <a:pt x="332757" y="921646"/>
                  <a:pt x="355003" y="946673"/>
                </a:cubicBezTo>
                <a:cubicBezTo>
                  <a:pt x="375218" y="969415"/>
                  <a:pt x="402671" y="985902"/>
                  <a:pt x="419549" y="1011219"/>
                </a:cubicBezTo>
                <a:cubicBezTo>
                  <a:pt x="434171" y="1033153"/>
                  <a:pt x="456657" y="1068175"/>
                  <a:pt x="473337" y="1086523"/>
                </a:cubicBezTo>
                <a:cubicBezTo>
                  <a:pt x="497216" y="1112790"/>
                  <a:pt x="523539" y="1136725"/>
                  <a:pt x="548640" y="1161826"/>
                </a:cubicBezTo>
                <a:cubicBezTo>
                  <a:pt x="559398" y="1172584"/>
                  <a:pt x="568254" y="1185660"/>
                  <a:pt x="580913" y="1194099"/>
                </a:cubicBezTo>
                <a:cubicBezTo>
                  <a:pt x="608859" y="1212729"/>
                  <a:pt x="629532" y="1225649"/>
                  <a:pt x="656217" y="1247887"/>
                </a:cubicBezTo>
                <a:cubicBezTo>
                  <a:pt x="664009" y="1254380"/>
                  <a:pt x="670099" y="1262724"/>
                  <a:pt x="677732" y="1269403"/>
                </a:cubicBezTo>
                <a:cubicBezTo>
                  <a:pt x="713033" y="1300291"/>
                  <a:pt x="747413" y="1328395"/>
                  <a:pt x="785309" y="1355464"/>
                </a:cubicBezTo>
                <a:cubicBezTo>
                  <a:pt x="795830" y="1362979"/>
                  <a:pt x="806824" y="1369807"/>
                  <a:pt x="817581" y="1376979"/>
                </a:cubicBezTo>
                <a:cubicBezTo>
                  <a:pt x="824753" y="1387737"/>
                  <a:pt x="829367" y="1400738"/>
                  <a:pt x="839097" y="1409252"/>
                </a:cubicBezTo>
                <a:cubicBezTo>
                  <a:pt x="858557" y="1426280"/>
                  <a:pt x="882956" y="1436768"/>
                  <a:pt x="903643" y="1452283"/>
                </a:cubicBezTo>
                <a:cubicBezTo>
                  <a:pt x="917986" y="1463041"/>
                  <a:pt x="933180" y="1472750"/>
                  <a:pt x="946673" y="1484556"/>
                </a:cubicBezTo>
                <a:cubicBezTo>
                  <a:pt x="992507" y="1524661"/>
                  <a:pt x="989070" y="1536603"/>
                  <a:pt x="1043492" y="1570617"/>
                </a:cubicBezTo>
                <a:cubicBezTo>
                  <a:pt x="1053108" y="1576627"/>
                  <a:pt x="1065007" y="1577788"/>
                  <a:pt x="1075765" y="1581374"/>
                </a:cubicBezTo>
                <a:cubicBezTo>
                  <a:pt x="1086523" y="1592132"/>
                  <a:pt x="1095380" y="1605208"/>
                  <a:pt x="1108038" y="1613647"/>
                </a:cubicBezTo>
                <a:cubicBezTo>
                  <a:pt x="1117473" y="1619937"/>
                  <a:pt x="1130169" y="1619334"/>
                  <a:pt x="1140311" y="1624405"/>
                </a:cubicBezTo>
                <a:cubicBezTo>
                  <a:pt x="1214602" y="1661550"/>
                  <a:pt x="1126060" y="1634288"/>
                  <a:pt x="1215614" y="1656678"/>
                </a:cubicBezTo>
                <a:cubicBezTo>
                  <a:pt x="1226372" y="1663850"/>
                  <a:pt x="1236323" y="1672411"/>
                  <a:pt x="1247887" y="1678193"/>
                </a:cubicBezTo>
                <a:cubicBezTo>
                  <a:pt x="1337076" y="1722787"/>
                  <a:pt x="1268751" y="1682524"/>
                  <a:pt x="1333949" y="1710466"/>
                </a:cubicBezTo>
                <a:cubicBezTo>
                  <a:pt x="1348689" y="1716783"/>
                  <a:pt x="1362325" y="1725469"/>
                  <a:pt x="1376979" y="1731982"/>
                </a:cubicBezTo>
                <a:cubicBezTo>
                  <a:pt x="1429060" y="1755130"/>
                  <a:pt x="1423850" y="1751768"/>
                  <a:pt x="1473798" y="1764254"/>
                </a:cubicBezTo>
                <a:cubicBezTo>
                  <a:pt x="1507907" y="1786994"/>
                  <a:pt x="1515321" y="1795138"/>
                  <a:pt x="1559859" y="1807285"/>
                </a:cubicBezTo>
                <a:cubicBezTo>
                  <a:pt x="1580903" y="1813024"/>
                  <a:pt x="1603016" y="1813765"/>
                  <a:pt x="1624405" y="1818043"/>
                </a:cubicBezTo>
                <a:cubicBezTo>
                  <a:pt x="1638903" y="1820943"/>
                  <a:pt x="1653003" y="1825593"/>
                  <a:pt x="1667436" y="1828800"/>
                </a:cubicBezTo>
                <a:cubicBezTo>
                  <a:pt x="1685285" y="1832766"/>
                  <a:pt x="1703486" y="1835123"/>
                  <a:pt x="1721224" y="1839558"/>
                </a:cubicBezTo>
                <a:cubicBezTo>
                  <a:pt x="1761588" y="1849649"/>
                  <a:pt x="1753426" y="1853359"/>
                  <a:pt x="1796527" y="1871831"/>
                </a:cubicBezTo>
                <a:cubicBezTo>
                  <a:pt x="1830235" y="1886277"/>
                  <a:pt x="1854658" y="1886898"/>
                  <a:pt x="1893346" y="1893346"/>
                </a:cubicBezTo>
                <a:cubicBezTo>
                  <a:pt x="1971918" y="1919538"/>
                  <a:pt x="1935890" y="1909362"/>
                  <a:pt x="2000923" y="1925619"/>
                </a:cubicBezTo>
                <a:cubicBezTo>
                  <a:pt x="2057072" y="1963051"/>
                  <a:pt x="2010780" y="1938567"/>
                  <a:pt x="2097741" y="1957892"/>
                </a:cubicBezTo>
                <a:cubicBezTo>
                  <a:pt x="2108811" y="1960352"/>
                  <a:pt x="2118944" y="1966190"/>
                  <a:pt x="2130014" y="1968650"/>
                </a:cubicBezTo>
                <a:cubicBezTo>
                  <a:pt x="2151307" y="1973382"/>
                  <a:pt x="2173045" y="1975821"/>
                  <a:pt x="2194560" y="1979407"/>
                </a:cubicBezTo>
                <a:cubicBezTo>
                  <a:pt x="2205318" y="1982993"/>
                  <a:pt x="2216410" y="1985698"/>
                  <a:pt x="2226833" y="1990165"/>
                </a:cubicBezTo>
                <a:cubicBezTo>
                  <a:pt x="2246427" y="1998562"/>
                  <a:pt x="2278395" y="2019470"/>
                  <a:pt x="2302137" y="2022438"/>
                </a:cubicBezTo>
                <a:cubicBezTo>
                  <a:pt x="2348530" y="2028237"/>
                  <a:pt x="2395370" y="2029610"/>
                  <a:pt x="2441986" y="2033196"/>
                </a:cubicBezTo>
                <a:cubicBezTo>
                  <a:pt x="2452744" y="2036782"/>
                  <a:pt x="2463258" y="2041203"/>
                  <a:pt x="2474259" y="2043953"/>
                </a:cubicBezTo>
                <a:cubicBezTo>
                  <a:pt x="2504335" y="2051472"/>
                  <a:pt x="2563814" y="2060672"/>
                  <a:pt x="2592593" y="2065469"/>
                </a:cubicBezTo>
                <a:cubicBezTo>
                  <a:pt x="2603351" y="2072641"/>
                  <a:pt x="2612323" y="2083848"/>
                  <a:pt x="2624866" y="2086984"/>
                </a:cubicBezTo>
                <a:cubicBezTo>
                  <a:pt x="2656368" y="2094860"/>
                  <a:pt x="2689498" y="2093450"/>
                  <a:pt x="2721685" y="2097742"/>
                </a:cubicBezTo>
                <a:cubicBezTo>
                  <a:pt x="2743306" y="2100625"/>
                  <a:pt x="2764716" y="2104913"/>
                  <a:pt x="2786231" y="2108499"/>
                </a:cubicBezTo>
                <a:cubicBezTo>
                  <a:pt x="3178406" y="2239228"/>
                  <a:pt x="3614939" y="2164634"/>
                  <a:pt x="4023360" y="2119257"/>
                </a:cubicBezTo>
                <a:cubicBezTo>
                  <a:pt x="4059219" y="2122843"/>
                  <a:pt x="4095318" y="2124534"/>
                  <a:pt x="4130937" y="2130014"/>
                </a:cubicBezTo>
                <a:cubicBezTo>
                  <a:pt x="4142145" y="2131738"/>
                  <a:pt x="4152140" y="2138312"/>
                  <a:pt x="4163210" y="2140772"/>
                </a:cubicBezTo>
                <a:cubicBezTo>
                  <a:pt x="4184503" y="2145504"/>
                  <a:pt x="4206463" y="2146798"/>
                  <a:pt x="4227756" y="2151530"/>
                </a:cubicBezTo>
                <a:cubicBezTo>
                  <a:pt x="4283250" y="2163862"/>
                  <a:pt x="4239436" y="2166846"/>
                  <a:pt x="4313817" y="2173045"/>
                </a:cubicBezTo>
                <a:cubicBezTo>
                  <a:pt x="4338831" y="2175130"/>
                  <a:pt x="4364019" y="2173045"/>
                  <a:pt x="4389120" y="2173045"/>
                </a:cubicBezTo>
              </a:path>
            </a:pathLst>
          </a:custGeom>
          <a:noFill/>
          <a:ln w="254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B843F956-108D-A44D-9451-24009D92770C}"/>
              </a:ext>
            </a:extLst>
          </p:cNvPr>
          <p:cNvSpPr txBox="1"/>
          <p:nvPr/>
        </p:nvSpPr>
        <p:spPr>
          <a:xfrm>
            <a:off x="1292258" y="5856741"/>
            <a:ext cx="1991186" cy="369332"/>
          </a:xfrm>
          <a:prstGeom prst="rect">
            <a:avLst/>
          </a:prstGeom>
          <a:noFill/>
        </p:spPr>
        <p:txBody>
          <a:bodyPr wrap="none" rtlCol="0">
            <a:spAutoFit/>
          </a:bodyPr>
          <a:lstStyle/>
          <a:p>
            <a:r>
              <a:rPr lang="en-US" dirty="0">
                <a:solidFill>
                  <a:srgbClr val="0000FF"/>
                </a:solidFill>
              </a:rPr>
              <a:t>Error in training set</a:t>
            </a:r>
          </a:p>
        </p:txBody>
      </p:sp>
      <p:sp>
        <p:nvSpPr>
          <p:cNvPr id="2" name="TextBox 1">
            <a:extLst>
              <a:ext uri="{FF2B5EF4-FFF2-40B4-BE49-F238E27FC236}">
                <a16:creationId xmlns:a16="http://schemas.microsoft.com/office/drawing/2014/main" id="{87888858-88D8-3441-BE05-F8A2843E2EA4}"/>
              </a:ext>
            </a:extLst>
          </p:cNvPr>
          <p:cNvSpPr txBox="1"/>
          <p:nvPr/>
        </p:nvSpPr>
        <p:spPr>
          <a:xfrm>
            <a:off x="5878668" y="4747394"/>
            <a:ext cx="3010376" cy="646331"/>
          </a:xfrm>
          <a:prstGeom prst="rect">
            <a:avLst/>
          </a:prstGeom>
          <a:noFill/>
        </p:spPr>
        <p:txBody>
          <a:bodyPr wrap="square" rtlCol="0">
            <a:spAutoFit/>
          </a:bodyPr>
          <a:lstStyle/>
          <a:p>
            <a:r>
              <a:rPr lang="en-US" dirty="0"/>
              <a:t>Gap between training &amp; test errors is called o</a:t>
            </a:r>
            <a:r>
              <a:rPr lang="en-US" dirty="0">
                <a:solidFill>
                  <a:srgbClr val="0000FF"/>
                </a:solidFill>
              </a:rPr>
              <a:t>verfitting</a:t>
            </a:r>
          </a:p>
        </p:txBody>
      </p:sp>
      <p:sp>
        <p:nvSpPr>
          <p:cNvPr id="4" name="Right Brace 3">
            <a:extLst>
              <a:ext uri="{FF2B5EF4-FFF2-40B4-BE49-F238E27FC236}">
                <a16:creationId xmlns:a16="http://schemas.microsoft.com/office/drawing/2014/main" id="{FAC64736-DBC2-EF44-A685-3E836D192D9E}"/>
              </a:ext>
            </a:extLst>
          </p:cNvPr>
          <p:cNvSpPr/>
          <p:nvPr/>
        </p:nvSpPr>
        <p:spPr>
          <a:xfrm>
            <a:off x="5462953" y="4040580"/>
            <a:ext cx="360596" cy="1985082"/>
          </a:xfrm>
          <a:prstGeom prst="righ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108566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514"/>
            <a:ext cx="8229600" cy="1143000"/>
          </a:xfrm>
        </p:spPr>
        <p:txBody>
          <a:bodyPr>
            <a:normAutofit/>
          </a:bodyPr>
          <a:lstStyle/>
          <a:p>
            <a:r>
              <a:rPr lang="en-US" sz="3400" dirty="0">
                <a:solidFill>
                  <a:srgbClr val="0000FF"/>
                </a:solidFill>
              </a:rPr>
              <a:t>Model Complexity</a:t>
            </a:r>
          </a:p>
        </p:txBody>
      </p:sp>
      <p:pic>
        <p:nvPicPr>
          <p:cNvPr id="8" name="Picture 7"/>
          <p:cNvPicPr>
            <a:picLocks noChangeAspect="1"/>
          </p:cNvPicPr>
          <p:nvPr/>
        </p:nvPicPr>
        <p:blipFill>
          <a:blip r:embed="rId3"/>
          <a:stretch>
            <a:fillRect/>
          </a:stretch>
        </p:blipFill>
        <p:spPr>
          <a:xfrm>
            <a:off x="218663" y="3548100"/>
            <a:ext cx="4320000" cy="2660260"/>
          </a:xfrm>
          <a:prstGeom prst="rect">
            <a:avLst/>
          </a:prstGeom>
        </p:spPr>
      </p:pic>
      <p:sp>
        <p:nvSpPr>
          <p:cNvPr id="7" name="Content Placeholder 2">
            <a:extLst>
              <a:ext uri="{FF2B5EF4-FFF2-40B4-BE49-F238E27FC236}">
                <a16:creationId xmlns:a16="http://schemas.microsoft.com/office/drawing/2014/main" id="{FAB2627B-A9E9-4946-9196-763A629FF78D}"/>
              </a:ext>
            </a:extLst>
          </p:cNvPr>
          <p:cNvSpPr>
            <a:spLocks noGrp="1"/>
          </p:cNvSpPr>
          <p:nvPr>
            <p:ph idx="1"/>
          </p:nvPr>
        </p:nvSpPr>
        <p:spPr>
          <a:xfrm>
            <a:off x="218663" y="1027085"/>
            <a:ext cx="8668186" cy="4525963"/>
          </a:xfrm>
        </p:spPr>
        <p:txBody>
          <a:bodyPr>
            <a:normAutofit/>
          </a:bodyPr>
          <a:lstStyle/>
          <a:p>
            <a:r>
              <a:rPr lang="en-US" sz="2400" dirty="0"/>
              <a:t>Instead of increasing the number of features, can also use more complex decision boundaries (models)</a:t>
            </a:r>
          </a:p>
          <a:p>
            <a:r>
              <a:rPr lang="en-US" sz="2400" dirty="0"/>
              <a:t>This can potentially reduce errors, but might also increase errors</a:t>
            </a:r>
          </a:p>
          <a:p>
            <a:endParaRPr lang="en-US" sz="2400" dirty="0"/>
          </a:p>
        </p:txBody>
      </p:sp>
      <p:sp>
        <p:nvSpPr>
          <p:cNvPr id="3" name="TextBox 2">
            <a:extLst>
              <a:ext uri="{FF2B5EF4-FFF2-40B4-BE49-F238E27FC236}">
                <a16:creationId xmlns:a16="http://schemas.microsoft.com/office/drawing/2014/main" id="{A6B6FB3D-1B2A-8446-88FE-B1F272FEC729}"/>
              </a:ext>
            </a:extLst>
          </p:cNvPr>
          <p:cNvSpPr txBox="1"/>
          <p:nvPr/>
        </p:nvSpPr>
        <p:spPr>
          <a:xfrm>
            <a:off x="212323" y="6071070"/>
            <a:ext cx="4326340" cy="646331"/>
          </a:xfrm>
          <a:prstGeom prst="rect">
            <a:avLst/>
          </a:prstGeom>
          <a:noFill/>
        </p:spPr>
        <p:txBody>
          <a:bodyPr wrap="square" rtlCol="0">
            <a:spAutoFit/>
          </a:bodyPr>
          <a:lstStyle/>
          <a:p>
            <a:pPr algn="ctr"/>
            <a:r>
              <a:rPr lang="en-US" dirty="0"/>
              <a:t>Shifting from linear straight line to quadratic curve reduces errors (in this example)</a:t>
            </a:r>
          </a:p>
        </p:txBody>
      </p:sp>
    </p:spTree>
    <p:extLst>
      <p:ext uri="{BB962C8B-B14F-4D97-AF65-F5344CB8AC3E}">
        <p14:creationId xmlns:p14="http://schemas.microsoft.com/office/powerpoint/2010/main" val="33950677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514"/>
            <a:ext cx="8229600" cy="1143000"/>
          </a:xfrm>
        </p:spPr>
        <p:txBody>
          <a:bodyPr>
            <a:normAutofit/>
          </a:bodyPr>
          <a:lstStyle/>
          <a:p>
            <a:r>
              <a:rPr lang="en-US" sz="3400" dirty="0">
                <a:solidFill>
                  <a:srgbClr val="0000FF"/>
                </a:solidFill>
              </a:rPr>
              <a:t>Model Complexity</a:t>
            </a:r>
          </a:p>
        </p:txBody>
      </p:sp>
      <p:pic>
        <p:nvPicPr>
          <p:cNvPr id="4" name="Picture 3"/>
          <p:cNvPicPr>
            <a:picLocks noChangeAspect="1"/>
          </p:cNvPicPr>
          <p:nvPr/>
        </p:nvPicPr>
        <p:blipFill>
          <a:blip r:embed="rId3"/>
          <a:stretch>
            <a:fillRect/>
          </a:stretch>
        </p:blipFill>
        <p:spPr>
          <a:xfrm>
            <a:off x="4760500" y="3525854"/>
            <a:ext cx="4320000" cy="2682506"/>
          </a:xfrm>
          <a:prstGeom prst="rect">
            <a:avLst/>
          </a:prstGeom>
        </p:spPr>
      </p:pic>
      <p:pic>
        <p:nvPicPr>
          <p:cNvPr id="8" name="Picture 7"/>
          <p:cNvPicPr>
            <a:picLocks noChangeAspect="1"/>
          </p:cNvPicPr>
          <p:nvPr/>
        </p:nvPicPr>
        <p:blipFill>
          <a:blip r:embed="rId4"/>
          <a:stretch>
            <a:fillRect/>
          </a:stretch>
        </p:blipFill>
        <p:spPr>
          <a:xfrm>
            <a:off x="218663" y="3548100"/>
            <a:ext cx="4320000" cy="2660260"/>
          </a:xfrm>
          <a:prstGeom prst="rect">
            <a:avLst/>
          </a:prstGeom>
        </p:spPr>
      </p:pic>
      <p:sp>
        <p:nvSpPr>
          <p:cNvPr id="10" name="TextBox 9"/>
          <p:cNvSpPr txBox="1"/>
          <p:nvPr/>
        </p:nvSpPr>
        <p:spPr>
          <a:xfrm>
            <a:off x="4760500" y="6071071"/>
            <a:ext cx="4126349" cy="646331"/>
          </a:xfrm>
          <a:prstGeom prst="rect">
            <a:avLst/>
          </a:prstGeom>
          <a:noFill/>
        </p:spPr>
        <p:txBody>
          <a:bodyPr wrap="square" rtlCol="0">
            <a:spAutoFit/>
          </a:bodyPr>
          <a:lstStyle/>
          <a:p>
            <a:pPr algn="ctr"/>
            <a:r>
              <a:rPr lang="en-US" dirty="0">
                <a:solidFill>
                  <a:srgbClr val="FF0000"/>
                </a:solidFill>
              </a:rPr>
              <a:t>“?” likely to be salmon, but </a:t>
            </a:r>
          </a:p>
          <a:p>
            <a:pPr algn="ctr"/>
            <a:r>
              <a:rPr lang="en-US" dirty="0">
                <a:solidFill>
                  <a:srgbClr val="FF0000"/>
                </a:solidFill>
              </a:rPr>
              <a:t>classified as sea bass</a:t>
            </a:r>
          </a:p>
        </p:txBody>
      </p:sp>
      <p:sp>
        <p:nvSpPr>
          <p:cNvPr id="7" name="Content Placeholder 2">
            <a:extLst>
              <a:ext uri="{FF2B5EF4-FFF2-40B4-BE49-F238E27FC236}">
                <a16:creationId xmlns:a16="http://schemas.microsoft.com/office/drawing/2014/main" id="{FAB2627B-A9E9-4946-9196-763A629FF78D}"/>
              </a:ext>
            </a:extLst>
          </p:cNvPr>
          <p:cNvSpPr>
            <a:spLocks noGrp="1"/>
          </p:cNvSpPr>
          <p:nvPr>
            <p:ph idx="1"/>
          </p:nvPr>
        </p:nvSpPr>
        <p:spPr>
          <a:xfrm>
            <a:off x="218663" y="1027085"/>
            <a:ext cx="8668186" cy="4525963"/>
          </a:xfrm>
        </p:spPr>
        <p:txBody>
          <a:bodyPr>
            <a:normAutofit/>
          </a:bodyPr>
          <a:lstStyle/>
          <a:p>
            <a:r>
              <a:rPr lang="en-US" sz="2400" dirty="0"/>
              <a:t>Instead of increasing the number of features, can also use more complex decision boundaries (models)</a:t>
            </a:r>
          </a:p>
          <a:p>
            <a:r>
              <a:rPr lang="en-US" sz="2400" dirty="0"/>
              <a:t>This can potentially reduce errors, but might also increase errors</a:t>
            </a:r>
          </a:p>
          <a:p>
            <a:endParaRPr lang="en-US" sz="2400" dirty="0"/>
          </a:p>
        </p:txBody>
      </p:sp>
      <p:sp>
        <p:nvSpPr>
          <p:cNvPr id="3" name="TextBox 2">
            <a:extLst>
              <a:ext uri="{FF2B5EF4-FFF2-40B4-BE49-F238E27FC236}">
                <a16:creationId xmlns:a16="http://schemas.microsoft.com/office/drawing/2014/main" id="{A6B6FB3D-1B2A-8446-88FE-B1F272FEC729}"/>
              </a:ext>
            </a:extLst>
          </p:cNvPr>
          <p:cNvSpPr txBox="1"/>
          <p:nvPr/>
        </p:nvSpPr>
        <p:spPr>
          <a:xfrm>
            <a:off x="212323" y="6071070"/>
            <a:ext cx="4326340" cy="646331"/>
          </a:xfrm>
          <a:prstGeom prst="rect">
            <a:avLst/>
          </a:prstGeom>
          <a:noFill/>
        </p:spPr>
        <p:txBody>
          <a:bodyPr wrap="square" rtlCol="0">
            <a:spAutoFit/>
          </a:bodyPr>
          <a:lstStyle/>
          <a:p>
            <a:pPr algn="ctr"/>
            <a:r>
              <a:rPr lang="en-US" dirty="0"/>
              <a:t>Shifting from linear straight line to quadratic curve reduces errors (in this example)</a:t>
            </a:r>
          </a:p>
        </p:txBody>
      </p:sp>
    </p:spTree>
    <p:extLst>
      <p:ext uri="{BB962C8B-B14F-4D97-AF65-F5344CB8AC3E}">
        <p14:creationId xmlns:p14="http://schemas.microsoft.com/office/powerpoint/2010/main" val="42550885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514"/>
            <a:ext cx="8229600" cy="1143000"/>
          </a:xfrm>
        </p:spPr>
        <p:txBody>
          <a:bodyPr>
            <a:normAutofit/>
          </a:bodyPr>
          <a:lstStyle/>
          <a:p>
            <a:r>
              <a:rPr lang="en-US" sz="3400" dirty="0">
                <a:solidFill>
                  <a:srgbClr val="0000FF"/>
                </a:solidFill>
              </a:rPr>
              <a:t>Model Complexity</a:t>
            </a:r>
          </a:p>
        </p:txBody>
      </p:sp>
      <p:pic>
        <p:nvPicPr>
          <p:cNvPr id="4" name="Picture 3"/>
          <p:cNvPicPr>
            <a:picLocks noChangeAspect="1"/>
          </p:cNvPicPr>
          <p:nvPr/>
        </p:nvPicPr>
        <p:blipFill>
          <a:blip r:embed="rId3"/>
          <a:stretch>
            <a:fillRect/>
          </a:stretch>
        </p:blipFill>
        <p:spPr>
          <a:xfrm>
            <a:off x="4760500" y="3525854"/>
            <a:ext cx="4320000" cy="2682506"/>
          </a:xfrm>
          <a:prstGeom prst="rect">
            <a:avLst/>
          </a:prstGeom>
        </p:spPr>
      </p:pic>
      <p:pic>
        <p:nvPicPr>
          <p:cNvPr id="8" name="Picture 7"/>
          <p:cNvPicPr>
            <a:picLocks noChangeAspect="1"/>
          </p:cNvPicPr>
          <p:nvPr/>
        </p:nvPicPr>
        <p:blipFill>
          <a:blip r:embed="rId4"/>
          <a:stretch>
            <a:fillRect/>
          </a:stretch>
        </p:blipFill>
        <p:spPr>
          <a:xfrm>
            <a:off x="218663" y="3548100"/>
            <a:ext cx="4320000" cy="2660260"/>
          </a:xfrm>
          <a:prstGeom prst="rect">
            <a:avLst/>
          </a:prstGeom>
        </p:spPr>
      </p:pic>
      <p:sp>
        <p:nvSpPr>
          <p:cNvPr id="10" name="TextBox 9"/>
          <p:cNvSpPr txBox="1"/>
          <p:nvPr/>
        </p:nvSpPr>
        <p:spPr>
          <a:xfrm>
            <a:off x="4760500" y="6071071"/>
            <a:ext cx="4126349" cy="646331"/>
          </a:xfrm>
          <a:prstGeom prst="rect">
            <a:avLst/>
          </a:prstGeom>
          <a:noFill/>
        </p:spPr>
        <p:txBody>
          <a:bodyPr wrap="square" rtlCol="0">
            <a:spAutoFit/>
          </a:bodyPr>
          <a:lstStyle/>
          <a:p>
            <a:pPr algn="ctr"/>
            <a:r>
              <a:rPr lang="en-US" dirty="0">
                <a:solidFill>
                  <a:srgbClr val="FF0000"/>
                </a:solidFill>
              </a:rPr>
              <a:t>“?” likely to be salmon, but </a:t>
            </a:r>
          </a:p>
          <a:p>
            <a:pPr algn="ctr"/>
            <a:r>
              <a:rPr lang="en-US" dirty="0">
                <a:solidFill>
                  <a:srgbClr val="FF0000"/>
                </a:solidFill>
              </a:rPr>
              <a:t>classified as sea bass</a:t>
            </a:r>
          </a:p>
        </p:txBody>
      </p:sp>
      <p:sp>
        <p:nvSpPr>
          <p:cNvPr id="7" name="Content Placeholder 2">
            <a:extLst>
              <a:ext uri="{FF2B5EF4-FFF2-40B4-BE49-F238E27FC236}">
                <a16:creationId xmlns:a16="http://schemas.microsoft.com/office/drawing/2014/main" id="{FAB2627B-A9E9-4946-9196-763A629FF78D}"/>
              </a:ext>
            </a:extLst>
          </p:cNvPr>
          <p:cNvSpPr>
            <a:spLocks noGrp="1"/>
          </p:cNvSpPr>
          <p:nvPr>
            <p:ph idx="1"/>
          </p:nvPr>
        </p:nvSpPr>
        <p:spPr>
          <a:xfrm>
            <a:off x="218663" y="1027085"/>
            <a:ext cx="8668186" cy="4525963"/>
          </a:xfrm>
        </p:spPr>
        <p:txBody>
          <a:bodyPr>
            <a:normAutofit/>
          </a:bodyPr>
          <a:lstStyle/>
          <a:p>
            <a:r>
              <a:rPr lang="en-US" sz="2400" dirty="0"/>
              <a:t>Instead of increasing the number of features, can also use more complex decision boundaries (models)</a:t>
            </a:r>
          </a:p>
          <a:p>
            <a:r>
              <a:rPr lang="en-US" sz="2400" dirty="0"/>
              <a:t>This can potentially reduce errors, but might also increase errors</a:t>
            </a:r>
          </a:p>
          <a:p>
            <a:r>
              <a:rPr lang="en-US" sz="2400" dirty="0"/>
              <a:t>Model complexity roughly related to # model parameters (e.g., quadratic decision </a:t>
            </a:r>
            <a:r>
              <a:rPr lang="en-US" sz="2400"/>
              <a:t>boundary requires </a:t>
            </a:r>
            <a:r>
              <a:rPr lang="en-US" sz="2400" dirty="0"/>
              <a:t>more parameters to specify than linear decision boundary)</a:t>
            </a:r>
          </a:p>
          <a:p>
            <a:endParaRPr lang="en-US" sz="2400" dirty="0"/>
          </a:p>
        </p:txBody>
      </p:sp>
      <p:sp>
        <p:nvSpPr>
          <p:cNvPr id="3" name="TextBox 2">
            <a:extLst>
              <a:ext uri="{FF2B5EF4-FFF2-40B4-BE49-F238E27FC236}">
                <a16:creationId xmlns:a16="http://schemas.microsoft.com/office/drawing/2014/main" id="{A6B6FB3D-1B2A-8446-88FE-B1F272FEC729}"/>
              </a:ext>
            </a:extLst>
          </p:cNvPr>
          <p:cNvSpPr txBox="1"/>
          <p:nvPr/>
        </p:nvSpPr>
        <p:spPr>
          <a:xfrm>
            <a:off x="212323" y="6071070"/>
            <a:ext cx="4326340" cy="646331"/>
          </a:xfrm>
          <a:prstGeom prst="rect">
            <a:avLst/>
          </a:prstGeom>
          <a:noFill/>
        </p:spPr>
        <p:txBody>
          <a:bodyPr wrap="square" rtlCol="0">
            <a:spAutoFit/>
          </a:bodyPr>
          <a:lstStyle/>
          <a:p>
            <a:pPr algn="ctr"/>
            <a:r>
              <a:rPr lang="en-US" dirty="0"/>
              <a:t>Shifting from linear straight line to quadratic curve reduces errors (in this example)</a:t>
            </a:r>
          </a:p>
        </p:txBody>
      </p:sp>
    </p:spTree>
    <p:extLst>
      <p:ext uri="{BB962C8B-B14F-4D97-AF65-F5344CB8AC3E}">
        <p14:creationId xmlns:p14="http://schemas.microsoft.com/office/powerpoint/2010/main" val="23400190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204B76A-F562-1E42-87AD-29C9EF42C3CD}"/>
              </a:ext>
            </a:extLst>
          </p:cNvPr>
          <p:cNvSpPr>
            <a:spLocks noGrp="1"/>
          </p:cNvSpPr>
          <p:nvPr>
            <p:ph type="title"/>
          </p:nvPr>
        </p:nvSpPr>
        <p:spPr>
          <a:xfrm>
            <a:off x="457200" y="69514"/>
            <a:ext cx="8229600" cy="1143000"/>
          </a:xfrm>
        </p:spPr>
        <p:txBody>
          <a:bodyPr>
            <a:normAutofit/>
          </a:bodyPr>
          <a:lstStyle/>
          <a:p>
            <a:r>
              <a:rPr lang="en-US" sz="3400" dirty="0">
                <a:solidFill>
                  <a:srgbClr val="0000FF"/>
                </a:solidFill>
              </a:rPr>
              <a:t>Model Complexity</a:t>
            </a:r>
          </a:p>
        </p:txBody>
      </p:sp>
      <p:cxnSp>
        <p:nvCxnSpPr>
          <p:cNvPr id="16" name="Straight Arrow Connector 15">
            <a:extLst>
              <a:ext uri="{FF2B5EF4-FFF2-40B4-BE49-F238E27FC236}">
                <a16:creationId xmlns:a16="http://schemas.microsoft.com/office/drawing/2014/main" id="{35E20D99-C746-784E-BA49-E50ABF767593}"/>
              </a:ext>
            </a:extLst>
          </p:cNvPr>
          <p:cNvCxnSpPr/>
          <p:nvPr/>
        </p:nvCxnSpPr>
        <p:spPr>
          <a:xfrm flipV="1">
            <a:off x="1090013" y="3671250"/>
            <a:ext cx="0" cy="27022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9E487A5C-E172-5347-A7AB-43E944973B7F}"/>
              </a:ext>
            </a:extLst>
          </p:cNvPr>
          <p:cNvCxnSpPr>
            <a:cxnSpLocks/>
          </p:cNvCxnSpPr>
          <p:nvPr/>
        </p:nvCxnSpPr>
        <p:spPr>
          <a:xfrm flipV="1">
            <a:off x="1090013" y="6373507"/>
            <a:ext cx="4844956" cy="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Freeform 17">
            <a:extLst>
              <a:ext uri="{FF2B5EF4-FFF2-40B4-BE49-F238E27FC236}">
                <a16:creationId xmlns:a16="http://schemas.microsoft.com/office/drawing/2014/main" id="{51F2B8C0-67D9-4D4F-9B54-2EC224966E8F}"/>
              </a:ext>
            </a:extLst>
          </p:cNvPr>
          <p:cNvSpPr/>
          <p:nvPr/>
        </p:nvSpPr>
        <p:spPr>
          <a:xfrm>
            <a:off x="1342497" y="3475358"/>
            <a:ext cx="4162583" cy="2129050"/>
          </a:xfrm>
          <a:custGeom>
            <a:avLst/>
            <a:gdLst>
              <a:gd name="connsiteX0" fmla="*/ 0 w 4162583"/>
              <a:gd name="connsiteY0" fmla="*/ 382137 h 2129050"/>
              <a:gd name="connsiteX1" fmla="*/ 81887 w 4162583"/>
              <a:gd name="connsiteY1" fmla="*/ 491319 h 2129050"/>
              <a:gd name="connsiteX2" fmla="*/ 136478 w 4162583"/>
              <a:gd name="connsiteY2" fmla="*/ 573206 h 2129050"/>
              <a:gd name="connsiteX3" fmla="*/ 218364 w 4162583"/>
              <a:gd name="connsiteY3" fmla="*/ 723331 h 2129050"/>
              <a:gd name="connsiteX4" fmla="*/ 232012 w 4162583"/>
              <a:gd name="connsiteY4" fmla="*/ 764274 h 2129050"/>
              <a:gd name="connsiteX5" fmla="*/ 341194 w 4162583"/>
              <a:gd name="connsiteY5" fmla="*/ 996286 h 2129050"/>
              <a:gd name="connsiteX6" fmla="*/ 368490 w 4162583"/>
              <a:gd name="connsiteY6" fmla="*/ 1050877 h 2129050"/>
              <a:gd name="connsiteX7" fmla="*/ 382138 w 4162583"/>
              <a:gd name="connsiteY7" fmla="*/ 1091821 h 2129050"/>
              <a:gd name="connsiteX8" fmla="*/ 409433 w 4162583"/>
              <a:gd name="connsiteY8" fmla="*/ 1132764 h 2129050"/>
              <a:gd name="connsiteX9" fmla="*/ 477672 w 4162583"/>
              <a:gd name="connsiteY9" fmla="*/ 1241946 h 2129050"/>
              <a:gd name="connsiteX10" fmla="*/ 504967 w 4162583"/>
              <a:gd name="connsiteY10" fmla="*/ 1282889 h 2129050"/>
              <a:gd name="connsiteX11" fmla="*/ 586854 w 4162583"/>
              <a:gd name="connsiteY11" fmla="*/ 1364776 h 2129050"/>
              <a:gd name="connsiteX12" fmla="*/ 614150 w 4162583"/>
              <a:gd name="connsiteY12" fmla="*/ 1405719 h 2129050"/>
              <a:gd name="connsiteX13" fmla="*/ 668741 w 4162583"/>
              <a:gd name="connsiteY13" fmla="*/ 1433015 h 2129050"/>
              <a:gd name="connsiteX14" fmla="*/ 818866 w 4162583"/>
              <a:gd name="connsiteY14" fmla="*/ 1528549 h 2129050"/>
              <a:gd name="connsiteX15" fmla="*/ 900753 w 4162583"/>
              <a:gd name="connsiteY15" fmla="*/ 1596788 h 2129050"/>
              <a:gd name="connsiteX16" fmla="*/ 955344 w 4162583"/>
              <a:gd name="connsiteY16" fmla="*/ 1624083 h 2129050"/>
              <a:gd name="connsiteX17" fmla="*/ 996287 w 4162583"/>
              <a:gd name="connsiteY17" fmla="*/ 1651379 h 2129050"/>
              <a:gd name="connsiteX18" fmla="*/ 1050878 w 4162583"/>
              <a:gd name="connsiteY18" fmla="*/ 1678674 h 2129050"/>
              <a:gd name="connsiteX19" fmla="*/ 1146412 w 4162583"/>
              <a:gd name="connsiteY19" fmla="*/ 1733265 h 2129050"/>
              <a:gd name="connsiteX20" fmla="*/ 1187356 w 4162583"/>
              <a:gd name="connsiteY20" fmla="*/ 1746913 h 2129050"/>
              <a:gd name="connsiteX21" fmla="*/ 1255594 w 4162583"/>
              <a:gd name="connsiteY21" fmla="*/ 1787856 h 2129050"/>
              <a:gd name="connsiteX22" fmla="*/ 1310185 w 4162583"/>
              <a:gd name="connsiteY22" fmla="*/ 1815152 h 2129050"/>
              <a:gd name="connsiteX23" fmla="*/ 1419367 w 4162583"/>
              <a:gd name="connsiteY23" fmla="*/ 1897038 h 2129050"/>
              <a:gd name="connsiteX24" fmla="*/ 1473959 w 4162583"/>
              <a:gd name="connsiteY24" fmla="*/ 1924334 h 2129050"/>
              <a:gd name="connsiteX25" fmla="*/ 1705970 w 4162583"/>
              <a:gd name="connsiteY25" fmla="*/ 2074459 h 2129050"/>
              <a:gd name="connsiteX26" fmla="*/ 1760561 w 4162583"/>
              <a:gd name="connsiteY26" fmla="*/ 2101755 h 2129050"/>
              <a:gd name="connsiteX27" fmla="*/ 1842448 w 4162583"/>
              <a:gd name="connsiteY27" fmla="*/ 2129050 h 2129050"/>
              <a:gd name="connsiteX28" fmla="*/ 2169994 w 4162583"/>
              <a:gd name="connsiteY28" fmla="*/ 2115403 h 2129050"/>
              <a:gd name="connsiteX29" fmla="*/ 2210938 w 4162583"/>
              <a:gd name="connsiteY29" fmla="*/ 2101755 h 2129050"/>
              <a:gd name="connsiteX30" fmla="*/ 2265529 w 4162583"/>
              <a:gd name="connsiteY30" fmla="*/ 2088107 h 2129050"/>
              <a:gd name="connsiteX31" fmla="*/ 2333767 w 4162583"/>
              <a:gd name="connsiteY31" fmla="*/ 2074459 h 2129050"/>
              <a:gd name="connsiteX32" fmla="*/ 2593075 w 4162583"/>
              <a:gd name="connsiteY32" fmla="*/ 1978925 h 2129050"/>
              <a:gd name="connsiteX33" fmla="*/ 2688609 w 4162583"/>
              <a:gd name="connsiteY33" fmla="*/ 1951629 h 2129050"/>
              <a:gd name="connsiteX34" fmla="*/ 2729553 w 4162583"/>
              <a:gd name="connsiteY34" fmla="*/ 1924334 h 2129050"/>
              <a:gd name="connsiteX35" fmla="*/ 2784144 w 4162583"/>
              <a:gd name="connsiteY35" fmla="*/ 1897038 h 2129050"/>
              <a:gd name="connsiteX36" fmla="*/ 2852382 w 4162583"/>
              <a:gd name="connsiteY36" fmla="*/ 1856095 h 2129050"/>
              <a:gd name="connsiteX37" fmla="*/ 2961564 w 4162583"/>
              <a:gd name="connsiteY37" fmla="*/ 1787856 h 2129050"/>
              <a:gd name="connsiteX38" fmla="*/ 3016156 w 4162583"/>
              <a:gd name="connsiteY38" fmla="*/ 1760561 h 2129050"/>
              <a:gd name="connsiteX39" fmla="*/ 3111690 w 4162583"/>
              <a:gd name="connsiteY39" fmla="*/ 1651379 h 2129050"/>
              <a:gd name="connsiteX40" fmla="*/ 3152633 w 4162583"/>
              <a:gd name="connsiteY40" fmla="*/ 1610435 h 2129050"/>
              <a:gd name="connsiteX41" fmla="*/ 3193576 w 4162583"/>
              <a:gd name="connsiteY41" fmla="*/ 1555844 h 2129050"/>
              <a:gd name="connsiteX42" fmla="*/ 3220872 w 4162583"/>
              <a:gd name="connsiteY42" fmla="*/ 1514901 h 2129050"/>
              <a:gd name="connsiteX43" fmla="*/ 3261815 w 4162583"/>
              <a:gd name="connsiteY43" fmla="*/ 1487606 h 2129050"/>
              <a:gd name="connsiteX44" fmla="*/ 3289111 w 4162583"/>
              <a:gd name="connsiteY44" fmla="*/ 1446662 h 2129050"/>
              <a:gd name="connsiteX45" fmla="*/ 3316406 w 4162583"/>
              <a:gd name="connsiteY45" fmla="*/ 1378423 h 2129050"/>
              <a:gd name="connsiteX46" fmla="*/ 3357350 w 4162583"/>
              <a:gd name="connsiteY46" fmla="*/ 1337480 h 2129050"/>
              <a:gd name="connsiteX47" fmla="*/ 3452884 w 4162583"/>
              <a:gd name="connsiteY47" fmla="*/ 1201003 h 2129050"/>
              <a:gd name="connsiteX48" fmla="*/ 3548418 w 4162583"/>
              <a:gd name="connsiteY48" fmla="*/ 1091821 h 2129050"/>
              <a:gd name="connsiteX49" fmla="*/ 3616657 w 4162583"/>
              <a:gd name="connsiteY49" fmla="*/ 996286 h 2129050"/>
              <a:gd name="connsiteX50" fmla="*/ 3698544 w 4162583"/>
              <a:gd name="connsiteY50" fmla="*/ 859809 h 2129050"/>
              <a:gd name="connsiteX51" fmla="*/ 3725839 w 4162583"/>
              <a:gd name="connsiteY51" fmla="*/ 805218 h 2129050"/>
              <a:gd name="connsiteX52" fmla="*/ 3766782 w 4162583"/>
              <a:gd name="connsiteY52" fmla="*/ 750626 h 2129050"/>
              <a:gd name="connsiteX53" fmla="*/ 3807726 w 4162583"/>
              <a:gd name="connsiteY53" fmla="*/ 682388 h 2129050"/>
              <a:gd name="connsiteX54" fmla="*/ 3848669 w 4162583"/>
              <a:gd name="connsiteY54" fmla="*/ 627797 h 2129050"/>
              <a:gd name="connsiteX55" fmla="*/ 3944203 w 4162583"/>
              <a:gd name="connsiteY55" fmla="*/ 436728 h 2129050"/>
              <a:gd name="connsiteX56" fmla="*/ 3971499 w 4162583"/>
              <a:gd name="connsiteY56" fmla="*/ 382137 h 2129050"/>
              <a:gd name="connsiteX57" fmla="*/ 4026090 w 4162583"/>
              <a:gd name="connsiteY57" fmla="*/ 259307 h 2129050"/>
              <a:gd name="connsiteX58" fmla="*/ 4053385 w 4162583"/>
              <a:gd name="connsiteY58" fmla="*/ 218364 h 2129050"/>
              <a:gd name="connsiteX59" fmla="*/ 4067033 w 4162583"/>
              <a:gd name="connsiteY59" fmla="*/ 177421 h 2129050"/>
              <a:gd name="connsiteX60" fmla="*/ 4107976 w 4162583"/>
              <a:gd name="connsiteY60" fmla="*/ 95534 h 2129050"/>
              <a:gd name="connsiteX61" fmla="*/ 4162567 w 4162583"/>
              <a:gd name="connsiteY61" fmla="*/ 0 h 21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162583" h="2129050">
                <a:moveTo>
                  <a:pt x="0" y="382137"/>
                </a:moveTo>
                <a:cubicBezTo>
                  <a:pt x="112419" y="569499"/>
                  <a:pt x="-22593" y="356987"/>
                  <a:pt x="81887" y="491319"/>
                </a:cubicBezTo>
                <a:cubicBezTo>
                  <a:pt x="102027" y="517214"/>
                  <a:pt x="118281" y="545910"/>
                  <a:pt x="136478" y="573206"/>
                </a:cubicBezTo>
                <a:cubicBezTo>
                  <a:pt x="169701" y="623042"/>
                  <a:pt x="197722" y="661406"/>
                  <a:pt x="218364" y="723331"/>
                </a:cubicBezTo>
                <a:cubicBezTo>
                  <a:pt x="222913" y="736979"/>
                  <a:pt x="226669" y="750917"/>
                  <a:pt x="232012" y="764274"/>
                </a:cubicBezTo>
                <a:cubicBezTo>
                  <a:pt x="272663" y="865901"/>
                  <a:pt x="287304" y="888506"/>
                  <a:pt x="341194" y="996286"/>
                </a:cubicBezTo>
                <a:cubicBezTo>
                  <a:pt x="350293" y="1014483"/>
                  <a:pt x="362056" y="1031576"/>
                  <a:pt x="368490" y="1050877"/>
                </a:cubicBezTo>
                <a:cubicBezTo>
                  <a:pt x="373039" y="1064525"/>
                  <a:pt x="375704" y="1078954"/>
                  <a:pt x="382138" y="1091821"/>
                </a:cubicBezTo>
                <a:cubicBezTo>
                  <a:pt x="389473" y="1106492"/>
                  <a:pt x="401295" y="1118523"/>
                  <a:pt x="409433" y="1132764"/>
                </a:cubicBezTo>
                <a:cubicBezTo>
                  <a:pt x="482719" y="1261013"/>
                  <a:pt x="384478" y="1111473"/>
                  <a:pt x="477672" y="1241946"/>
                </a:cubicBezTo>
                <a:cubicBezTo>
                  <a:pt x="487206" y="1255293"/>
                  <a:pt x="494070" y="1270630"/>
                  <a:pt x="504967" y="1282889"/>
                </a:cubicBezTo>
                <a:cubicBezTo>
                  <a:pt x="530613" y="1311740"/>
                  <a:pt x="561208" y="1335925"/>
                  <a:pt x="586854" y="1364776"/>
                </a:cubicBezTo>
                <a:cubicBezTo>
                  <a:pt x="597751" y="1377035"/>
                  <a:pt x="601549" y="1395218"/>
                  <a:pt x="614150" y="1405719"/>
                </a:cubicBezTo>
                <a:cubicBezTo>
                  <a:pt x="629779" y="1418743"/>
                  <a:pt x="651295" y="1422548"/>
                  <a:pt x="668741" y="1433015"/>
                </a:cubicBezTo>
                <a:cubicBezTo>
                  <a:pt x="719603" y="1463532"/>
                  <a:pt x="773299" y="1490577"/>
                  <a:pt x="818866" y="1528549"/>
                </a:cubicBezTo>
                <a:cubicBezTo>
                  <a:pt x="846162" y="1551295"/>
                  <a:pt x="871645" y="1576412"/>
                  <a:pt x="900753" y="1596788"/>
                </a:cubicBezTo>
                <a:cubicBezTo>
                  <a:pt x="917420" y="1608455"/>
                  <a:pt x="937680" y="1613989"/>
                  <a:pt x="955344" y="1624083"/>
                </a:cubicBezTo>
                <a:cubicBezTo>
                  <a:pt x="969585" y="1632221"/>
                  <a:pt x="982046" y="1643241"/>
                  <a:pt x="996287" y="1651379"/>
                </a:cubicBezTo>
                <a:cubicBezTo>
                  <a:pt x="1013951" y="1661473"/>
                  <a:pt x="1033017" y="1668932"/>
                  <a:pt x="1050878" y="1678674"/>
                </a:cubicBezTo>
                <a:cubicBezTo>
                  <a:pt x="1083077" y="1696237"/>
                  <a:pt x="1113607" y="1716862"/>
                  <a:pt x="1146412" y="1733265"/>
                </a:cubicBezTo>
                <a:cubicBezTo>
                  <a:pt x="1159279" y="1739699"/>
                  <a:pt x="1174489" y="1740479"/>
                  <a:pt x="1187356" y="1746913"/>
                </a:cubicBezTo>
                <a:cubicBezTo>
                  <a:pt x="1211082" y="1758776"/>
                  <a:pt x="1232406" y="1774974"/>
                  <a:pt x="1255594" y="1787856"/>
                </a:cubicBezTo>
                <a:cubicBezTo>
                  <a:pt x="1273379" y="1797736"/>
                  <a:pt x="1293257" y="1803867"/>
                  <a:pt x="1310185" y="1815152"/>
                </a:cubicBezTo>
                <a:cubicBezTo>
                  <a:pt x="1348037" y="1840387"/>
                  <a:pt x="1381515" y="1871803"/>
                  <a:pt x="1419367" y="1897038"/>
                </a:cubicBezTo>
                <a:cubicBezTo>
                  <a:pt x="1436295" y="1908323"/>
                  <a:pt x="1456660" y="1913625"/>
                  <a:pt x="1473959" y="1924334"/>
                </a:cubicBezTo>
                <a:cubicBezTo>
                  <a:pt x="1552281" y="1972819"/>
                  <a:pt x="1623580" y="2033263"/>
                  <a:pt x="1705970" y="2074459"/>
                </a:cubicBezTo>
                <a:cubicBezTo>
                  <a:pt x="1724167" y="2083558"/>
                  <a:pt x="1741671" y="2094199"/>
                  <a:pt x="1760561" y="2101755"/>
                </a:cubicBezTo>
                <a:cubicBezTo>
                  <a:pt x="1787275" y="2112441"/>
                  <a:pt x="1842448" y="2129050"/>
                  <a:pt x="1842448" y="2129050"/>
                </a:cubicBezTo>
                <a:cubicBezTo>
                  <a:pt x="1951630" y="2124501"/>
                  <a:pt x="2061016" y="2123475"/>
                  <a:pt x="2169994" y="2115403"/>
                </a:cubicBezTo>
                <a:cubicBezTo>
                  <a:pt x="2184341" y="2114340"/>
                  <a:pt x="2197105" y="2105707"/>
                  <a:pt x="2210938" y="2101755"/>
                </a:cubicBezTo>
                <a:cubicBezTo>
                  <a:pt x="2228973" y="2096602"/>
                  <a:pt x="2247219" y="2092176"/>
                  <a:pt x="2265529" y="2088107"/>
                </a:cubicBezTo>
                <a:cubicBezTo>
                  <a:pt x="2288173" y="2083075"/>
                  <a:pt x="2311761" y="2081794"/>
                  <a:pt x="2333767" y="2074459"/>
                </a:cubicBezTo>
                <a:cubicBezTo>
                  <a:pt x="2421155" y="2045330"/>
                  <a:pt x="2503710" y="2001267"/>
                  <a:pt x="2593075" y="1978925"/>
                </a:cubicBezTo>
                <a:cubicBezTo>
                  <a:pt x="2610568" y="1974552"/>
                  <a:pt x="2669028" y="1961419"/>
                  <a:pt x="2688609" y="1951629"/>
                </a:cubicBezTo>
                <a:cubicBezTo>
                  <a:pt x="2703280" y="1944294"/>
                  <a:pt x="2715311" y="1932472"/>
                  <a:pt x="2729553" y="1924334"/>
                </a:cubicBezTo>
                <a:cubicBezTo>
                  <a:pt x="2747217" y="1914240"/>
                  <a:pt x="2766359" y="1906918"/>
                  <a:pt x="2784144" y="1897038"/>
                </a:cubicBezTo>
                <a:cubicBezTo>
                  <a:pt x="2807332" y="1884156"/>
                  <a:pt x="2829791" y="1869997"/>
                  <a:pt x="2852382" y="1856095"/>
                </a:cubicBezTo>
                <a:cubicBezTo>
                  <a:pt x="2888933" y="1833602"/>
                  <a:pt x="2923177" y="1807049"/>
                  <a:pt x="2961564" y="1787856"/>
                </a:cubicBezTo>
                <a:lnTo>
                  <a:pt x="3016156" y="1760561"/>
                </a:lnTo>
                <a:cubicBezTo>
                  <a:pt x="3110811" y="1665906"/>
                  <a:pt x="2995065" y="1784667"/>
                  <a:pt x="3111690" y="1651379"/>
                </a:cubicBezTo>
                <a:cubicBezTo>
                  <a:pt x="3124400" y="1636853"/>
                  <a:pt x="3140072" y="1625089"/>
                  <a:pt x="3152633" y="1610435"/>
                </a:cubicBezTo>
                <a:cubicBezTo>
                  <a:pt x="3167436" y="1593165"/>
                  <a:pt x="3180355" y="1574353"/>
                  <a:pt x="3193576" y="1555844"/>
                </a:cubicBezTo>
                <a:cubicBezTo>
                  <a:pt x="3203110" y="1542497"/>
                  <a:pt x="3209274" y="1526499"/>
                  <a:pt x="3220872" y="1514901"/>
                </a:cubicBezTo>
                <a:cubicBezTo>
                  <a:pt x="3232470" y="1503303"/>
                  <a:pt x="3248167" y="1496704"/>
                  <a:pt x="3261815" y="1487606"/>
                </a:cubicBezTo>
                <a:cubicBezTo>
                  <a:pt x="3270914" y="1473958"/>
                  <a:pt x="3281775" y="1461333"/>
                  <a:pt x="3289111" y="1446662"/>
                </a:cubicBezTo>
                <a:cubicBezTo>
                  <a:pt x="3300067" y="1424750"/>
                  <a:pt x="3303422" y="1399198"/>
                  <a:pt x="3316406" y="1378423"/>
                </a:cubicBezTo>
                <a:cubicBezTo>
                  <a:pt x="3326636" y="1362056"/>
                  <a:pt x="3344789" y="1352134"/>
                  <a:pt x="3357350" y="1337480"/>
                </a:cubicBezTo>
                <a:cubicBezTo>
                  <a:pt x="3397430" y="1290721"/>
                  <a:pt x="3415308" y="1252670"/>
                  <a:pt x="3452884" y="1201003"/>
                </a:cubicBezTo>
                <a:cubicBezTo>
                  <a:pt x="3553860" y="1062162"/>
                  <a:pt x="3464132" y="1190155"/>
                  <a:pt x="3548418" y="1091821"/>
                </a:cubicBezTo>
                <a:cubicBezTo>
                  <a:pt x="3565633" y="1071736"/>
                  <a:pt x="3600950" y="1021809"/>
                  <a:pt x="3616657" y="996286"/>
                </a:cubicBezTo>
                <a:cubicBezTo>
                  <a:pt x="3644462" y="951103"/>
                  <a:pt x="3674818" y="907261"/>
                  <a:pt x="3698544" y="859809"/>
                </a:cubicBezTo>
                <a:cubicBezTo>
                  <a:pt x="3707642" y="841612"/>
                  <a:pt x="3715056" y="822470"/>
                  <a:pt x="3725839" y="805218"/>
                </a:cubicBezTo>
                <a:cubicBezTo>
                  <a:pt x="3737894" y="785929"/>
                  <a:pt x="3754164" y="769552"/>
                  <a:pt x="3766782" y="750626"/>
                </a:cubicBezTo>
                <a:cubicBezTo>
                  <a:pt x="3781496" y="728555"/>
                  <a:pt x="3793012" y="704459"/>
                  <a:pt x="3807726" y="682388"/>
                </a:cubicBezTo>
                <a:cubicBezTo>
                  <a:pt x="3820343" y="663462"/>
                  <a:pt x="3837623" y="647681"/>
                  <a:pt x="3848669" y="627797"/>
                </a:cubicBezTo>
                <a:cubicBezTo>
                  <a:pt x="3883250" y="565551"/>
                  <a:pt x="3912358" y="500418"/>
                  <a:pt x="3944203" y="436728"/>
                </a:cubicBezTo>
                <a:cubicBezTo>
                  <a:pt x="3953302" y="418531"/>
                  <a:pt x="3960214" y="399065"/>
                  <a:pt x="3971499" y="382137"/>
                </a:cubicBezTo>
                <a:cubicBezTo>
                  <a:pt x="4033271" y="289478"/>
                  <a:pt x="3961125" y="405478"/>
                  <a:pt x="4026090" y="259307"/>
                </a:cubicBezTo>
                <a:cubicBezTo>
                  <a:pt x="4032752" y="244318"/>
                  <a:pt x="4046050" y="233035"/>
                  <a:pt x="4053385" y="218364"/>
                </a:cubicBezTo>
                <a:cubicBezTo>
                  <a:pt x="4059819" y="205497"/>
                  <a:pt x="4061190" y="190567"/>
                  <a:pt x="4067033" y="177421"/>
                </a:cubicBezTo>
                <a:cubicBezTo>
                  <a:pt x="4079427" y="149534"/>
                  <a:pt x="4092599" y="121894"/>
                  <a:pt x="4107976" y="95534"/>
                </a:cubicBezTo>
                <a:cubicBezTo>
                  <a:pt x="4165090" y="-2377"/>
                  <a:pt x="4162567" y="48149"/>
                  <a:pt x="4162567" y="0"/>
                </a:cubicBezTo>
              </a:path>
            </a:pathLst>
          </a:cu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28096D89-4880-9A47-9416-56D1130F7355}"/>
              </a:ext>
            </a:extLst>
          </p:cNvPr>
          <p:cNvSpPr txBox="1"/>
          <p:nvPr/>
        </p:nvSpPr>
        <p:spPr>
          <a:xfrm>
            <a:off x="457200" y="3671248"/>
            <a:ext cx="655436" cy="369332"/>
          </a:xfrm>
          <a:prstGeom prst="rect">
            <a:avLst/>
          </a:prstGeom>
          <a:noFill/>
        </p:spPr>
        <p:txBody>
          <a:bodyPr wrap="none" rtlCol="0">
            <a:spAutoFit/>
          </a:bodyPr>
          <a:lstStyle/>
          <a:p>
            <a:r>
              <a:rPr lang="en-US" dirty="0"/>
              <a:t>Error</a:t>
            </a:r>
          </a:p>
        </p:txBody>
      </p:sp>
      <p:sp>
        <p:nvSpPr>
          <p:cNvPr id="20" name="TextBox 19">
            <a:extLst>
              <a:ext uri="{FF2B5EF4-FFF2-40B4-BE49-F238E27FC236}">
                <a16:creationId xmlns:a16="http://schemas.microsoft.com/office/drawing/2014/main" id="{BCC58812-1BC4-9742-8C30-BDF0A534F9D0}"/>
              </a:ext>
            </a:extLst>
          </p:cNvPr>
          <p:cNvSpPr txBox="1"/>
          <p:nvPr/>
        </p:nvSpPr>
        <p:spPr>
          <a:xfrm>
            <a:off x="5073860" y="6463300"/>
            <a:ext cx="3980705" cy="369332"/>
          </a:xfrm>
          <a:prstGeom prst="rect">
            <a:avLst/>
          </a:prstGeom>
          <a:noFill/>
        </p:spPr>
        <p:txBody>
          <a:bodyPr wrap="none" rtlCol="0">
            <a:spAutoFit/>
          </a:bodyPr>
          <a:lstStyle/>
          <a:p>
            <a:r>
              <a:rPr lang="en-US" dirty="0"/>
              <a:t>Model Complexity (# model parameters)</a:t>
            </a:r>
          </a:p>
        </p:txBody>
      </p:sp>
      <p:sp>
        <p:nvSpPr>
          <p:cNvPr id="21" name="TextBox 20">
            <a:extLst>
              <a:ext uri="{FF2B5EF4-FFF2-40B4-BE49-F238E27FC236}">
                <a16:creationId xmlns:a16="http://schemas.microsoft.com/office/drawing/2014/main" id="{47E2518A-A487-2845-A27B-BADC8297648A}"/>
              </a:ext>
            </a:extLst>
          </p:cNvPr>
          <p:cNvSpPr txBox="1"/>
          <p:nvPr/>
        </p:nvSpPr>
        <p:spPr>
          <a:xfrm>
            <a:off x="1602351" y="4008101"/>
            <a:ext cx="1623778" cy="369332"/>
          </a:xfrm>
          <a:prstGeom prst="rect">
            <a:avLst/>
          </a:prstGeom>
          <a:noFill/>
        </p:spPr>
        <p:txBody>
          <a:bodyPr wrap="none" rtlCol="0">
            <a:spAutoFit/>
          </a:bodyPr>
          <a:lstStyle/>
          <a:p>
            <a:r>
              <a:rPr lang="en-US" dirty="0">
                <a:solidFill>
                  <a:srgbClr val="FF0000"/>
                </a:solidFill>
              </a:rPr>
              <a:t>Error in test set</a:t>
            </a:r>
          </a:p>
        </p:txBody>
      </p:sp>
      <p:sp>
        <p:nvSpPr>
          <p:cNvPr id="22" name="Freeform 21">
            <a:extLst>
              <a:ext uri="{FF2B5EF4-FFF2-40B4-BE49-F238E27FC236}">
                <a16:creationId xmlns:a16="http://schemas.microsoft.com/office/drawing/2014/main" id="{6363786F-22E5-424D-A0D2-79946D738960}"/>
              </a:ext>
            </a:extLst>
          </p:cNvPr>
          <p:cNvSpPr/>
          <p:nvPr/>
        </p:nvSpPr>
        <p:spPr>
          <a:xfrm>
            <a:off x="1314880" y="4012602"/>
            <a:ext cx="4389120" cy="2181938"/>
          </a:xfrm>
          <a:custGeom>
            <a:avLst/>
            <a:gdLst>
              <a:gd name="connsiteX0" fmla="*/ 0 w 4389120"/>
              <a:gd name="connsiteY0" fmla="*/ 0 h 2181938"/>
              <a:gd name="connsiteX1" fmla="*/ 21516 w 4389120"/>
              <a:gd name="connsiteY1" fmla="*/ 53789 h 2181938"/>
              <a:gd name="connsiteX2" fmla="*/ 53789 w 4389120"/>
              <a:gd name="connsiteY2" fmla="*/ 215153 h 2181938"/>
              <a:gd name="connsiteX3" fmla="*/ 64546 w 4389120"/>
              <a:gd name="connsiteY3" fmla="*/ 279699 h 2181938"/>
              <a:gd name="connsiteX4" fmla="*/ 86061 w 4389120"/>
              <a:gd name="connsiteY4" fmla="*/ 322730 h 2181938"/>
              <a:gd name="connsiteX5" fmla="*/ 96819 w 4389120"/>
              <a:gd name="connsiteY5" fmla="*/ 398033 h 2181938"/>
              <a:gd name="connsiteX6" fmla="*/ 107577 w 4389120"/>
              <a:gd name="connsiteY6" fmla="*/ 451822 h 2181938"/>
              <a:gd name="connsiteX7" fmla="*/ 118334 w 4389120"/>
              <a:gd name="connsiteY7" fmla="*/ 484094 h 2181938"/>
              <a:gd name="connsiteX8" fmla="*/ 129092 w 4389120"/>
              <a:gd name="connsiteY8" fmla="*/ 527125 h 2181938"/>
              <a:gd name="connsiteX9" fmla="*/ 150607 w 4389120"/>
              <a:gd name="connsiteY9" fmla="*/ 591671 h 2181938"/>
              <a:gd name="connsiteX10" fmla="*/ 182880 w 4389120"/>
              <a:gd name="connsiteY10" fmla="*/ 688490 h 2181938"/>
              <a:gd name="connsiteX11" fmla="*/ 225911 w 4389120"/>
              <a:gd name="connsiteY11" fmla="*/ 742278 h 2181938"/>
              <a:gd name="connsiteX12" fmla="*/ 247426 w 4389120"/>
              <a:gd name="connsiteY12" fmla="*/ 785309 h 2181938"/>
              <a:gd name="connsiteX13" fmla="*/ 301214 w 4389120"/>
              <a:gd name="connsiteY13" fmla="*/ 860612 h 2181938"/>
              <a:gd name="connsiteX14" fmla="*/ 322730 w 4389120"/>
              <a:gd name="connsiteY14" fmla="*/ 882127 h 2181938"/>
              <a:gd name="connsiteX15" fmla="*/ 355003 w 4389120"/>
              <a:gd name="connsiteY15" fmla="*/ 946673 h 2181938"/>
              <a:gd name="connsiteX16" fmla="*/ 419549 w 4389120"/>
              <a:gd name="connsiteY16" fmla="*/ 1011219 h 2181938"/>
              <a:gd name="connsiteX17" fmla="*/ 473337 w 4389120"/>
              <a:gd name="connsiteY17" fmla="*/ 1086523 h 2181938"/>
              <a:gd name="connsiteX18" fmla="*/ 548640 w 4389120"/>
              <a:gd name="connsiteY18" fmla="*/ 1161826 h 2181938"/>
              <a:gd name="connsiteX19" fmla="*/ 580913 w 4389120"/>
              <a:gd name="connsiteY19" fmla="*/ 1194099 h 2181938"/>
              <a:gd name="connsiteX20" fmla="*/ 656217 w 4389120"/>
              <a:gd name="connsiteY20" fmla="*/ 1247887 h 2181938"/>
              <a:gd name="connsiteX21" fmla="*/ 677732 w 4389120"/>
              <a:gd name="connsiteY21" fmla="*/ 1269403 h 2181938"/>
              <a:gd name="connsiteX22" fmla="*/ 785309 w 4389120"/>
              <a:gd name="connsiteY22" fmla="*/ 1355464 h 2181938"/>
              <a:gd name="connsiteX23" fmla="*/ 817581 w 4389120"/>
              <a:gd name="connsiteY23" fmla="*/ 1376979 h 2181938"/>
              <a:gd name="connsiteX24" fmla="*/ 839097 w 4389120"/>
              <a:gd name="connsiteY24" fmla="*/ 1409252 h 2181938"/>
              <a:gd name="connsiteX25" fmla="*/ 903643 w 4389120"/>
              <a:gd name="connsiteY25" fmla="*/ 1452283 h 2181938"/>
              <a:gd name="connsiteX26" fmla="*/ 946673 w 4389120"/>
              <a:gd name="connsiteY26" fmla="*/ 1484556 h 2181938"/>
              <a:gd name="connsiteX27" fmla="*/ 1043492 w 4389120"/>
              <a:gd name="connsiteY27" fmla="*/ 1570617 h 2181938"/>
              <a:gd name="connsiteX28" fmla="*/ 1075765 w 4389120"/>
              <a:gd name="connsiteY28" fmla="*/ 1581374 h 2181938"/>
              <a:gd name="connsiteX29" fmla="*/ 1108038 w 4389120"/>
              <a:gd name="connsiteY29" fmla="*/ 1613647 h 2181938"/>
              <a:gd name="connsiteX30" fmla="*/ 1140311 w 4389120"/>
              <a:gd name="connsiteY30" fmla="*/ 1624405 h 2181938"/>
              <a:gd name="connsiteX31" fmla="*/ 1215614 w 4389120"/>
              <a:gd name="connsiteY31" fmla="*/ 1656678 h 2181938"/>
              <a:gd name="connsiteX32" fmla="*/ 1247887 w 4389120"/>
              <a:gd name="connsiteY32" fmla="*/ 1678193 h 2181938"/>
              <a:gd name="connsiteX33" fmla="*/ 1333949 w 4389120"/>
              <a:gd name="connsiteY33" fmla="*/ 1710466 h 2181938"/>
              <a:gd name="connsiteX34" fmla="*/ 1376979 w 4389120"/>
              <a:gd name="connsiteY34" fmla="*/ 1731982 h 2181938"/>
              <a:gd name="connsiteX35" fmla="*/ 1473798 w 4389120"/>
              <a:gd name="connsiteY35" fmla="*/ 1764254 h 2181938"/>
              <a:gd name="connsiteX36" fmla="*/ 1559859 w 4389120"/>
              <a:gd name="connsiteY36" fmla="*/ 1807285 h 2181938"/>
              <a:gd name="connsiteX37" fmla="*/ 1624405 w 4389120"/>
              <a:gd name="connsiteY37" fmla="*/ 1818043 h 2181938"/>
              <a:gd name="connsiteX38" fmla="*/ 1667436 w 4389120"/>
              <a:gd name="connsiteY38" fmla="*/ 1828800 h 2181938"/>
              <a:gd name="connsiteX39" fmla="*/ 1721224 w 4389120"/>
              <a:gd name="connsiteY39" fmla="*/ 1839558 h 2181938"/>
              <a:gd name="connsiteX40" fmla="*/ 1796527 w 4389120"/>
              <a:gd name="connsiteY40" fmla="*/ 1871831 h 2181938"/>
              <a:gd name="connsiteX41" fmla="*/ 1893346 w 4389120"/>
              <a:gd name="connsiteY41" fmla="*/ 1893346 h 2181938"/>
              <a:gd name="connsiteX42" fmla="*/ 2000923 w 4389120"/>
              <a:gd name="connsiteY42" fmla="*/ 1925619 h 2181938"/>
              <a:gd name="connsiteX43" fmla="*/ 2097741 w 4389120"/>
              <a:gd name="connsiteY43" fmla="*/ 1957892 h 2181938"/>
              <a:gd name="connsiteX44" fmla="*/ 2130014 w 4389120"/>
              <a:gd name="connsiteY44" fmla="*/ 1968650 h 2181938"/>
              <a:gd name="connsiteX45" fmla="*/ 2194560 w 4389120"/>
              <a:gd name="connsiteY45" fmla="*/ 1979407 h 2181938"/>
              <a:gd name="connsiteX46" fmla="*/ 2226833 w 4389120"/>
              <a:gd name="connsiteY46" fmla="*/ 1990165 h 2181938"/>
              <a:gd name="connsiteX47" fmla="*/ 2302137 w 4389120"/>
              <a:gd name="connsiteY47" fmla="*/ 2022438 h 2181938"/>
              <a:gd name="connsiteX48" fmla="*/ 2441986 w 4389120"/>
              <a:gd name="connsiteY48" fmla="*/ 2033196 h 2181938"/>
              <a:gd name="connsiteX49" fmla="*/ 2474259 w 4389120"/>
              <a:gd name="connsiteY49" fmla="*/ 2043953 h 2181938"/>
              <a:gd name="connsiteX50" fmla="*/ 2592593 w 4389120"/>
              <a:gd name="connsiteY50" fmla="*/ 2065469 h 2181938"/>
              <a:gd name="connsiteX51" fmla="*/ 2624866 w 4389120"/>
              <a:gd name="connsiteY51" fmla="*/ 2086984 h 2181938"/>
              <a:gd name="connsiteX52" fmla="*/ 2721685 w 4389120"/>
              <a:gd name="connsiteY52" fmla="*/ 2097742 h 2181938"/>
              <a:gd name="connsiteX53" fmla="*/ 2786231 w 4389120"/>
              <a:gd name="connsiteY53" fmla="*/ 2108499 h 2181938"/>
              <a:gd name="connsiteX54" fmla="*/ 4023360 w 4389120"/>
              <a:gd name="connsiteY54" fmla="*/ 2119257 h 2181938"/>
              <a:gd name="connsiteX55" fmla="*/ 4130937 w 4389120"/>
              <a:gd name="connsiteY55" fmla="*/ 2130014 h 2181938"/>
              <a:gd name="connsiteX56" fmla="*/ 4163210 w 4389120"/>
              <a:gd name="connsiteY56" fmla="*/ 2140772 h 2181938"/>
              <a:gd name="connsiteX57" fmla="*/ 4227756 w 4389120"/>
              <a:gd name="connsiteY57" fmla="*/ 2151530 h 2181938"/>
              <a:gd name="connsiteX58" fmla="*/ 4313817 w 4389120"/>
              <a:gd name="connsiteY58" fmla="*/ 2173045 h 2181938"/>
              <a:gd name="connsiteX59" fmla="*/ 4389120 w 4389120"/>
              <a:gd name="connsiteY59" fmla="*/ 2173045 h 218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4389120" h="2181938">
                <a:moveTo>
                  <a:pt x="0" y="0"/>
                </a:moveTo>
                <a:cubicBezTo>
                  <a:pt x="7172" y="17930"/>
                  <a:pt x="17093" y="34991"/>
                  <a:pt x="21516" y="53789"/>
                </a:cubicBezTo>
                <a:cubicBezTo>
                  <a:pt x="77626" y="292256"/>
                  <a:pt x="20727" y="115971"/>
                  <a:pt x="53789" y="215153"/>
                </a:cubicBezTo>
                <a:cubicBezTo>
                  <a:pt x="57375" y="236668"/>
                  <a:pt x="58279" y="258807"/>
                  <a:pt x="64546" y="279699"/>
                </a:cubicBezTo>
                <a:cubicBezTo>
                  <a:pt x="69154" y="295059"/>
                  <a:pt x="81841" y="307258"/>
                  <a:pt x="86061" y="322730"/>
                </a:cubicBezTo>
                <a:cubicBezTo>
                  <a:pt x="92733" y="347192"/>
                  <a:pt x="92650" y="373022"/>
                  <a:pt x="96819" y="398033"/>
                </a:cubicBezTo>
                <a:cubicBezTo>
                  <a:pt x="99825" y="416069"/>
                  <a:pt x="103142" y="434083"/>
                  <a:pt x="107577" y="451822"/>
                </a:cubicBezTo>
                <a:cubicBezTo>
                  <a:pt x="110327" y="462823"/>
                  <a:pt x="115219" y="473191"/>
                  <a:pt x="118334" y="484094"/>
                </a:cubicBezTo>
                <a:cubicBezTo>
                  <a:pt x="122396" y="498310"/>
                  <a:pt x="124844" y="512963"/>
                  <a:pt x="129092" y="527125"/>
                </a:cubicBezTo>
                <a:cubicBezTo>
                  <a:pt x="135609" y="548848"/>
                  <a:pt x="145106" y="569669"/>
                  <a:pt x="150607" y="591671"/>
                </a:cubicBezTo>
                <a:cubicBezTo>
                  <a:pt x="158663" y="623895"/>
                  <a:pt x="165520" y="659556"/>
                  <a:pt x="182880" y="688490"/>
                </a:cubicBezTo>
                <a:cubicBezTo>
                  <a:pt x="194693" y="708179"/>
                  <a:pt x="213175" y="723173"/>
                  <a:pt x="225911" y="742278"/>
                </a:cubicBezTo>
                <a:cubicBezTo>
                  <a:pt x="234807" y="755621"/>
                  <a:pt x="239470" y="771385"/>
                  <a:pt x="247426" y="785309"/>
                </a:cubicBezTo>
                <a:cubicBezTo>
                  <a:pt x="257589" y="803095"/>
                  <a:pt x="290717" y="848016"/>
                  <a:pt x="301214" y="860612"/>
                </a:cubicBezTo>
                <a:cubicBezTo>
                  <a:pt x="307707" y="868404"/>
                  <a:pt x="315558" y="874955"/>
                  <a:pt x="322730" y="882127"/>
                </a:cubicBezTo>
                <a:cubicBezTo>
                  <a:pt x="332699" y="912036"/>
                  <a:pt x="332757" y="921646"/>
                  <a:pt x="355003" y="946673"/>
                </a:cubicBezTo>
                <a:cubicBezTo>
                  <a:pt x="375218" y="969415"/>
                  <a:pt x="402671" y="985902"/>
                  <a:pt x="419549" y="1011219"/>
                </a:cubicBezTo>
                <a:cubicBezTo>
                  <a:pt x="434171" y="1033153"/>
                  <a:pt x="456657" y="1068175"/>
                  <a:pt x="473337" y="1086523"/>
                </a:cubicBezTo>
                <a:cubicBezTo>
                  <a:pt x="497216" y="1112790"/>
                  <a:pt x="523539" y="1136725"/>
                  <a:pt x="548640" y="1161826"/>
                </a:cubicBezTo>
                <a:cubicBezTo>
                  <a:pt x="559398" y="1172584"/>
                  <a:pt x="568254" y="1185660"/>
                  <a:pt x="580913" y="1194099"/>
                </a:cubicBezTo>
                <a:cubicBezTo>
                  <a:pt x="608859" y="1212729"/>
                  <a:pt x="629532" y="1225649"/>
                  <a:pt x="656217" y="1247887"/>
                </a:cubicBezTo>
                <a:cubicBezTo>
                  <a:pt x="664009" y="1254380"/>
                  <a:pt x="670099" y="1262724"/>
                  <a:pt x="677732" y="1269403"/>
                </a:cubicBezTo>
                <a:cubicBezTo>
                  <a:pt x="713033" y="1300291"/>
                  <a:pt x="747413" y="1328395"/>
                  <a:pt x="785309" y="1355464"/>
                </a:cubicBezTo>
                <a:cubicBezTo>
                  <a:pt x="795830" y="1362979"/>
                  <a:pt x="806824" y="1369807"/>
                  <a:pt x="817581" y="1376979"/>
                </a:cubicBezTo>
                <a:cubicBezTo>
                  <a:pt x="824753" y="1387737"/>
                  <a:pt x="829367" y="1400738"/>
                  <a:pt x="839097" y="1409252"/>
                </a:cubicBezTo>
                <a:cubicBezTo>
                  <a:pt x="858557" y="1426280"/>
                  <a:pt x="882956" y="1436768"/>
                  <a:pt x="903643" y="1452283"/>
                </a:cubicBezTo>
                <a:cubicBezTo>
                  <a:pt x="917986" y="1463041"/>
                  <a:pt x="933180" y="1472750"/>
                  <a:pt x="946673" y="1484556"/>
                </a:cubicBezTo>
                <a:cubicBezTo>
                  <a:pt x="992507" y="1524661"/>
                  <a:pt x="989070" y="1536603"/>
                  <a:pt x="1043492" y="1570617"/>
                </a:cubicBezTo>
                <a:cubicBezTo>
                  <a:pt x="1053108" y="1576627"/>
                  <a:pt x="1065007" y="1577788"/>
                  <a:pt x="1075765" y="1581374"/>
                </a:cubicBezTo>
                <a:cubicBezTo>
                  <a:pt x="1086523" y="1592132"/>
                  <a:pt x="1095380" y="1605208"/>
                  <a:pt x="1108038" y="1613647"/>
                </a:cubicBezTo>
                <a:cubicBezTo>
                  <a:pt x="1117473" y="1619937"/>
                  <a:pt x="1130169" y="1619334"/>
                  <a:pt x="1140311" y="1624405"/>
                </a:cubicBezTo>
                <a:cubicBezTo>
                  <a:pt x="1214602" y="1661550"/>
                  <a:pt x="1126060" y="1634288"/>
                  <a:pt x="1215614" y="1656678"/>
                </a:cubicBezTo>
                <a:cubicBezTo>
                  <a:pt x="1226372" y="1663850"/>
                  <a:pt x="1236323" y="1672411"/>
                  <a:pt x="1247887" y="1678193"/>
                </a:cubicBezTo>
                <a:cubicBezTo>
                  <a:pt x="1337076" y="1722787"/>
                  <a:pt x="1268751" y="1682524"/>
                  <a:pt x="1333949" y="1710466"/>
                </a:cubicBezTo>
                <a:cubicBezTo>
                  <a:pt x="1348689" y="1716783"/>
                  <a:pt x="1362325" y="1725469"/>
                  <a:pt x="1376979" y="1731982"/>
                </a:cubicBezTo>
                <a:cubicBezTo>
                  <a:pt x="1429060" y="1755130"/>
                  <a:pt x="1423850" y="1751768"/>
                  <a:pt x="1473798" y="1764254"/>
                </a:cubicBezTo>
                <a:cubicBezTo>
                  <a:pt x="1507907" y="1786994"/>
                  <a:pt x="1515321" y="1795138"/>
                  <a:pt x="1559859" y="1807285"/>
                </a:cubicBezTo>
                <a:cubicBezTo>
                  <a:pt x="1580903" y="1813024"/>
                  <a:pt x="1603016" y="1813765"/>
                  <a:pt x="1624405" y="1818043"/>
                </a:cubicBezTo>
                <a:cubicBezTo>
                  <a:pt x="1638903" y="1820943"/>
                  <a:pt x="1653003" y="1825593"/>
                  <a:pt x="1667436" y="1828800"/>
                </a:cubicBezTo>
                <a:cubicBezTo>
                  <a:pt x="1685285" y="1832766"/>
                  <a:pt x="1703486" y="1835123"/>
                  <a:pt x="1721224" y="1839558"/>
                </a:cubicBezTo>
                <a:cubicBezTo>
                  <a:pt x="1761588" y="1849649"/>
                  <a:pt x="1753426" y="1853359"/>
                  <a:pt x="1796527" y="1871831"/>
                </a:cubicBezTo>
                <a:cubicBezTo>
                  <a:pt x="1830235" y="1886277"/>
                  <a:pt x="1854658" y="1886898"/>
                  <a:pt x="1893346" y="1893346"/>
                </a:cubicBezTo>
                <a:cubicBezTo>
                  <a:pt x="1971918" y="1919538"/>
                  <a:pt x="1935890" y="1909362"/>
                  <a:pt x="2000923" y="1925619"/>
                </a:cubicBezTo>
                <a:cubicBezTo>
                  <a:pt x="2057072" y="1963051"/>
                  <a:pt x="2010780" y="1938567"/>
                  <a:pt x="2097741" y="1957892"/>
                </a:cubicBezTo>
                <a:cubicBezTo>
                  <a:pt x="2108811" y="1960352"/>
                  <a:pt x="2118944" y="1966190"/>
                  <a:pt x="2130014" y="1968650"/>
                </a:cubicBezTo>
                <a:cubicBezTo>
                  <a:pt x="2151307" y="1973382"/>
                  <a:pt x="2173045" y="1975821"/>
                  <a:pt x="2194560" y="1979407"/>
                </a:cubicBezTo>
                <a:cubicBezTo>
                  <a:pt x="2205318" y="1982993"/>
                  <a:pt x="2216410" y="1985698"/>
                  <a:pt x="2226833" y="1990165"/>
                </a:cubicBezTo>
                <a:cubicBezTo>
                  <a:pt x="2246427" y="1998562"/>
                  <a:pt x="2278395" y="2019470"/>
                  <a:pt x="2302137" y="2022438"/>
                </a:cubicBezTo>
                <a:cubicBezTo>
                  <a:pt x="2348530" y="2028237"/>
                  <a:pt x="2395370" y="2029610"/>
                  <a:pt x="2441986" y="2033196"/>
                </a:cubicBezTo>
                <a:cubicBezTo>
                  <a:pt x="2452744" y="2036782"/>
                  <a:pt x="2463258" y="2041203"/>
                  <a:pt x="2474259" y="2043953"/>
                </a:cubicBezTo>
                <a:cubicBezTo>
                  <a:pt x="2504335" y="2051472"/>
                  <a:pt x="2563814" y="2060672"/>
                  <a:pt x="2592593" y="2065469"/>
                </a:cubicBezTo>
                <a:cubicBezTo>
                  <a:pt x="2603351" y="2072641"/>
                  <a:pt x="2612323" y="2083848"/>
                  <a:pt x="2624866" y="2086984"/>
                </a:cubicBezTo>
                <a:cubicBezTo>
                  <a:pt x="2656368" y="2094860"/>
                  <a:pt x="2689498" y="2093450"/>
                  <a:pt x="2721685" y="2097742"/>
                </a:cubicBezTo>
                <a:cubicBezTo>
                  <a:pt x="2743306" y="2100625"/>
                  <a:pt x="2764716" y="2104913"/>
                  <a:pt x="2786231" y="2108499"/>
                </a:cubicBezTo>
                <a:cubicBezTo>
                  <a:pt x="3178406" y="2239228"/>
                  <a:pt x="3614939" y="2164634"/>
                  <a:pt x="4023360" y="2119257"/>
                </a:cubicBezTo>
                <a:cubicBezTo>
                  <a:pt x="4059219" y="2122843"/>
                  <a:pt x="4095318" y="2124534"/>
                  <a:pt x="4130937" y="2130014"/>
                </a:cubicBezTo>
                <a:cubicBezTo>
                  <a:pt x="4142145" y="2131738"/>
                  <a:pt x="4152140" y="2138312"/>
                  <a:pt x="4163210" y="2140772"/>
                </a:cubicBezTo>
                <a:cubicBezTo>
                  <a:pt x="4184503" y="2145504"/>
                  <a:pt x="4206463" y="2146798"/>
                  <a:pt x="4227756" y="2151530"/>
                </a:cubicBezTo>
                <a:cubicBezTo>
                  <a:pt x="4283250" y="2163862"/>
                  <a:pt x="4239436" y="2166846"/>
                  <a:pt x="4313817" y="2173045"/>
                </a:cubicBezTo>
                <a:cubicBezTo>
                  <a:pt x="4338831" y="2175130"/>
                  <a:pt x="4364019" y="2173045"/>
                  <a:pt x="4389120" y="2173045"/>
                </a:cubicBezTo>
              </a:path>
            </a:pathLst>
          </a:custGeom>
          <a:noFill/>
          <a:ln w="254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C0EA07AF-586C-2E4E-8215-980AB816E517}"/>
              </a:ext>
            </a:extLst>
          </p:cNvPr>
          <p:cNvSpPr txBox="1"/>
          <p:nvPr/>
        </p:nvSpPr>
        <p:spPr>
          <a:xfrm>
            <a:off x="1292258" y="5856741"/>
            <a:ext cx="1991186" cy="369332"/>
          </a:xfrm>
          <a:prstGeom prst="rect">
            <a:avLst/>
          </a:prstGeom>
          <a:noFill/>
        </p:spPr>
        <p:txBody>
          <a:bodyPr wrap="none" rtlCol="0">
            <a:spAutoFit/>
          </a:bodyPr>
          <a:lstStyle/>
          <a:p>
            <a:r>
              <a:rPr lang="en-US" dirty="0">
                <a:solidFill>
                  <a:srgbClr val="0000FF"/>
                </a:solidFill>
              </a:rPr>
              <a:t>Error in training set</a:t>
            </a:r>
          </a:p>
        </p:txBody>
      </p:sp>
      <p:sp>
        <p:nvSpPr>
          <p:cNvPr id="24" name="TextBox 23">
            <a:extLst>
              <a:ext uri="{FF2B5EF4-FFF2-40B4-BE49-F238E27FC236}">
                <a16:creationId xmlns:a16="http://schemas.microsoft.com/office/drawing/2014/main" id="{5CE2F77A-2004-0146-A8DB-FB1CF333E650}"/>
              </a:ext>
            </a:extLst>
          </p:cNvPr>
          <p:cNvSpPr txBox="1"/>
          <p:nvPr/>
        </p:nvSpPr>
        <p:spPr>
          <a:xfrm>
            <a:off x="5878668" y="4747394"/>
            <a:ext cx="3010376" cy="646331"/>
          </a:xfrm>
          <a:prstGeom prst="rect">
            <a:avLst/>
          </a:prstGeom>
          <a:noFill/>
        </p:spPr>
        <p:txBody>
          <a:bodyPr wrap="square" rtlCol="0">
            <a:spAutoFit/>
          </a:bodyPr>
          <a:lstStyle/>
          <a:p>
            <a:r>
              <a:rPr lang="en-US" dirty="0"/>
              <a:t>Gap between training &amp; test errors is called o</a:t>
            </a:r>
            <a:r>
              <a:rPr lang="en-US" dirty="0">
                <a:solidFill>
                  <a:srgbClr val="0000FF"/>
                </a:solidFill>
              </a:rPr>
              <a:t>verfitting</a:t>
            </a:r>
          </a:p>
        </p:txBody>
      </p:sp>
      <p:sp>
        <p:nvSpPr>
          <p:cNvPr id="25" name="Right Brace 24">
            <a:extLst>
              <a:ext uri="{FF2B5EF4-FFF2-40B4-BE49-F238E27FC236}">
                <a16:creationId xmlns:a16="http://schemas.microsoft.com/office/drawing/2014/main" id="{6CECC652-6BC0-B64F-8A85-7575C351E9D3}"/>
              </a:ext>
            </a:extLst>
          </p:cNvPr>
          <p:cNvSpPr/>
          <p:nvPr/>
        </p:nvSpPr>
        <p:spPr>
          <a:xfrm>
            <a:off x="5462953" y="4040580"/>
            <a:ext cx="360596" cy="1985082"/>
          </a:xfrm>
          <a:prstGeom prst="righ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Content Placeholder 2">
            <a:extLst>
              <a:ext uri="{FF2B5EF4-FFF2-40B4-BE49-F238E27FC236}">
                <a16:creationId xmlns:a16="http://schemas.microsoft.com/office/drawing/2014/main" id="{11446646-B7E2-E84E-84E2-09F0B4D64103}"/>
              </a:ext>
            </a:extLst>
          </p:cNvPr>
          <p:cNvSpPr txBox="1">
            <a:spLocks/>
          </p:cNvSpPr>
          <p:nvPr/>
        </p:nvSpPr>
        <p:spPr>
          <a:xfrm>
            <a:off x="457200" y="1144761"/>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For fixed amount of data samples N (e.g., number of fish photos), as we increase number of model parameters</a:t>
            </a:r>
          </a:p>
          <a:p>
            <a:pPr lvl="1"/>
            <a:r>
              <a:rPr lang="en-US" sz="2000" dirty="0"/>
              <a:t>Training error might keep decreasing</a:t>
            </a:r>
          </a:p>
          <a:p>
            <a:pPr lvl="1"/>
            <a:r>
              <a:rPr lang="en-US" sz="2000" dirty="0"/>
              <a:t>Test error might decrease and then increase</a:t>
            </a:r>
          </a:p>
        </p:txBody>
      </p:sp>
    </p:spTree>
    <p:extLst>
      <p:ext uri="{BB962C8B-B14F-4D97-AF65-F5344CB8AC3E}">
        <p14:creationId xmlns:p14="http://schemas.microsoft.com/office/powerpoint/2010/main" val="34903270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37DC14D-6391-524A-848B-02C77E6D307F}"/>
              </a:ext>
            </a:extLst>
          </p:cNvPr>
          <p:cNvSpPr>
            <a:spLocks noGrp="1"/>
          </p:cNvSpPr>
          <p:nvPr>
            <p:ph type="title"/>
          </p:nvPr>
        </p:nvSpPr>
        <p:spPr>
          <a:xfrm>
            <a:off x="457200" y="-48640"/>
            <a:ext cx="8229600" cy="1143000"/>
          </a:xfrm>
        </p:spPr>
        <p:txBody>
          <a:bodyPr>
            <a:normAutofit/>
          </a:bodyPr>
          <a:lstStyle/>
          <a:p>
            <a:r>
              <a:rPr lang="en-US" sz="3400" dirty="0">
                <a:solidFill>
                  <a:srgbClr val="0000FF"/>
                </a:solidFill>
              </a:rPr>
              <a:t>Training, Validation, Test Sets</a:t>
            </a:r>
          </a:p>
        </p:txBody>
      </p:sp>
      <p:sp>
        <p:nvSpPr>
          <p:cNvPr id="10" name="Content Placeholder 2">
            <a:extLst>
              <a:ext uri="{FF2B5EF4-FFF2-40B4-BE49-F238E27FC236}">
                <a16:creationId xmlns:a16="http://schemas.microsoft.com/office/drawing/2014/main" id="{165BB504-294F-0F49-AA4E-228FDE0D5B04}"/>
              </a:ext>
            </a:extLst>
          </p:cNvPr>
          <p:cNvSpPr>
            <a:spLocks noGrp="1"/>
          </p:cNvSpPr>
          <p:nvPr>
            <p:ph idx="1"/>
          </p:nvPr>
        </p:nvSpPr>
        <p:spPr>
          <a:xfrm>
            <a:off x="185981" y="960522"/>
            <a:ext cx="8772040" cy="5750244"/>
          </a:xfrm>
        </p:spPr>
        <p:txBody>
          <a:bodyPr>
            <a:normAutofit lnSpcReduction="10000"/>
          </a:bodyPr>
          <a:lstStyle/>
          <a:p>
            <a:r>
              <a:rPr lang="en-US" sz="2400" dirty="0"/>
              <a:t>To really test the quality of our algorithm, need to evaluate generalization error on test set</a:t>
            </a:r>
          </a:p>
          <a:p>
            <a:r>
              <a:rPr lang="en-US" sz="2400" dirty="0"/>
              <a:t>However, splitting data into training-test set not enough</a:t>
            </a:r>
          </a:p>
          <a:p>
            <a:pPr lvl="1"/>
            <a:r>
              <a:rPr lang="en-US" sz="2400" dirty="0"/>
              <a:t>Imagine we train an algorithm on training set and error is terrible in test set</a:t>
            </a:r>
          </a:p>
          <a:p>
            <a:pPr lvl="1"/>
            <a:r>
              <a:rPr lang="en-US" sz="2400" dirty="0"/>
              <a:t>We then train new algorithm on training set and error is now better in test set</a:t>
            </a:r>
          </a:p>
          <a:p>
            <a:pPr lvl="1"/>
            <a:r>
              <a:rPr lang="en-US" sz="2400" dirty="0"/>
              <a:t>But we will have used the test set twice. If you repeat this many times, you will overfit to the test set</a:t>
            </a:r>
          </a:p>
          <a:p>
            <a:r>
              <a:rPr lang="en-US" sz="2400" dirty="0">
                <a:solidFill>
                  <a:schemeClr val="bg1"/>
                </a:solidFill>
              </a:rPr>
              <a:t>Best practice: split data into training, validation and test sets</a:t>
            </a:r>
          </a:p>
          <a:p>
            <a:pPr lvl="1"/>
            <a:r>
              <a:rPr lang="en-US" sz="2400" dirty="0">
                <a:solidFill>
                  <a:schemeClr val="bg1"/>
                </a:solidFill>
              </a:rPr>
              <a:t>Train on training set &amp; evaluate error on validation set</a:t>
            </a:r>
          </a:p>
          <a:p>
            <a:pPr lvl="1"/>
            <a:r>
              <a:rPr lang="en-US" sz="2400" dirty="0">
                <a:solidFill>
                  <a:schemeClr val="bg1"/>
                </a:solidFill>
              </a:rPr>
              <a:t>Repeat as many times as we like</a:t>
            </a:r>
          </a:p>
          <a:p>
            <a:pPr lvl="1"/>
            <a:r>
              <a:rPr lang="en-US" sz="2400" dirty="0">
                <a:solidFill>
                  <a:schemeClr val="bg1"/>
                </a:solidFill>
              </a:rPr>
              <a:t>Once satisfied with results, then apply to test set to get realistic error quantification</a:t>
            </a:r>
          </a:p>
        </p:txBody>
      </p:sp>
    </p:spTree>
    <p:extLst>
      <p:ext uri="{BB962C8B-B14F-4D97-AF65-F5344CB8AC3E}">
        <p14:creationId xmlns:p14="http://schemas.microsoft.com/office/powerpoint/2010/main" val="34826785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640"/>
            <a:ext cx="8229600" cy="1143000"/>
          </a:xfrm>
        </p:spPr>
        <p:txBody>
          <a:bodyPr>
            <a:normAutofit/>
          </a:bodyPr>
          <a:lstStyle/>
          <a:p>
            <a:r>
              <a:rPr lang="en-US" sz="3400" dirty="0">
                <a:solidFill>
                  <a:srgbClr val="0000FF"/>
                </a:solidFill>
              </a:rPr>
              <a:t>Training, Validation, Test Sets</a:t>
            </a:r>
          </a:p>
        </p:txBody>
      </p:sp>
      <p:sp>
        <p:nvSpPr>
          <p:cNvPr id="5" name="Content Placeholder 2">
            <a:extLst>
              <a:ext uri="{FF2B5EF4-FFF2-40B4-BE49-F238E27FC236}">
                <a16:creationId xmlns:a16="http://schemas.microsoft.com/office/drawing/2014/main" id="{F9668402-1120-2243-8EA9-DBEE76B98514}"/>
              </a:ext>
            </a:extLst>
          </p:cNvPr>
          <p:cNvSpPr>
            <a:spLocks noGrp="1"/>
          </p:cNvSpPr>
          <p:nvPr>
            <p:ph idx="1"/>
          </p:nvPr>
        </p:nvSpPr>
        <p:spPr>
          <a:xfrm>
            <a:off x="185981" y="960522"/>
            <a:ext cx="8772040" cy="5750244"/>
          </a:xfrm>
        </p:spPr>
        <p:txBody>
          <a:bodyPr>
            <a:normAutofit lnSpcReduction="10000"/>
          </a:bodyPr>
          <a:lstStyle/>
          <a:p>
            <a:r>
              <a:rPr lang="en-US" sz="2400" dirty="0"/>
              <a:t>To really test the quality of our algorithm, need to evaluate generalization error on test set</a:t>
            </a:r>
          </a:p>
          <a:p>
            <a:r>
              <a:rPr lang="en-US" sz="2400" dirty="0"/>
              <a:t>However, splitting data into training-test set not enough</a:t>
            </a:r>
          </a:p>
          <a:p>
            <a:pPr lvl="1"/>
            <a:r>
              <a:rPr lang="en-US" sz="2400" dirty="0"/>
              <a:t>Imagine we train an algorithm on training set and error is terrible in test set</a:t>
            </a:r>
          </a:p>
          <a:p>
            <a:pPr lvl="1"/>
            <a:r>
              <a:rPr lang="en-US" sz="2400" dirty="0"/>
              <a:t>We then train new algorithm on training set and error is now better in test set</a:t>
            </a:r>
          </a:p>
          <a:p>
            <a:pPr lvl="1"/>
            <a:r>
              <a:rPr lang="en-US" sz="2400" dirty="0"/>
              <a:t>But we will have used the test set twice. If you repeat this many times, you will overfit to the test set</a:t>
            </a:r>
          </a:p>
          <a:p>
            <a:r>
              <a:rPr lang="en-US" sz="2400" dirty="0"/>
              <a:t>Best practice: split data into training, validation and test sets</a:t>
            </a:r>
          </a:p>
          <a:p>
            <a:pPr lvl="1"/>
            <a:r>
              <a:rPr lang="en-US" sz="2400" dirty="0"/>
              <a:t>Train on training set &amp; evaluate error on validation set</a:t>
            </a:r>
          </a:p>
          <a:p>
            <a:pPr lvl="1"/>
            <a:r>
              <a:rPr lang="en-US" sz="2400" dirty="0"/>
              <a:t>Repeat as many times as we like</a:t>
            </a:r>
          </a:p>
          <a:p>
            <a:pPr lvl="1"/>
            <a:r>
              <a:rPr lang="en-US" sz="2400" dirty="0"/>
              <a:t>Once satisfied with results, then apply to test set to get realistic error quantification</a:t>
            </a:r>
          </a:p>
        </p:txBody>
      </p:sp>
    </p:spTree>
    <p:extLst>
      <p:ext uri="{BB962C8B-B14F-4D97-AF65-F5344CB8AC3E}">
        <p14:creationId xmlns:p14="http://schemas.microsoft.com/office/powerpoint/2010/main" val="10351005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781"/>
            <a:ext cx="8229600" cy="1143000"/>
          </a:xfrm>
        </p:spPr>
        <p:txBody>
          <a:bodyPr>
            <a:normAutofit/>
          </a:bodyPr>
          <a:lstStyle/>
          <a:p>
            <a:r>
              <a:rPr lang="en-US" sz="3400" dirty="0">
                <a:solidFill>
                  <a:srgbClr val="0000FF"/>
                </a:solidFill>
              </a:rPr>
              <a:t>K-fold Cross-Validation</a:t>
            </a:r>
          </a:p>
        </p:txBody>
      </p:sp>
      <p:sp>
        <p:nvSpPr>
          <p:cNvPr id="5" name="Content Placeholder 2">
            <a:extLst>
              <a:ext uri="{FF2B5EF4-FFF2-40B4-BE49-F238E27FC236}">
                <a16:creationId xmlns:a16="http://schemas.microsoft.com/office/drawing/2014/main" id="{F9668402-1120-2243-8EA9-DBEE76B98514}"/>
              </a:ext>
            </a:extLst>
          </p:cNvPr>
          <p:cNvSpPr>
            <a:spLocks noGrp="1"/>
          </p:cNvSpPr>
          <p:nvPr>
            <p:ph idx="1"/>
          </p:nvPr>
        </p:nvSpPr>
        <p:spPr>
          <a:xfrm>
            <a:off x="457198" y="959813"/>
            <a:ext cx="8451275" cy="5815057"/>
          </a:xfrm>
        </p:spPr>
        <p:txBody>
          <a:bodyPr>
            <a:normAutofit/>
          </a:bodyPr>
          <a:lstStyle/>
          <a:p>
            <a:r>
              <a:rPr lang="en-US" sz="2400" dirty="0"/>
              <a:t>Sometimes not enough data =&gt; K-fold cross validation</a:t>
            </a:r>
          </a:p>
          <a:p>
            <a:pPr lvl="1"/>
            <a:r>
              <a:rPr lang="en-US" sz="2000" dirty="0"/>
              <a:t>Divide data into K sets (called </a:t>
            </a:r>
            <a:r>
              <a:rPr lang="en-US" sz="2000" dirty="0">
                <a:solidFill>
                  <a:srgbClr val="0000FF"/>
                </a:solidFill>
              </a:rPr>
              <a:t>folds</a:t>
            </a:r>
            <a:r>
              <a:rPr lang="en-US" sz="2000" dirty="0"/>
              <a:t>)</a:t>
            </a:r>
          </a:p>
          <a:p>
            <a:pPr lvl="1"/>
            <a:r>
              <a:rPr lang="en-US" sz="2000" dirty="0"/>
              <a:t>Repeat for </a:t>
            </a:r>
            <a:r>
              <a:rPr lang="en-US" sz="2000" dirty="0" err="1"/>
              <a:t>i</a:t>
            </a:r>
            <a:r>
              <a:rPr lang="en-US" sz="2000" dirty="0"/>
              <a:t> = 1 to K</a:t>
            </a:r>
          </a:p>
          <a:p>
            <a:pPr lvl="2"/>
            <a:r>
              <a:rPr lang="en-US" sz="1600" dirty="0"/>
              <a:t>Take the </a:t>
            </a:r>
            <a:r>
              <a:rPr lang="en-US" sz="1600" dirty="0" err="1"/>
              <a:t>i-th</a:t>
            </a:r>
            <a:r>
              <a:rPr lang="en-US" sz="1600" dirty="0"/>
              <a:t> fold and call it the test fold</a:t>
            </a:r>
          </a:p>
          <a:p>
            <a:pPr lvl="2"/>
            <a:r>
              <a:rPr lang="en-US" sz="1600" dirty="0"/>
              <a:t>Train on remaining folds and test on </a:t>
            </a:r>
            <a:r>
              <a:rPr lang="en-US" sz="1600" dirty="0" err="1"/>
              <a:t>i-th</a:t>
            </a:r>
            <a:r>
              <a:rPr lang="en-US" sz="1600" dirty="0"/>
              <a:t> test fold</a:t>
            </a:r>
          </a:p>
          <a:p>
            <a:pPr lvl="2"/>
            <a:endParaRPr lang="en-US" sz="1600" dirty="0"/>
          </a:p>
          <a:p>
            <a:endParaRPr lang="en-US" sz="2400" dirty="0"/>
          </a:p>
        </p:txBody>
      </p:sp>
    </p:spTree>
    <p:extLst>
      <p:ext uri="{BB962C8B-B14F-4D97-AF65-F5344CB8AC3E}">
        <p14:creationId xmlns:p14="http://schemas.microsoft.com/office/powerpoint/2010/main" val="16949189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781"/>
            <a:ext cx="8229600" cy="1143000"/>
          </a:xfrm>
        </p:spPr>
        <p:txBody>
          <a:bodyPr>
            <a:normAutofit/>
          </a:bodyPr>
          <a:lstStyle/>
          <a:p>
            <a:r>
              <a:rPr lang="en-US" sz="3400" dirty="0">
                <a:solidFill>
                  <a:srgbClr val="0000FF"/>
                </a:solidFill>
              </a:rPr>
              <a:t>K-fold Cross-Validation</a:t>
            </a:r>
          </a:p>
        </p:txBody>
      </p:sp>
      <p:sp>
        <p:nvSpPr>
          <p:cNvPr id="5" name="Content Placeholder 2">
            <a:extLst>
              <a:ext uri="{FF2B5EF4-FFF2-40B4-BE49-F238E27FC236}">
                <a16:creationId xmlns:a16="http://schemas.microsoft.com/office/drawing/2014/main" id="{F9668402-1120-2243-8EA9-DBEE76B98514}"/>
              </a:ext>
            </a:extLst>
          </p:cNvPr>
          <p:cNvSpPr>
            <a:spLocks noGrp="1"/>
          </p:cNvSpPr>
          <p:nvPr>
            <p:ph idx="1"/>
          </p:nvPr>
        </p:nvSpPr>
        <p:spPr>
          <a:xfrm>
            <a:off x="457198" y="959813"/>
            <a:ext cx="8451275" cy="5815057"/>
          </a:xfrm>
        </p:spPr>
        <p:txBody>
          <a:bodyPr>
            <a:normAutofit/>
          </a:bodyPr>
          <a:lstStyle/>
          <a:p>
            <a:r>
              <a:rPr lang="en-US" sz="2400" dirty="0"/>
              <a:t>Sometimes not enough data =&gt; K-fold cross validation</a:t>
            </a:r>
          </a:p>
          <a:p>
            <a:pPr lvl="1"/>
            <a:r>
              <a:rPr lang="en-US" sz="2000" dirty="0"/>
              <a:t>Divide data into K sets (called </a:t>
            </a:r>
            <a:r>
              <a:rPr lang="en-US" sz="2000" dirty="0">
                <a:solidFill>
                  <a:srgbClr val="0000FF"/>
                </a:solidFill>
              </a:rPr>
              <a:t>folds</a:t>
            </a:r>
            <a:r>
              <a:rPr lang="en-US" sz="2000" dirty="0"/>
              <a:t>)</a:t>
            </a:r>
          </a:p>
          <a:p>
            <a:pPr lvl="1"/>
            <a:r>
              <a:rPr lang="en-US" sz="2000" dirty="0"/>
              <a:t>Repeat for </a:t>
            </a:r>
            <a:r>
              <a:rPr lang="en-US" sz="2000" dirty="0" err="1"/>
              <a:t>i</a:t>
            </a:r>
            <a:r>
              <a:rPr lang="en-US" sz="2000" dirty="0"/>
              <a:t> = 1 to K</a:t>
            </a:r>
          </a:p>
          <a:p>
            <a:pPr lvl="2"/>
            <a:r>
              <a:rPr lang="en-US" sz="1600" dirty="0"/>
              <a:t>Take the </a:t>
            </a:r>
            <a:r>
              <a:rPr lang="en-US" sz="1600" dirty="0" err="1"/>
              <a:t>i-th</a:t>
            </a:r>
            <a:r>
              <a:rPr lang="en-US" sz="1600" dirty="0"/>
              <a:t> fold and call it the test fold</a:t>
            </a:r>
          </a:p>
          <a:p>
            <a:pPr lvl="2"/>
            <a:r>
              <a:rPr lang="en-US" sz="1600" dirty="0"/>
              <a:t>Train on remaining folds and test on </a:t>
            </a:r>
            <a:r>
              <a:rPr lang="en-US" sz="1600" dirty="0" err="1"/>
              <a:t>i-th</a:t>
            </a:r>
            <a:r>
              <a:rPr lang="en-US" sz="1600" dirty="0"/>
              <a:t> test fold</a:t>
            </a:r>
          </a:p>
          <a:p>
            <a:pPr lvl="1"/>
            <a:r>
              <a:rPr lang="en-US" sz="2000" dirty="0"/>
              <a:t>If K is equal to N (# data points) =&gt; leave-one-out cross-validation</a:t>
            </a:r>
          </a:p>
          <a:p>
            <a:pPr lvl="2"/>
            <a:endParaRPr lang="en-US" sz="1600" dirty="0"/>
          </a:p>
          <a:p>
            <a:endParaRPr lang="en-US" sz="2400" dirty="0"/>
          </a:p>
        </p:txBody>
      </p:sp>
    </p:spTree>
    <p:extLst>
      <p:ext uri="{BB962C8B-B14F-4D97-AF65-F5344CB8AC3E}">
        <p14:creationId xmlns:p14="http://schemas.microsoft.com/office/powerpoint/2010/main" val="2435631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Textbook &amp; References</a:t>
            </a:r>
          </a:p>
        </p:txBody>
      </p:sp>
      <p:pic>
        <p:nvPicPr>
          <p:cNvPr id="6" name="Picture 5"/>
          <p:cNvPicPr>
            <a:picLocks noChangeAspect="1"/>
          </p:cNvPicPr>
          <p:nvPr/>
        </p:nvPicPr>
        <p:blipFill>
          <a:blip r:embed="rId3"/>
          <a:stretch>
            <a:fillRect/>
          </a:stretch>
        </p:blipFill>
        <p:spPr>
          <a:xfrm>
            <a:off x="327046" y="1910959"/>
            <a:ext cx="2257418" cy="3435741"/>
          </a:xfrm>
          <a:prstGeom prst="rect">
            <a:avLst/>
          </a:prstGeom>
        </p:spPr>
      </p:pic>
      <p:sp>
        <p:nvSpPr>
          <p:cNvPr id="7" name="TextBox 6"/>
          <p:cNvSpPr txBox="1"/>
          <p:nvPr/>
        </p:nvSpPr>
        <p:spPr>
          <a:xfrm>
            <a:off x="177800" y="5397427"/>
            <a:ext cx="2616559" cy="523220"/>
          </a:xfrm>
          <a:prstGeom prst="rect">
            <a:avLst/>
          </a:prstGeom>
          <a:noFill/>
        </p:spPr>
        <p:txBody>
          <a:bodyPr wrap="none" rtlCol="0">
            <a:spAutoFit/>
          </a:bodyPr>
          <a:lstStyle/>
          <a:p>
            <a:r>
              <a:rPr lang="en-US" sz="1400" dirty="0"/>
              <a:t>Pattern Classification by </a:t>
            </a:r>
            <a:r>
              <a:rPr lang="en-US" sz="1400" dirty="0" err="1"/>
              <a:t>Duda</a:t>
            </a:r>
            <a:r>
              <a:rPr lang="en-US" sz="1400" dirty="0"/>
              <a:t>,</a:t>
            </a:r>
          </a:p>
          <a:p>
            <a:r>
              <a:rPr lang="en-US" sz="1400" dirty="0"/>
              <a:t>Hart and Stork, John Wiley, 2001.</a:t>
            </a:r>
          </a:p>
        </p:txBody>
      </p:sp>
      <p:pic>
        <p:nvPicPr>
          <p:cNvPr id="9" name="Picture 8"/>
          <p:cNvPicPr>
            <a:picLocks noChangeAspect="1"/>
          </p:cNvPicPr>
          <p:nvPr/>
        </p:nvPicPr>
        <p:blipFill>
          <a:blip r:embed="rId4"/>
          <a:stretch>
            <a:fillRect/>
          </a:stretch>
        </p:blipFill>
        <p:spPr>
          <a:xfrm>
            <a:off x="3251040" y="2126859"/>
            <a:ext cx="2584354" cy="3033807"/>
          </a:xfrm>
          <a:prstGeom prst="rect">
            <a:avLst/>
          </a:prstGeom>
        </p:spPr>
      </p:pic>
      <p:sp>
        <p:nvSpPr>
          <p:cNvPr id="10" name="TextBox 9"/>
          <p:cNvSpPr txBox="1"/>
          <p:nvPr/>
        </p:nvSpPr>
        <p:spPr>
          <a:xfrm>
            <a:off x="3251040" y="5397427"/>
            <a:ext cx="2619583" cy="523220"/>
          </a:xfrm>
          <a:prstGeom prst="rect">
            <a:avLst/>
          </a:prstGeom>
          <a:noFill/>
        </p:spPr>
        <p:txBody>
          <a:bodyPr wrap="square" rtlCol="0">
            <a:spAutoFit/>
          </a:bodyPr>
          <a:lstStyle/>
          <a:p>
            <a:r>
              <a:rPr lang="en-US" sz="1400" dirty="0"/>
              <a:t>Machine Learning: A Probabilistic Perspective, Kevin Murphy, 2012</a:t>
            </a:r>
          </a:p>
        </p:txBody>
      </p:sp>
      <p:pic>
        <p:nvPicPr>
          <p:cNvPr id="3" name="Picture 2"/>
          <p:cNvPicPr>
            <a:picLocks noChangeAspect="1"/>
          </p:cNvPicPr>
          <p:nvPr/>
        </p:nvPicPr>
        <p:blipFill>
          <a:blip r:embed="rId5"/>
          <a:stretch>
            <a:fillRect/>
          </a:stretch>
        </p:blipFill>
        <p:spPr>
          <a:xfrm>
            <a:off x="6375400" y="1866900"/>
            <a:ext cx="2336800" cy="3479800"/>
          </a:xfrm>
          <a:prstGeom prst="rect">
            <a:avLst/>
          </a:prstGeom>
        </p:spPr>
      </p:pic>
      <p:sp>
        <p:nvSpPr>
          <p:cNvPr id="8" name="TextBox 7"/>
          <p:cNvSpPr txBox="1"/>
          <p:nvPr/>
        </p:nvSpPr>
        <p:spPr>
          <a:xfrm>
            <a:off x="6083140" y="5335871"/>
            <a:ext cx="3175160" cy="954107"/>
          </a:xfrm>
          <a:prstGeom prst="rect">
            <a:avLst/>
          </a:prstGeom>
          <a:noFill/>
        </p:spPr>
        <p:txBody>
          <a:bodyPr wrap="square" rtlCol="0">
            <a:spAutoFit/>
          </a:bodyPr>
          <a:lstStyle/>
          <a:p>
            <a:r>
              <a:rPr lang="en-US" sz="1400" dirty="0"/>
              <a:t>Computer Vision: Models, learning and inference, Simon Prince, 2012</a:t>
            </a:r>
          </a:p>
          <a:p>
            <a:r>
              <a:rPr lang="en-US" sz="1400" dirty="0">
                <a:solidFill>
                  <a:srgbClr val="0000FF"/>
                </a:solidFill>
              </a:rPr>
              <a:t>Free: </a:t>
            </a:r>
            <a:r>
              <a:rPr lang="en-US" sz="1400" dirty="0" err="1">
                <a:solidFill>
                  <a:srgbClr val="0000FF"/>
                </a:solidFill>
              </a:rPr>
              <a:t>www.computervisionmodels.com</a:t>
            </a:r>
            <a:endParaRPr lang="en-US" sz="1400" dirty="0">
              <a:solidFill>
                <a:srgbClr val="0000FF"/>
              </a:solidFill>
            </a:endParaRPr>
          </a:p>
          <a:p>
            <a:endParaRPr lang="en-US" sz="1400" dirty="0"/>
          </a:p>
        </p:txBody>
      </p:sp>
    </p:spTree>
    <p:extLst>
      <p:ext uri="{BB962C8B-B14F-4D97-AF65-F5344CB8AC3E}">
        <p14:creationId xmlns:p14="http://schemas.microsoft.com/office/powerpoint/2010/main" val="41212656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781"/>
            <a:ext cx="8229600" cy="1143000"/>
          </a:xfrm>
        </p:spPr>
        <p:txBody>
          <a:bodyPr>
            <a:normAutofit/>
          </a:bodyPr>
          <a:lstStyle/>
          <a:p>
            <a:r>
              <a:rPr lang="en-US" sz="3400" dirty="0">
                <a:solidFill>
                  <a:srgbClr val="0000FF"/>
                </a:solidFill>
              </a:rPr>
              <a:t>K-fold Cross-Validation</a:t>
            </a:r>
          </a:p>
        </p:txBody>
      </p:sp>
      <p:sp>
        <p:nvSpPr>
          <p:cNvPr id="5" name="Content Placeholder 2">
            <a:extLst>
              <a:ext uri="{FF2B5EF4-FFF2-40B4-BE49-F238E27FC236}">
                <a16:creationId xmlns:a16="http://schemas.microsoft.com/office/drawing/2014/main" id="{F9668402-1120-2243-8EA9-DBEE76B98514}"/>
              </a:ext>
            </a:extLst>
          </p:cNvPr>
          <p:cNvSpPr>
            <a:spLocks noGrp="1"/>
          </p:cNvSpPr>
          <p:nvPr>
            <p:ph idx="1"/>
          </p:nvPr>
        </p:nvSpPr>
        <p:spPr>
          <a:xfrm>
            <a:off x="457198" y="959813"/>
            <a:ext cx="8451275" cy="5815057"/>
          </a:xfrm>
        </p:spPr>
        <p:txBody>
          <a:bodyPr>
            <a:normAutofit/>
          </a:bodyPr>
          <a:lstStyle/>
          <a:p>
            <a:r>
              <a:rPr lang="en-US" sz="2400" dirty="0"/>
              <a:t>Sometimes not enough data =&gt; K-fold cross validation</a:t>
            </a:r>
          </a:p>
          <a:p>
            <a:pPr lvl="1"/>
            <a:r>
              <a:rPr lang="en-US" sz="2000" dirty="0"/>
              <a:t>Divide data into K sets (called </a:t>
            </a:r>
            <a:r>
              <a:rPr lang="en-US" sz="2000" dirty="0">
                <a:solidFill>
                  <a:srgbClr val="0000FF"/>
                </a:solidFill>
              </a:rPr>
              <a:t>folds</a:t>
            </a:r>
            <a:r>
              <a:rPr lang="en-US" sz="2000" dirty="0"/>
              <a:t>)</a:t>
            </a:r>
          </a:p>
          <a:p>
            <a:pPr lvl="1"/>
            <a:r>
              <a:rPr lang="en-US" sz="2000" dirty="0"/>
              <a:t>Repeat for </a:t>
            </a:r>
            <a:r>
              <a:rPr lang="en-US" sz="2000" dirty="0" err="1"/>
              <a:t>i</a:t>
            </a:r>
            <a:r>
              <a:rPr lang="en-US" sz="2000" dirty="0"/>
              <a:t> = 1 to K</a:t>
            </a:r>
          </a:p>
          <a:p>
            <a:pPr lvl="2"/>
            <a:r>
              <a:rPr lang="en-US" sz="1600" dirty="0"/>
              <a:t>Take the </a:t>
            </a:r>
            <a:r>
              <a:rPr lang="en-US" sz="1600" dirty="0" err="1"/>
              <a:t>i-th</a:t>
            </a:r>
            <a:r>
              <a:rPr lang="en-US" sz="1600" dirty="0"/>
              <a:t> fold and call it the test fold</a:t>
            </a:r>
          </a:p>
          <a:p>
            <a:pPr lvl="2"/>
            <a:r>
              <a:rPr lang="en-US" sz="1600" dirty="0"/>
              <a:t>Train on remaining folds and test on </a:t>
            </a:r>
            <a:r>
              <a:rPr lang="en-US" sz="1600" dirty="0" err="1"/>
              <a:t>i-th</a:t>
            </a:r>
            <a:r>
              <a:rPr lang="en-US" sz="1600" dirty="0"/>
              <a:t> test fold</a:t>
            </a:r>
          </a:p>
          <a:p>
            <a:pPr lvl="1"/>
            <a:r>
              <a:rPr lang="en-US" sz="2000" dirty="0"/>
              <a:t>If K is equal to N (# data points) =&gt; leave-one-out cross-validation</a:t>
            </a:r>
          </a:p>
          <a:p>
            <a:r>
              <a:rPr lang="en-US" sz="2400" dirty="0"/>
              <a:t>Same problem as before</a:t>
            </a:r>
          </a:p>
          <a:p>
            <a:pPr lvl="1"/>
            <a:r>
              <a:rPr lang="en-US" sz="2000" dirty="0"/>
              <a:t>If one algorithm gives poor K-fold cross-validation errors, and we repeat with a different algorithm, we will eventually overfit</a:t>
            </a:r>
          </a:p>
          <a:p>
            <a:pPr lvl="1"/>
            <a:r>
              <a:rPr lang="en-US" sz="2000" dirty="0"/>
              <a:t>Solution: Inner-loop (Nested) Cross-Validation</a:t>
            </a:r>
          </a:p>
          <a:p>
            <a:pPr lvl="1"/>
            <a:r>
              <a:rPr lang="en-US" sz="2000" dirty="0"/>
              <a:t>Repeat for </a:t>
            </a:r>
            <a:r>
              <a:rPr lang="en-US" sz="2000" dirty="0" err="1"/>
              <a:t>i</a:t>
            </a:r>
            <a:r>
              <a:rPr lang="en-US" sz="2000" dirty="0"/>
              <a:t> = 1 to K</a:t>
            </a:r>
          </a:p>
          <a:p>
            <a:pPr lvl="2"/>
            <a:r>
              <a:rPr lang="en-US" sz="1600" dirty="0"/>
              <a:t>Take the </a:t>
            </a:r>
            <a:r>
              <a:rPr lang="en-US" sz="1600" dirty="0" err="1"/>
              <a:t>i-th</a:t>
            </a:r>
            <a:r>
              <a:rPr lang="en-US" sz="1600" dirty="0"/>
              <a:t> fold and call it the test fold</a:t>
            </a:r>
          </a:p>
          <a:p>
            <a:pPr lvl="2"/>
            <a:r>
              <a:rPr lang="en-US" sz="1600" dirty="0"/>
              <a:t>Performing K’-fold cross-validation on remaining folds with different algorithms</a:t>
            </a:r>
          </a:p>
          <a:p>
            <a:pPr lvl="2"/>
            <a:r>
              <a:rPr lang="en-US" sz="1600" dirty="0"/>
              <a:t>Apply best algorithm to </a:t>
            </a:r>
            <a:r>
              <a:rPr lang="en-US" sz="1600" dirty="0" err="1"/>
              <a:t>i-th</a:t>
            </a:r>
            <a:r>
              <a:rPr lang="en-US" sz="1600" dirty="0"/>
              <a:t> test fold</a:t>
            </a:r>
          </a:p>
          <a:p>
            <a:endParaRPr lang="en-US" sz="2400" dirty="0"/>
          </a:p>
        </p:txBody>
      </p:sp>
    </p:spTree>
    <p:extLst>
      <p:ext uri="{BB962C8B-B14F-4D97-AF65-F5344CB8AC3E}">
        <p14:creationId xmlns:p14="http://schemas.microsoft.com/office/powerpoint/2010/main" val="40709199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781"/>
            <a:ext cx="8229600" cy="1143000"/>
          </a:xfrm>
        </p:spPr>
        <p:txBody>
          <a:bodyPr>
            <a:normAutofit/>
          </a:bodyPr>
          <a:lstStyle/>
          <a:p>
            <a:r>
              <a:rPr lang="en-US" sz="3400" dirty="0">
                <a:solidFill>
                  <a:srgbClr val="0000FF"/>
                </a:solidFill>
              </a:rPr>
              <a:t>K-fold Cross-Validation</a:t>
            </a:r>
          </a:p>
        </p:txBody>
      </p:sp>
      <p:sp>
        <p:nvSpPr>
          <p:cNvPr id="5" name="Content Placeholder 2">
            <a:extLst>
              <a:ext uri="{FF2B5EF4-FFF2-40B4-BE49-F238E27FC236}">
                <a16:creationId xmlns:a16="http://schemas.microsoft.com/office/drawing/2014/main" id="{F9668402-1120-2243-8EA9-DBEE76B98514}"/>
              </a:ext>
            </a:extLst>
          </p:cNvPr>
          <p:cNvSpPr>
            <a:spLocks noGrp="1"/>
          </p:cNvSpPr>
          <p:nvPr>
            <p:ph idx="1"/>
          </p:nvPr>
        </p:nvSpPr>
        <p:spPr>
          <a:xfrm>
            <a:off x="457198" y="959813"/>
            <a:ext cx="8451275" cy="5815057"/>
          </a:xfrm>
        </p:spPr>
        <p:txBody>
          <a:bodyPr>
            <a:normAutofit/>
          </a:bodyPr>
          <a:lstStyle/>
          <a:p>
            <a:r>
              <a:rPr lang="en-US" sz="2400" dirty="0"/>
              <a:t>Sometimes not enough data =&gt; K-fold cross validation</a:t>
            </a:r>
          </a:p>
          <a:p>
            <a:pPr lvl="1"/>
            <a:r>
              <a:rPr lang="en-US" sz="2000" dirty="0"/>
              <a:t>Divide data into K sets (called </a:t>
            </a:r>
            <a:r>
              <a:rPr lang="en-US" sz="2000" dirty="0">
                <a:solidFill>
                  <a:srgbClr val="0000FF"/>
                </a:solidFill>
              </a:rPr>
              <a:t>folds</a:t>
            </a:r>
            <a:r>
              <a:rPr lang="en-US" sz="2000" dirty="0"/>
              <a:t>)</a:t>
            </a:r>
          </a:p>
          <a:p>
            <a:pPr lvl="1"/>
            <a:r>
              <a:rPr lang="en-US" sz="2000" dirty="0"/>
              <a:t>Repeat for </a:t>
            </a:r>
            <a:r>
              <a:rPr lang="en-US" sz="2000" dirty="0" err="1"/>
              <a:t>i</a:t>
            </a:r>
            <a:r>
              <a:rPr lang="en-US" sz="2000" dirty="0"/>
              <a:t> = 1 to K</a:t>
            </a:r>
          </a:p>
          <a:p>
            <a:pPr lvl="2"/>
            <a:r>
              <a:rPr lang="en-US" sz="1600" dirty="0"/>
              <a:t>Take the </a:t>
            </a:r>
            <a:r>
              <a:rPr lang="en-US" sz="1600" dirty="0" err="1"/>
              <a:t>i-th</a:t>
            </a:r>
            <a:r>
              <a:rPr lang="en-US" sz="1600" dirty="0"/>
              <a:t> fold and call it the test fold</a:t>
            </a:r>
          </a:p>
          <a:p>
            <a:pPr lvl="2"/>
            <a:r>
              <a:rPr lang="en-US" sz="1600" dirty="0"/>
              <a:t>Train on remaining folds and test on </a:t>
            </a:r>
            <a:r>
              <a:rPr lang="en-US" sz="1600" dirty="0" err="1"/>
              <a:t>i-th</a:t>
            </a:r>
            <a:r>
              <a:rPr lang="en-US" sz="1600" dirty="0"/>
              <a:t> test fold</a:t>
            </a:r>
          </a:p>
          <a:p>
            <a:pPr lvl="1"/>
            <a:r>
              <a:rPr lang="en-US" sz="2000" dirty="0"/>
              <a:t>If K is equal to N (# data points) =&gt; leave-one-out cross-validation</a:t>
            </a:r>
          </a:p>
          <a:p>
            <a:r>
              <a:rPr lang="en-US" sz="2400" dirty="0"/>
              <a:t>Same problem as before</a:t>
            </a:r>
          </a:p>
          <a:p>
            <a:pPr lvl="1"/>
            <a:r>
              <a:rPr lang="en-US" sz="2000" dirty="0"/>
              <a:t>If one algorithm gives poor K-fold cross-validation errors, and we repeat with a different algorithm, we will eventually overfit</a:t>
            </a:r>
          </a:p>
          <a:p>
            <a:pPr lvl="1"/>
            <a:r>
              <a:rPr lang="en-US" sz="2000" dirty="0"/>
              <a:t>Solution: Inner-loop (Nested) Cross-Validation</a:t>
            </a:r>
          </a:p>
          <a:p>
            <a:pPr lvl="1"/>
            <a:r>
              <a:rPr lang="en-US" sz="2000" dirty="0"/>
              <a:t>Repeat for </a:t>
            </a:r>
            <a:r>
              <a:rPr lang="en-US" sz="2000" dirty="0" err="1"/>
              <a:t>i</a:t>
            </a:r>
            <a:r>
              <a:rPr lang="en-US" sz="2000" dirty="0"/>
              <a:t> = 1 to K</a:t>
            </a:r>
          </a:p>
          <a:p>
            <a:pPr lvl="2"/>
            <a:r>
              <a:rPr lang="en-US" sz="1600" dirty="0"/>
              <a:t>Take the </a:t>
            </a:r>
            <a:r>
              <a:rPr lang="en-US" sz="1600" dirty="0" err="1"/>
              <a:t>i-th</a:t>
            </a:r>
            <a:r>
              <a:rPr lang="en-US" sz="1600" dirty="0"/>
              <a:t> fold and call it the test fold</a:t>
            </a:r>
          </a:p>
          <a:p>
            <a:pPr lvl="2"/>
            <a:r>
              <a:rPr lang="en-US" sz="1600" dirty="0"/>
              <a:t>Performing K’-fold cross-validation on remaining folds with different algorithms</a:t>
            </a:r>
          </a:p>
          <a:p>
            <a:pPr lvl="2"/>
            <a:r>
              <a:rPr lang="en-US" sz="1600" dirty="0"/>
              <a:t>Apply best algorithm to </a:t>
            </a:r>
            <a:r>
              <a:rPr lang="en-US" sz="1600" dirty="0" err="1"/>
              <a:t>i-th</a:t>
            </a:r>
            <a:r>
              <a:rPr lang="en-US" sz="1600" dirty="0"/>
              <a:t> test fold</a:t>
            </a:r>
          </a:p>
          <a:p>
            <a:r>
              <a:rPr lang="en-US" sz="2400" dirty="0"/>
              <a:t>K-fold cross-validation more data efficient than training-validation-test, but more complicated and less “clean”</a:t>
            </a:r>
          </a:p>
          <a:p>
            <a:pPr lvl="2"/>
            <a:endParaRPr lang="en-US" sz="1600" dirty="0"/>
          </a:p>
          <a:p>
            <a:endParaRPr lang="en-US" sz="2400" dirty="0"/>
          </a:p>
        </p:txBody>
      </p:sp>
    </p:spTree>
    <p:extLst>
      <p:ext uri="{BB962C8B-B14F-4D97-AF65-F5344CB8AC3E}">
        <p14:creationId xmlns:p14="http://schemas.microsoft.com/office/powerpoint/2010/main" val="5863378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solidFill>
                  <a:srgbClr val="0000FF"/>
                </a:solidFill>
              </a:rPr>
              <a:t>Computational Complexity </a:t>
            </a:r>
            <a:r>
              <a:rPr lang="en-US" sz="3400" dirty="0"/>
              <a:t>is Important</a:t>
            </a:r>
          </a:p>
        </p:txBody>
      </p:sp>
      <p:grpSp>
        <p:nvGrpSpPr>
          <p:cNvPr id="32" name="Group 31"/>
          <p:cNvGrpSpPr>
            <a:grpSpLocks noChangeAspect="1"/>
          </p:cNvGrpSpPr>
          <p:nvPr/>
        </p:nvGrpSpPr>
        <p:grpSpPr>
          <a:xfrm>
            <a:off x="1688562" y="2233693"/>
            <a:ext cx="5201319" cy="4305179"/>
            <a:chOff x="2325401" y="1263005"/>
            <a:chExt cx="5939345" cy="4916050"/>
          </a:xfrm>
        </p:grpSpPr>
        <p:pic>
          <p:nvPicPr>
            <p:cNvPr id="4" name="Picture 3"/>
            <p:cNvPicPr>
              <a:picLocks noChangeAspect="1"/>
            </p:cNvPicPr>
            <p:nvPr/>
          </p:nvPicPr>
          <p:blipFill rotWithShape="1">
            <a:blip r:embed="rId3"/>
            <a:srcRect l="12324" t="48588" r="65493" b="9604"/>
            <a:stretch/>
          </p:blipFill>
          <p:spPr>
            <a:xfrm>
              <a:off x="4229655" y="1828800"/>
              <a:ext cx="827514" cy="972000"/>
            </a:xfrm>
            <a:prstGeom prst="rect">
              <a:avLst/>
            </a:prstGeom>
          </p:spPr>
        </p:pic>
        <p:pic>
          <p:nvPicPr>
            <p:cNvPr id="5" name="Picture 4"/>
            <p:cNvPicPr>
              <a:picLocks noChangeAspect="1"/>
            </p:cNvPicPr>
            <p:nvPr/>
          </p:nvPicPr>
          <p:blipFill rotWithShape="1">
            <a:blip r:embed="rId3"/>
            <a:srcRect l="27464" r="51068" b="56780"/>
            <a:stretch/>
          </p:blipFill>
          <p:spPr>
            <a:xfrm>
              <a:off x="5342492" y="1828800"/>
              <a:ext cx="774700" cy="972000"/>
            </a:xfrm>
            <a:prstGeom prst="rect">
              <a:avLst/>
            </a:prstGeom>
          </p:spPr>
        </p:pic>
        <p:pic>
          <p:nvPicPr>
            <p:cNvPr id="6" name="Picture 5"/>
            <p:cNvPicPr>
              <a:picLocks noChangeAspect="1"/>
            </p:cNvPicPr>
            <p:nvPr/>
          </p:nvPicPr>
          <p:blipFill rotWithShape="1">
            <a:blip r:embed="rId3"/>
            <a:srcRect l="47535" r="29577" b="54237"/>
            <a:stretch/>
          </p:blipFill>
          <p:spPr>
            <a:xfrm>
              <a:off x="6423042" y="1828800"/>
              <a:ext cx="780000" cy="972000"/>
            </a:xfrm>
            <a:prstGeom prst="rect">
              <a:avLst/>
            </a:prstGeom>
          </p:spPr>
        </p:pic>
        <p:pic>
          <p:nvPicPr>
            <p:cNvPr id="7" name="Picture 6"/>
            <p:cNvPicPr>
              <a:picLocks noChangeAspect="1"/>
            </p:cNvPicPr>
            <p:nvPr/>
          </p:nvPicPr>
          <p:blipFill rotWithShape="1">
            <a:blip r:embed="rId3"/>
            <a:srcRect l="69411" t="44350" r="5927" b="7627"/>
            <a:stretch/>
          </p:blipFill>
          <p:spPr>
            <a:xfrm>
              <a:off x="7463810" y="1828800"/>
              <a:ext cx="800936" cy="972000"/>
            </a:xfrm>
            <a:prstGeom prst="rect">
              <a:avLst/>
            </a:prstGeom>
          </p:spPr>
        </p:pic>
        <p:pic>
          <p:nvPicPr>
            <p:cNvPr id="9" name="Picture 8"/>
            <p:cNvPicPr>
              <a:picLocks noChangeAspect="1"/>
            </p:cNvPicPr>
            <p:nvPr/>
          </p:nvPicPr>
          <p:blipFill rotWithShape="1">
            <a:blip r:embed="rId4"/>
            <a:srcRect l="13128" t="6701" r="13514" b="14240"/>
            <a:stretch/>
          </p:blipFill>
          <p:spPr>
            <a:xfrm>
              <a:off x="2953616" y="2825751"/>
              <a:ext cx="1044000" cy="842755"/>
            </a:xfrm>
            <a:prstGeom prst="rect">
              <a:avLst/>
            </a:prstGeom>
          </p:spPr>
        </p:pic>
        <p:pic>
          <p:nvPicPr>
            <p:cNvPr id="10" name="Picture 9"/>
            <p:cNvPicPr>
              <a:picLocks noChangeAspect="1"/>
            </p:cNvPicPr>
            <p:nvPr/>
          </p:nvPicPr>
          <p:blipFill rotWithShape="1">
            <a:blip r:embed="rId5"/>
            <a:srcRect l="5824" r="10420"/>
            <a:stretch/>
          </p:blipFill>
          <p:spPr>
            <a:xfrm>
              <a:off x="2953616" y="3732006"/>
              <a:ext cx="1044000" cy="784002"/>
            </a:xfrm>
            <a:prstGeom prst="rect">
              <a:avLst/>
            </a:prstGeom>
          </p:spPr>
        </p:pic>
        <p:pic>
          <p:nvPicPr>
            <p:cNvPr id="11" name="Picture 10"/>
            <p:cNvPicPr>
              <a:picLocks noChangeAspect="1"/>
            </p:cNvPicPr>
            <p:nvPr/>
          </p:nvPicPr>
          <p:blipFill rotWithShape="1">
            <a:blip r:embed="rId6"/>
            <a:srcRect r="25214" b="10176"/>
            <a:stretch/>
          </p:blipFill>
          <p:spPr>
            <a:xfrm>
              <a:off x="2953617" y="4582151"/>
              <a:ext cx="1044000" cy="761929"/>
            </a:xfrm>
            <a:prstGeom prst="rect">
              <a:avLst/>
            </a:prstGeom>
          </p:spPr>
        </p:pic>
        <p:pic>
          <p:nvPicPr>
            <p:cNvPr id="12" name="Picture 11"/>
            <p:cNvPicPr>
              <a:picLocks noChangeAspect="1"/>
            </p:cNvPicPr>
            <p:nvPr/>
          </p:nvPicPr>
          <p:blipFill rotWithShape="1">
            <a:blip r:embed="rId7"/>
            <a:srcRect l="9062" r="9344" b="20743"/>
            <a:stretch/>
          </p:blipFill>
          <p:spPr>
            <a:xfrm>
              <a:off x="2950101" y="5419469"/>
              <a:ext cx="1044000" cy="759586"/>
            </a:xfrm>
            <a:prstGeom prst="rect">
              <a:avLst/>
            </a:prstGeom>
          </p:spPr>
        </p:pic>
        <p:sp>
          <p:nvSpPr>
            <p:cNvPr id="14" name="TextBox 13"/>
            <p:cNvSpPr txBox="1"/>
            <p:nvPr/>
          </p:nvSpPr>
          <p:spPr>
            <a:xfrm>
              <a:off x="4377454" y="3831619"/>
              <a:ext cx="531916" cy="584776"/>
            </a:xfrm>
            <a:prstGeom prst="rect">
              <a:avLst/>
            </a:prstGeom>
            <a:noFill/>
          </p:spPr>
          <p:txBody>
            <a:bodyPr wrap="none" rtlCol="0">
              <a:spAutoFit/>
            </a:bodyPr>
            <a:lstStyle/>
            <a:p>
              <a:r>
                <a:rPr lang="en-US" sz="3200">
                  <a:latin typeface="Zapf Dingbats"/>
                  <a:ea typeface="Zapf Dingbats"/>
                  <a:cs typeface="Zapf Dingbats"/>
                  <a:sym typeface="Zapf Dingbats"/>
                </a:rPr>
                <a:t>✔</a:t>
              </a:r>
              <a:endParaRPr lang="en-US" sz="3200"/>
            </a:p>
          </p:txBody>
        </p:sp>
        <p:sp>
          <p:nvSpPr>
            <p:cNvPr id="15" name="TextBox 14"/>
            <p:cNvSpPr txBox="1"/>
            <p:nvPr/>
          </p:nvSpPr>
          <p:spPr>
            <a:xfrm>
              <a:off x="4429251" y="4670727"/>
              <a:ext cx="428322" cy="584776"/>
            </a:xfrm>
            <a:prstGeom prst="rect">
              <a:avLst/>
            </a:prstGeom>
            <a:noFill/>
          </p:spPr>
          <p:txBody>
            <a:bodyPr wrap="none" rtlCol="0">
              <a:spAutoFit/>
            </a:bodyPr>
            <a:lstStyle/>
            <a:p>
              <a:r>
                <a:rPr lang="en-US" sz="3200">
                  <a:latin typeface="Zapf Dingbats"/>
                  <a:ea typeface="Zapf Dingbats"/>
                  <a:cs typeface="Zapf Dingbats"/>
                  <a:sym typeface="Zapf Dingbats"/>
                </a:rPr>
                <a:t>✗</a:t>
              </a:r>
              <a:endParaRPr lang="en-US" sz="3200"/>
            </a:p>
          </p:txBody>
        </p:sp>
        <p:sp>
          <p:nvSpPr>
            <p:cNvPr id="16" name="TextBox 15"/>
            <p:cNvSpPr txBox="1"/>
            <p:nvPr/>
          </p:nvSpPr>
          <p:spPr>
            <a:xfrm>
              <a:off x="5463884" y="2954740"/>
              <a:ext cx="531916" cy="584776"/>
            </a:xfrm>
            <a:prstGeom prst="rect">
              <a:avLst/>
            </a:prstGeom>
            <a:noFill/>
          </p:spPr>
          <p:txBody>
            <a:bodyPr wrap="none" rtlCol="0">
              <a:spAutoFit/>
            </a:bodyPr>
            <a:lstStyle/>
            <a:p>
              <a:r>
                <a:rPr lang="en-US" sz="3200">
                  <a:latin typeface="Zapf Dingbats"/>
                  <a:ea typeface="Zapf Dingbats"/>
                  <a:cs typeface="Zapf Dingbats"/>
                  <a:sym typeface="Zapf Dingbats"/>
                </a:rPr>
                <a:t>✔</a:t>
              </a:r>
              <a:endParaRPr lang="en-US" sz="3200"/>
            </a:p>
          </p:txBody>
        </p:sp>
        <p:sp>
          <p:nvSpPr>
            <p:cNvPr id="17" name="TextBox 16"/>
            <p:cNvSpPr txBox="1"/>
            <p:nvPr/>
          </p:nvSpPr>
          <p:spPr>
            <a:xfrm>
              <a:off x="4429251" y="5506874"/>
              <a:ext cx="428322" cy="584776"/>
            </a:xfrm>
            <a:prstGeom prst="rect">
              <a:avLst/>
            </a:prstGeom>
            <a:noFill/>
          </p:spPr>
          <p:txBody>
            <a:bodyPr wrap="none" rtlCol="0">
              <a:spAutoFit/>
            </a:bodyPr>
            <a:lstStyle/>
            <a:p>
              <a:r>
                <a:rPr lang="en-US" sz="3200">
                  <a:latin typeface="Zapf Dingbats"/>
                  <a:ea typeface="Zapf Dingbats"/>
                  <a:cs typeface="Zapf Dingbats"/>
                  <a:sym typeface="Zapf Dingbats"/>
                </a:rPr>
                <a:t>✗</a:t>
              </a:r>
              <a:endParaRPr lang="en-US" sz="3200"/>
            </a:p>
          </p:txBody>
        </p:sp>
        <p:sp>
          <p:nvSpPr>
            <p:cNvPr id="18" name="TextBox 17"/>
            <p:cNvSpPr txBox="1"/>
            <p:nvPr/>
          </p:nvSpPr>
          <p:spPr>
            <a:xfrm>
              <a:off x="5463884" y="3831619"/>
              <a:ext cx="531916" cy="584776"/>
            </a:xfrm>
            <a:prstGeom prst="rect">
              <a:avLst/>
            </a:prstGeom>
            <a:noFill/>
          </p:spPr>
          <p:txBody>
            <a:bodyPr wrap="none" rtlCol="0">
              <a:spAutoFit/>
            </a:bodyPr>
            <a:lstStyle/>
            <a:p>
              <a:r>
                <a:rPr lang="en-US" sz="3200">
                  <a:latin typeface="Zapf Dingbats"/>
                  <a:ea typeface="Zapf Dingbats"/>
                  <a:cs typeface="Zapf Dingbats"/>
                  <a:sym typeface="Zapf Dingbats"/>
                </a:rPr>
                <a:t>✔</a:t>
              </a:r>
              <a:endParaRPr lang="en-US" sz="3200"/>
            </a:p>
          </p:txBody>
        </p:sp>
        <p:sp>
          <p:nvSpPr>
            <p:cNvPr id="19" name="TextBox 18"/>
            <p:cNvSpPr txBox="1"/>
            <p:nvPr/>
          </p:nvSpPr>
          <p:spPr>
            <a:xfrm>
              <a:off x="5463884" y="4670727"/>
              <a:ext cx="531916" cy="584776"/>
            </a:xfrm>
            <a:prstGeom prst="rect">
              <a:avLst/>
            </a:prstGeom>
            <a:noFill/>
          </p:spPr>
          <p:txBody>
            <a:bodyPr wrap="none" rtlCol="0">
              <a:spAutoFit/>
            </a:bodyPr>
            <a:lstStyle/>
            <a:p>
              <a:r>
                <a:rPr lang="en-US" sz="3200">
                  <a:latin typeface="Zapf Dingbats"/>
                  <a:ea typeface="Zapf Dingbats"/>
                  <a:cs typeface="Zapf Dingbats"/>
                  <a:sym typeface="Zapf Dingbats"/>
                </a:rPr>
                <a:t>✔</a:t>
              </a:r>
              <a:endParaRPr lang="en-US" sz="3200"/>
            </a:p>
          </p:txBody>
        </p:sp>
        <p:sp>
          <p:nvSpPr>
            <p:cNvPr id="20" name="TextBox 19"/>
            <p:cNvSpPr txBox="1"/>
            <p:nvPr/>
          </p:nvSpPr>
          <p:spPr>
            <a:xfrm>
              <a:off x="6547084" y="4670727"/>
              <a:ext cx="531916" cy="584776"/>
            </a:xfrm>
            <a:prstGeom prst="rect">
              <a:avLst/>
            </a:prstGeom>
            <a:noFill/>
          </p:spPr>
          <p:txBody>
            <a:bodyPr wrap="none" rtlCol="0">
              <a:spAutoFit/>
            </a:bodyPr>
            <a:lstStyle/>
            <a:p>
              <a:r>
                <a:rPr lang="en-US" sz="3200">
                  <a:latin typeface="Zapf Dingbats"/>
                  <a:ea typeface="Zapf Dingbats"/>
                  <a:cs typeface="Zapf Dingbats"/>
                  <a:sym typeface="Zapf Dingbats"/>
                </a:rPr>
                <a:t>✔</a:t>
              </a:r>
              <a:endParaRPr lang="en-US" sz="3200"/>
            </a:p>
          </p:txBody>
        </p:sp>
        <p:sp>
          <p:nvSpPr>
            <p:cNvPr id="21" name="TextBox 20"/>
            <p:cNvSpPr txBox="1"/>
            <p:nvPr/>
          </p:nvSpPr>
          <p:spPr>
            <a:xfrm>
              <a:off x="6598881" y="3831619"/>
              <a:ext cx="428322" cy="584776"/>
            </a:xfrm>
            <a:prstGeom prst="rect">
              <a:avLst/>
            </a:prstGeom>
            <a:noFill/>
          </p:spPr>
          <p:txBody>
            <a:bodyPr wrap="none" rtlCol="0">
              <a:spAutoFit/>
            </a:bodyPr>
            <a:lstStyle/>
            <a:p>
              <a:r>
                <a:rPr lang="en-US" sz="3200" dirty="0">
                  <a:latin typeface="Zapf Dingbats"/>
                  <a:ea typeface="Zapf Dingbats"/>
                  <a:cs typeface="Zapf Dingbats"/>
                  <a:sym typeface="Zapf Dingbats"/>
                </a:rPr>
                <a:t>✗</a:t>
              </a:r>
              <a:endParaRPr lang="en-US" sz="3200" dirty="0"/>
            </a:p>
          </p:txBody>
        </p:sp>
        <p:sp>
          <p:nvSpPr>
            <p:cNvPr id="22" name="TextBox 21"/>
            <p:cNvSpPr txBox="1"/>
            <p:nvPr/>
          </p:nvSpPr>
          <p:spPr>
            <a:xfrm>
              <a:off x="7598320" y="2954740"/>
              <a:ext cx="531916" cy="584776"/>
            </a:xfrm>
            <a:prstGeom prst="rect">
              <a:avLst/>
            </a:prstGeom>
            <a:noFill/>
          </p:spPr>
          <p:txBody>
            <a:bodyPr wrap="none" rtlCol="0">
              <a:spAutoFit/>
            </a:bodyPr>
            <a:lstStyle/>
            <a:p>
              <a:r>
                <a:rPr lang="en-US" sz="3200">
                  <a:latin typeface="Zapf Dingbats"/>
                  <a:ea typeface="Zapf Dingbats"/>
                  <a:cs typeface="Zapf Dingbats"/>
                  <a:sym typeface="Zapf Dingbats"/>
                </a:rPr>
                <a:t>✔</a:t>
              </a:r>
              <a:endParaRPr lang="en-US" sz="3200"/>
            </a:p>
          </p:txBody>
        </p:sp>
        <p:sp>
          <p:nvSpPr>
            <p:cNvPr id="23" name="TextBox 22"/>
            <p:cNvSpPr txBox="1"/>
            <p:nvPr/>
          </p:nvSpPr>
          <p:spPr>
            <a:xfrm>
              <a:off x="7650117" y="4670727"/>
              <a:ext cx="428322" cy="584776"/>
            </a:xfrm>
            <a:prstGeom prst="rect">
              <a:avLst/>
            </a:prstGeom>
            <a:noFill/>
          </p:spPr>
          <p:txBody>
            <a:bodyPr wrap="none" rtlCol="0">
              <a:spAutoFit/>
            </a:bodyPr>
            <a:lstStyle/>
            <a:p>
              <a:r>
                <a:rPr lang="en-US" sz="3200">
                  <a:latin typeface="Zapf Dingbats"/>
                  <a:ea typeface="Zapf Dingbats"/>
                  <a:cs typeface="Zapf Dingbats"/>
                  <a:sym typeface="Zapf Dingbats"/>
                </a:rPr>
                <a:t>✗</a:t>
              </a:r>
              <a:endParaRPr lang="en-US" sz="3200"/>
            </a:p>
          </p:txBody>
        </p:sp>
        <p:sp>
          <p:nvSpPr>
            <p:cNvPr id="24" name="TextBox 23"/>
            <p:cNvSpPr txBox="1"/>
            <p:nvPr/>
          </p:nvSpPr>
          <p:spPr>
            <a:xfrm>
              <a:off x="4453036" y="2939352"/>
              <a:ext cx="380752" cy="615553"/>
            </a:xfrm>
            <a:prstGeom prst="rect">
              <a:avLst/>
            </a:prstGeom>
            <a:noFill/>
          </p:spPr>
          <p:txBody>
            <a:bodyPr wrap="none" rtlCol="0">
              <a:spAutoFit/>
            </a:bodyPr>
            <a:lstStyle/>
            <a:p>
              <a:r>
                <a:rPr lang="en-US" sz="3400">
                  <a:latin typeface="Chalkboard"/>
                  <a:cs typeface="Chalkboard"/>
                </a:rPr>
                <a:t>?</a:t>
              </a:r>
            </a:p>
          </p:txBody>
        </p:sp>
        <p:sp>
          <p:nvSpPr>
            <p:cNvPr id="25" name="TextBox 24"/>
            <p:cNvSpPr txBox="1"/>
            <p:nvPr/>
          </p:nvSpPr>
          <p:spPr>
            <a:xfrm>
              <a:off x="6622666" y="2939352"/>
              <a:ext cx="380752" cy="615553"/>
            </a:xfrm>
            <a:prstGeom prst="rect">
              <a:avLst/>
            </a:prstGeom>
            <a:noFill/>
          </p:spPr>
          <p:txBody>
            <a:bodyPr wrap="none" rtlCol="0">
              <a:spAutoFit/>
            </a:bodyPr>
            <a:lstStyle/>
            <a:p>
              <a:r>
                <a:rPr lang="en-US" sz="3400">
                  <a:latin typeface="Chalkboard"/>
                  <a:cs typeface="Chalkboard"/>
                </a:rPr>
                <a:t>?</a:t>
              </a:r>
            </a:p>
          </p:txBody>
        </p:sp>
        <p:sp>
          <p:nvSpPr>
            <p:cNvPr id="26" name="TextBox 25"/>
            <p:cNvSpPr txBox="1"/>
            <p:nvPr/>
          </p:nvSpPr>
          <p:spPr>
            <a:xfrm>
              <a:off x="7673902" y="3816231"/>
              <a:ext cx="380752" cy="615553"/>
            </a:xfrm>
            <a:prstGeom prst="rect">
              <a:avLst/>
            </a:prstGeom>
            <a:noFill/>
          </p:spPr>
          <p:txBody>
            <a:bodyPr wrap="none" rtlCol="0">
              <a:spAutoFit/>
            </a:bodyPr>
            <a:lstStyle/>
            <a:p>
              <a:r>
                <a:rPr lang="en-US" sz="3400">
                  <a:latin typeface="Chalkboard"/>
                  <a:cs typeface="Chalkboard"/>
                </a:rPr>
                <a:t>?</a:t>
              </a:r>
            </a:p>
          </p:txBody>
        </p:sp>
        <p:sp>
          <p:nvSpPr>
            <p:cNvPr id="27" name="TextBox 26"/>
            <p:cNvSpPr txBox="1"/>
            <p:nvPr/>
          </p:nvSpPr>
          <p:spPr>
            <a:xfrm>
              <a:off x="5539466" y="5491486"/>
              <a:ext cx="380752" cy="615553"/>
            </a:xfrm>
            <a:prstGeom prst="rect">
              <a:avLst/>
            </a:prstGeom>
            <a:noFill/>
          </p:spPr>
          <p:txBody>
            <a:bodyPr wrap="none" rtlCol="0">
              <a:spAutoFit/>
            </a:bodyPr>
            <a:lstStyle/>
            <a:p>
              <a:r>
                <a:rPr lang="en-US" sz="3400">
                  <a:latin typeface="Chalkboard"/>
                  <a:cs typeface="Chalkboard"/>
                </a:rPr>
                <a:t>?</a:t>
              </a:r>
            </a:p>
          </p:txBody>
        </p:sp>
        <p:sp>
          <p:nvSpPr>
            <p:cNvPr id="28" name="TextBox 27"/>
            <p:cNvSpPr txBox="1"/>
            <p:nvPr/>
          </p:nvSpPr>
          <p:spPr>
            <a:xfrm>
              <a:off x="6622666" y="5491486"/>
              <a:ext cx="380752" cy="615553"/>
            </a:xfrm>
            <a:prstGeom prst="rect">
              <a:avLst/>
            </a:prstGeom>
            <a:noFill/>
          </p:spPr>
          <p:txBody>
            <a:bodyPr wrap="none" rtlCol="0">
              <a:spAutoFit/>
            </a:bodyPr>
            <a:lstStyle/>
            <a:p>
              <a:r>
                <a:rPr lang="en-US" sz="3400">
                  <a:latin typeface="Chalkboard"/>
                  <a:cs typeface="Chalkboard"/>
                </a:rPr>
                <a:t>?</a:t>
              </a:r>
            </a:p>
          </p:txBody>
        </p:sp>
        <p:sp>
          <p:nvSpPr>
            <p:cNvPr id="29" name="TextBox 28"/>
            <p:cNvSpPr txBox="1"/>
            <p:nvPr/>
          </p:nvSpPr>
          <p:spPr>
            <a:xfrm>
              <a:off x="7673902" y="5491486"/>
              <a:ext cx="380752" cy="615553"/>
            </a:xfrm>
            <a:prstGeom prst="rect">
              <a:avLst/>
            </a:prstGeom>
            <a:noFill/>
          </p:spPr>
          <p:txBody>
            <a:bodyPr wrap="none" rtlCol="0">
              <a:spAutoFit/>
            </a:bodyPr>
            <a:lstStyle/>
            <a:p>
              <a:r>
                <a:rPr lang="en-US" sz="3400">
                  <a:latin typeface="Chalkboard"/>
                  <a:cs typeface="Chalkboard"/>
                </a:rPr>
                <a:t>?</a:t>
              </a:r>
            </a:p>
          </p:txBody>
        </p:sp>
        <p:sp>
          <p:nvSpPr>
            <p:cNvPr id="30" name="TextBox 29"/>
            <p:cNvSpPr txBox="1"/>
            <p:nvPr/>
          </p:nvSpPr>
          <p:spPr>
            <a:xfrm rot="16200000">
              <a:off x="1943100" y="4229100"/>
              <a:ext cx="1226267" cy="461665"/>
            </a:xfrm>
            <a:prstGeom prst="rect">
              <a:avLst/>
            </a:prstGeom>
            <a:noFill/>
          </p:spPr>
          <p:txBody>
            <a:bodyPr wrap="none" rtlCol="0">
              <a:spAutoFit/>
            </a:bodyPr>
            <a:lstStyle/>
            <a:p>
              <a:r>
                <a:rPr lang="en-US" sz="2400">
                  <a:latin typeface="Geneva"/>
                  <a:cs typeface="Geneva"/>
                </a:rPr>
                <a:t>movies</a:t>
              </a:r>
            </a:p>
          </p:txBody>
        </p:sp>
        <p:sp>
          <p:nvSpPr>
            <p:cNvPr id="31" name="TextBox 30"/>
            <p:cNvSpPr txBox="1"/>
            <p:nvPr/>
          </p:nvSpPr>
          <p:spPr>
            <a:xfrm>
              <a:off x="5886679" y="1263005"/>
              <a:ext cx="1168409" cy="461665"/>
            </a:xfrm>
            <a:prstGeom prst="rect">
              <a:avLst/>
            </a:prstGeom>
            <a:noFill/>
          </p:spPr>
          <p:txBody>
            <a:bodyPr wrap="none" rtlCol="0">
              <a:spAutoFit/>
            </a:bodyPr>
            <a:lstStyle/>
            <a:p>
              <a:r>
                <a:rPr lang="en-US" sz="2400">
                  <a:latin typeface="Geneva"/>
                  <a:cs typeface="Geneva"/>
                </a:rPr>
                <a:t>people</a:t>
              </a:r>
            </a:p>
          </p:txBody>
        </p:sp>
      </p:grpSp>
      <p:pic>
        <p:nvPicPr>
          <p:cNvPr id="33" name="Picture 32"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2221" y="1348994"/>
            <a:ext cx="8280000" cy="773487"/>
          </a:xfrm>
          <a:prstGeom prst="rect">
            <a:avLst/>
          </a:prstGeom>
        </p:spPr>
      </p:pic>
    </p:spTree>
    <p:extLst>
      <p:ext uri="{BB962C8B-B14F-4D97-AF65-F5344CB8AC3E}">
        <p14:creationId xmlns:p14="http://schemas.microsoft.com/office/powerpoint/2010/main" val="13413550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solidFill>
                  <a:srgbClr val="0000FF"/>
                </a:solidFill>
              </a:rPr>
              <a:t>No Free Lunch Theorem</a:t>
            </a:r>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964" y="1639752"/>
            <a:ext cx="8280000" cy="1948235"/>
          </a:xfrm>
          <a:prstGeom prst="rect">
            <a:avLst/>
          </a:prstGeom>
        </p:spPr>
      </p:pic>
    </p:spTree>
    <p:extLst>
      <p:ext uri="{BB962C8B-B14F-4D97-AF65-F5344CB8AC3E}">
        <p14:creationId xmlns:p14="http://schemas.microsoft.com/office/powerpoint/2010/main" val="25704805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What will be covered?</a:t>
            </a:r>
          </a:p>
        </p:txBody>
      </p:sp>
      <p:pic>
        <p:nvPicPr>
          <p:cNvPr id="4" name="Picture 3"/>
          <p:cNvPicPr>
            <a:picLocks noChangeAspect="1"/>
          </p:cNvPicPr>
          <p:nvPr/>
        </p:nvPicPr>
        <p:blipFill>
          <a:blip r:embed="rId3"/>
          <a:stretch>
            <a:fillRect/>
          </a:stretch>
        </p:blipFill>
        <p:spPr>
          <a:xfrm>
            <a:off x="5585221" y="1293532"/>
            <a:ext cx="3427693" cy="5443983"/>
          </a:xfrm>
          <a:prstGeom prst="rect">
            <a:avLst/>
          </a:prstGeom>
        </p:spPr>
      </p:pic>
      <p:sp>
        <p:nvSpPr>
          <p:cNvPr id="5" name="Oval 4"/>
          <p:cNvSpPr/>
          <p:nvPr/>
        </p:nvSpPr>
        <p:spPr>
          <a:xfrm>
            <a:off x="5389427" y="3437467"/>
            <a:ext cx="3192462" cy="21844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221" y="1410513"/>
            <a:ext cx="5400000" cy="1455469"/>
          </a:xfrm>
          <a:prstGeom prst="rect">
            <a:avLst/>
          </a:prstGeom>
        </p:spPr>
      </p:pic>
    </p:spTree>
    <p:extLst>
      <p:ext uri="{BB962C8B-B14F-4D97-AF65-F5344CB8AC3E}">
        <p14:creationId xmlns:p14="http://schemas.microsoft.com/office/powerpoint/2010/main" val="34654541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53413565-58A3-F84E-A003-91670C5A2101}"/>
              </a:ext>
            </a:extLst>
          </p:cNvPr>
          <p:cNvSpPr>
            <a:spLocks noGrp="1"/>
          </p:cNvSpPr>
          <p:nvPr>
            <p:ph type="title"/>
          </p:nvPr>
        </p:nvSpPr>
        <p:spPr>
          <a:xfrm>
            <a:off x="457200" y="150653"/>
            <a:ext cx="8229600" cy="1143000"/>
          </a:xfrm>
        </p:spPr>
        <p:txBody>
          <a:bodyPr>
            <a:normAutofit fontScale="90000"/>
          </a:bodyPr>
          <a:lstStyle/>
          <a:p>
            <a:r>
              <a:rPr lang="en-US" dirty="0"/>
              <a:t>Why Not Just Teach Deep Learning?</a:t>
            </a:r>
          </a:p>
        </p:txBody>
      </p:sp>
      <p:sp>
        <p:nvSpPr>
          <p:cNvPr id="17" name="Content Placeholder 2">
            <a:extLst>
              <a:ext uri="{FF2B5EF4-FFF2-40B4-BE49-F238E27FC236}">
                <a16:creationId xmlns:a16="http://schemas.microsoft.com/office/drawing/2014/main" id="{C1AB3C0D-67FA-D74B-AA97-966381CE40A4}"/>
              </a:ext>
            </a:extLst>
          </p:cNvPr>
          <p:cNvSpPr>
            <a:spLocks noGrp="1"/>
          </p:cNvSpPr>
          <p:nvPr>
            <p:ph idx="1"/>
          </p:nvPr>
        </p:nvSpPr>
        <p:spPr>
          <a:xfrm>
            <a:off x="483381" y="1231138"/>
            <a:ext cx="8229600" cy="5347828"/>
          </a:xfrm>
        </p:spPr>
        <p:txBody>
          <a:bodyPr>
            <a:normAutofit/>
          </a:bodyPr>
          <a:lstStyle/>
          <a:p>
            <a:r>
              <a:rPr lang="en-US" sz="2400" dirty="0"/>
              <a:t>In certain settings, deep learning do not beat classical machine learning, e.g., logistic regression</a:t>
            </a:r>
          </a:p>
          <a:p>
            <a:pPr lvl="1"/>
            <a:r>
              <a:rPr lang="en-US" sz="2000" dirty="0"/>
              <a:t>These classical approaches can be significantly faster and easier to implement</a:t>
            </a:r>
          </a:p>
          <a:p>
            <a:pPr lvl="1"/>
            <a:endParaRPr lang="en-US" sz="2000" dirty="0"/>
          </a:p>
          <a:p>
            <a:pPr lvl="1"/>
            <a:endParaRPr lang="en-US" sz="2000" dirty="0"/>
          </a:p>
          <a:p>
            <a:pPr lvl="1"/>
            <a:endParaRPr lang="en-US" sz="2000" dirty="0"/>
          </a:p>
          <a:p>
            <a:pPr lvl="1"/>
            <a:endParaRPr lang="en-US" sz="2000" dirty="0"/>
          </a:p>
          <a:p>
            <a:pPr lvl="1"/>
            <a:endParaRPr lang="en-US" sz="2000" dirty="0"/>
          </a:p>
          <a:p>
            <a:pPr marL="457200" lvl="1" indent="0">
              <a:buNone/>
            </a:pPr>
            <a:endParaRPr lang="en-US" sz="1000" dirty="0"/>
          </a:p>
          <a:p>
            <a:endParaRPr lang="en-US" sz="2400" dirty="0"/>
          </a:p>
          <a:p>
            <a:endParaRPr lang="en-US" sz="2400" dirty="0"/>
          </a:p>
          <a:p>
            <a:endParaRPr lang="en-US" sz="2400" dirty="0"/>
          </a:p>
          <a:p>
            <a:endParaRPr lang="en-US" sz="2400" dirty="0"/>
          </a:p>
          <a:p>
            <a:endParaRPr lang="en-US" sz="2400" dirty="0"/>
          </a:p>
          <a:p>
            <a:endParaRPr lang="en-US" sz="2400" dirty="0"/>
          </a:p>
        </p:txBody>
      </p:sp>
      <p:pic>
        <p:nvPicPr>
          <p:cNvPr id="18" name="Picture 17">
            <a:extLst>
              <a:ext uri="{FF2B5EF4-FFF2-40B4-BE49-F238E27FC236}">
                <a16:creationId xmlns:a16="http://schemas.microsoft.com/office/drawing/2014/main" id="{03D3801B-58ED-FD4A-8F11-22691D0719A9}"/>
              </a:ext>
            </a:extLst>
          </p:cNvPr>
          <p:cNvPicPr>
            <a:picLocks noChangeAspect="1"/>
          </p:cNvPicPr>
          <p:nvPr/>
        </p:nvPicPr>
        <p:blipFill rotWithShape="1">
          <a:blip r:embed="rId3"/>
          <a:srcRect l="3346" t="11837" r="20051" b="66265"/>
          <a:stretch/>
        </p:blipFill>
        <p:spPr>
          <a:xfrm>
            <a:off x="240224" y="2776247"/>
            <a:ext cx="5827363" cy="964998"/>
          </a:xfrm>
          <a:prstGeom prst="rect">
            <a:avLst/>
          </a:prstGeom>
          <a:ln>
            <a:solidFill>
              <a:schemeClr val="tx1"/>
            </a:solidFill>
          </a:ln>
          <a:effectLst>
            <a:outerShdw blurRad="50800" dist="38100" dir="2700000" algn="tl" rotWithShape="0">
              <a:prstClr val="black">
                <a:alpha val="40000"/>
              </a:prstClr>
            </a:outerShdw>
          </a:effectLst>
        </p:spPr>
      </p:pic>
      <p:cxnSp>
        <p:nvCxnSpPr>
          <p:cNvPr id="19" name="Straight Arrow Connector 18">
            <a:extLst>
              <a:ext uri="{FF2B5EF4-FFF2-40B4-BE49-F238E27FC236}">
                <a16:creationId xmlns:a16="http://schemas.microsoft.com/office/drawing/2014/main" id="{9F51B1A5-23E4-6049-86BD-E05C7641E07A}"/>
              </a:ext>
            </a:extLst>
          </p:cNvPr>
          <p:cNvCxnSpPr>
            <a:cxnSpLocks/>
          </p:cNvCxnSpPr>
          <p:nvPr/>
        </p:nvCxnSpPr>
        <p:spPr>
          <a:xfrm flipH="1">
            <a:off x="6129580" y="3394129"/>
            <a:ext cx="6586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8FF3F31D-1D38-2C41-B9BC-50A16246E8C6}"/>
              </a:ext>
            </a:extLst>
          </p:cNvPr>
          <p:cNvCxnSpPr>
            <a:cxnSpLocks/>
          </p:cNvCxnSpPr>
          <p:nvPr/>
        </p:nvCxnSpPr>
        <p:spPr>
          <a:xfrm flipH="1">
            <a:off x="6129580" y="3593024"/>
            <a:ext cx="6586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253F12D8-98C6-4D4D-9F3B-97A0BC899741}"/>
              </a:ext>
            </a:extLst>
          </p:cNvPr>
          <p:cNvSpPr txBox="1"/>
          <p:nvPr/>
        </p:nvSpPr>
        <p:spPr>
          <a:xfrm>
            <a:off x="6757263" y="3135565"/>
            <a:ext cx="1497526" cy="369332"/>
          </a:xfrm>
          <a:prstGeom prst="rect">
            <a:avLst/>
          </a:prstGeom>
          <a:noFill/>
        </p:spPr>
        <p:txBody>
          <a:bodyPr wrap="none" rtlCol="0">
            <a:spAutoFit/>
          </a:bodyPr>
          <a:lstStyle/>
          <a:p>
            <a:r>
              <a:rPr lang="en-US" dirty="0"/>
              <a:t>Deep learning</a:t>
            </a:r>
          </a:p>
        </p:txBody>
      </p:sp>
      <p:sp>
        <p:nvSpPr>
          <p:cNvPr id="22" name="TextBox 21">
            <a:extLst>
              <a:ext uri="{FF2B5EF4-FFF2-40B4-BE49-F238E27FC236}">
                <a16:creationId xmlns:a16="http://schemas.microsoft.com/office/drawing/2014/main" id="{B25A4FD7-715B-E540-B8A5-B641843F20C0}"/>
              </a:ext>
            </a:extLst>
          </p:cNvPr>
          <p:cNvSpPr txBox="1"/>
          <p:nvPr/>
        </p:nvSpPr>
        <p:spPr>
          <a:xfrm>
            <a:off x="6757263" y="3442850"/>
            <a:ext cx="1947969" cy="369332"/>
          </a:xfrm>
          <a:prstGeom prst="rect">
            <a:avLst/>
          </a:prstGeom>
          <a:noFill/>
        </p:spPr>
        <p:txBody>
          <a:bodyPr wrap="none" rtlCol="0">
            <a:spAutoFit/>
          </a:bodyPr>
          <a:lstStyle/>
          <a:p>
            <a:r>
              <a:rPr lang="en-US" dirty="0"/>
              <a:t>Logistic Regression</a:t>
            </a:r>
          </a:p>
        </p:txBody>
      </p:sp>
      <p:sp>
        <p:nvSpPr>
          <p:cNvPr id="23" name="Rectangle 22">
            <a:extLst>
              <a:ext uri="{FF2B5EF4-FFF2-40B4-BE49-F238E27FC236}">
                <a16:creationId xmlns:a16="http://schemas.microsoft.com/office/drawing/2014/main" id="{E8BEC010-4D3E-CB46-8426-2867EF8C7AA8}"/>
              </a:ext>
            </a:extLst>
          </p:cNvPr>
          <p:cNvSpPr/>
          <p:nvPr/>
        </p:nvSpPr>
        <p:spPr>
          <a:xfrm>
            <a:off x="627681" y="3951546"/>
            <a:ext cx="7322949" cy="646331"/>
          </a:xfrm>
          <a:prstGeom prst="rect">
            <a:avLst/>
          </a:prstGeom>
        </p:spPr>
        <p:txBody>
          <a:bodyPr wrap="square">
            <a:spAutoFit/>
          </a:bodyPr>
          <a:lstStyle/>
          <a:p>
            <a:r>
              <a:rPr lang="en-US" dirty="0">
                <a:solidFill>
                  <a:srgbClr val="222222"/>
                </a:solidFill>
                <a:latin typeface="Arial" panose="020B0604020202020204" pitchFamily="34" charset="0"/>
                <a:cs typeface="Arial" panose="020B0604020202020204" pitchFamily="34" charset="0"/>
              </a:rPr>
              <a:t>Google Research, </a:t>
            </a:r>
            <a:r>
              <a:rPr lang="en-US" dirty="0">
                <a:latin typeface="Arial" panose="020B0604020202020204" pitchFamily="34" charset="0"/>
                <a:cs typeface="Arial" panose="020B0604020202020204" pitchFamily="34" charset="0"/>
              </a:rPr>
              <a:t>Scalable and accurate deep learning with electronic health records, </a:t>
            </a:r>
            <a:r>
              <a:rPr lang="en-US" dirty="0">
                <a:solidFill>
                  <a:srgbClr val="222222"/>
                </a:solidFill>
                <a:latin typeface="Arial" panose="020B0604020202020204" pitchFamily="34" charset="0"/>
                <a:cs typeface="Arial" panose="020B0604020202020204" pitchFamily="34" charset="0"/>
              </a:rPr>
              <a:t>NPJ Digital Medicine, 2018</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224642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9ADA1-6DC0-3743-848A-AFCD06FE7203}"/>
              </a:ext>
            </a:extLst>
          </p:cNvPr>
          <p:cNvSpPr>
            <a:spLocks noGrp="1"/>
          </p:cNvSpPr>
          <p:nvPr>
            <p:ph type="title"/>
          </p:nvPr>
        </p:nvSpPr>
        <p:spPr>
          <a:xfrm>
            <a:off x="457200" y="150653"/>
            <a:ext cx="8229600" cy="1143000"/>
          </a:xfrm>
        </p:spPr>
        <p:txBody>
          <a:bodyPr>
            <a:normAutofit fontScale="90000"/>
          </a:bodyPr>
          <a:lstStyle/>
          <a:p>
            <a:r>
              <a:rPr lang="en-US" dirty="0"/>
              <a:t>Why Not Just Teach Deep Learning?</a:t>
            </a:r>
          </a:p>
        </p:txBody>
      </p:sp>
      <p:sp>
        <p:nvSpPr>
          <p:cNvPr id="3" name="Content Placeholder 2">
            <a:extLst>
              <a:ext uri="{FF2B5EF4-FFF2-40B4-BE49-F238E27FC236}">
                <a16:creationId xmlns:a16="http://schemas.microsoft.com/office/drawing/2014/main" id="{F0E0FC75-C4CB-F54C-B942-15199B89C932}"/>
              </a:ext>
            </a:extLst>
          </p:cNvPr>
          <p:cNvSpPr>
            <a:spLocks noGrp="1"/>
          </p:cNvSpPr>
          <p:nvPr>
            <p:ph idx="1"/>
          </p:nvPr>
        </p:nvSpPr>
        <p:spPr>
          <a:xfrm>
            <a:off x="483381" y="1231138"/>
            <a:ext cx="8229600" cy="5347828"/>
          </a:xfrm>
        </p:spPr>
        <p:txBody>
          <a:bodyPr>
            <a:normAutofit/>
          </a:bodyPr>
          <a:lstStyle/>
          <a:p>
            <a:r>
              <a:rPr lang="en-US" sz="2400" dirty="0"/>
              <a:t>In certain settings, deep learning do not beat classical machine learning, e.g., logistic regression</a:t>
            </a:r>
          </a:p>
          <a:p>
            <a:pPr lvl="1"/>
            <a:r>
              <a:rPr lang="en-US" sz="2000" dirty="0"/>
              <a:t>These classical approaches can be significantly faster and easier to implement</a:t>
            </a:r>
          </a:p>
          <a:p>
            <a:pPr lvl="1"/>
            <a:endParaRPr lang="en-US" sz="2000" dirty="0"/>
          </a:p>
          <a:p>
            <a:pPr lvl="1"/>
            <a:endParaRPr lang="en-US" sz="2000" dirty="0"/>
          </a:p>
          <a:p>
            <a:pPr lvl="1"/>
            <a:endParaRPr lang="en-US" sz="2000" dirty="0"/>
          </a:p>
          <a:p>
            <a:pPr lvl="1"/>
            <a:endParaRPr lang="en-US" sz="2000" dirty="0"/>
          </a:p>
          <a:p>
            <a:pPr lvl="1"/>
            <a:endParaRPr lang="en-US" sz="2000" dirty="0"/>
          </a:p>
          <a:p>
            <a:pPr marL="457200" lvl="1" indent="0">
              <a:buNone/>
            </a:pPr>
            <a:endParaRPr lang="en-US" sz="1000" dirty="0"/>
          </a:p>
          <a:p>
            <a:r>
              <a:rPr lang="en-US" sz="2400" dirty="0"/>
              <a:t>Machine learning is cyclical </a:t>
            </a:r>
          </a:p>
          <a:p>
            <a:pPr lvl="1"/>
            <a:r>
              <a:rPr lang="en-US" sz="2400" dirty="0"/>
              <a:t>Our goal not to teach you only the popular stuff, but foundational knowledge useful regardless of what is popular because that will change</a:t>
            </a:r>
          </a:p>
          <a:p>
            <a:endParaRPr lang="en-US" sz="2400" dirty="0"/>
          </a:p>
          <a:p>
            <a:endParaRPr lang="en-US" sz="2400" dirty="0"/>
          </a:p>
          <a:p>
            <a:endParaRPr lang="en-US" sz="2400" dirty="0"/>
          </a:p>
          <a:p>
            <a:endParaRPr lang="en-US" sz="2400" dirty="0"/>
          </a:p>
          <a:p>
            <a:endParaRPr lang="en-US" sz="2400" dirty="0"/>
          </a:p>
        </p:txBody>
      </p:sp>
      <p:pic>
        <p:nvPicPr>
          <p:cNvPr id="4" name="Picture 3">
            <a:extLst>
              <a:ext uri="{FF2B5EF4-FFF2-40B4-BE49-F238E27FC236}">
                <a16:creationId xmlns:a16="http://schemas.microsoft.com/office/drawing/2014/main" id="{A1799BB7-04F1-394E-83BA-CFB85D783DC3}"/>
              </a:ext>
            </a:extLst>
          </p:cNvPr>
          <p:cNvPicPr>
            <a:picLocks noChangeAspect="1"/>
          </p:cNvPicPr>
          <p:nvPr/>
        </p:nvPicPr>
        <p:blipFill rotWithShape="1">
          <a:blip r:embed="rId3"/>
          <a:srcRect l="3346" t="11837" r="20051" b="66265"/>
          <a:stretch/>
        </p:blipFill>
        <p:spPr>
          <a:xfrm>
            <a:off x="240224" y="2776247"/>
            <a:ext cx="5827363" cy="964998"/>
          </a:xfrm>
          <a:prstGeom prst="rect">
            <a:avLst/>
          </a:prstGeom>
          <a:ln>
            <a:solidFill>
              <a:schemeClr val="tx1"/>
            </a:solidFill>
          </a:ln>
          <a:effectLst>
            <a:outerShdw blurRad="50800" dist="38100" dir="2700000" algn="tl" rotWithShape="0">
              <a:prstClr val="black">
                <a:alpha val="40000"/>
              </a:prstClr>
            </a:outerShdw>
          </a:effectLst>
        </p:spPr>
      </p:pic>
      <p:cxnSp>
        <p:nvCxnSpPr>
          <p:cNvPr id="6" name="Straight Arrow Connector 5">
            <a:extLst>
              <a:ext uri="{FF2B5EF4-FFF2-40B4-BE49-F238E27FC236}">
                <a16:creationId xmlns:a16="http://schemas.microsoft.com/office/drawing/2014/main" id="{162A1E10-3395-BE4D-9C5A-012F3175BCAD}"/>
              </a:ext>
            </a:extLst>
          </p:cNvPr>
          <p:cNvCxnSpPr>
            <a:cxnSpLocks/>
          </p:cNvCxnSpPr>
          <p:nvPr/>
        </p:nvCxnSpPr>
        <p:spPr>
          <a:xfrm flipH="1">
            <a:off x="6129580" y="3394129"/>
            <a:ext cx="6586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B645F0E0-A85D-C241-9682-577663409FE4}"/>
              </a:ext>
            </a:extLst>
          </p:cNvPr>
          <p:cNvCxnSpPr>
            <a:cxnSpLocks/>
          </p:cNvCxnSpPr>
          <p:nvPr/>
        </p:nvCxnSpPr>
        <p:spPr>
          <a:xfrm flipH="1">
            <a:off x="6129580" y="3593024"/>
            <a:ext cx="6586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DFC94369-8A97-7B41-878A-F07ABA23F0F7}"/>
              </a:ext>
            </a:extLst>
          </p:cNvPr>
          <p:cNvSpPr txBox="1"/>
          <p:nvPr/>
        </p:nvSpPr>
        <p:spPr>
          <a:xfrm>
            <a:off x="6757263" y="3135565"/>
            <a:ext cx="1497526" cy="369332"/>
          </a:xfrm>
          <a:prstGeom prst="rect">
            <a:avLst/>
          </a:prstGeom>
          <a:noFill/>
        </p:spPr>
        <p:txBody>
          <a:bodyPr wrap="none" rtlCol="0">
            <a:spAutoFit/>
          </a:bodyPr>
          <a:lstStyle/>
          <a:p>
            <a:r>
              <a:rPr lang="en-US" dirty="0"/>
              <a:t>Deep learning</a:t>
            </a:r>
          </a:p>
        </p:txBody>
      </p:sp>
      <p:sp>
        <p:nvSpPr>
          <p:cNvPr id="10" name="TextBox 9">
            <a:extLst>
              <a:ext uri="{FF2B5EF4-FFF2-40B4-BE49-F238E27FC236}">
                <a16:creationId xmlns:a16="http://schemas.microsoft.com/office/drawing/2014/main" id="{C6241A35-2814-DC41-89F6-D7D03D016928}"/>
              </a:ext>
            </a:extLst>
          </p:cNvPr>
          <p:cNvSpPr txBox="1"/>
          <p:nvPr/>
        </p:nvSpPr>
        <p:spPr>
          <a:xfrm>
            <a:off x="6757263" y="3442850"/>
            <a:ext cx="1947969" cy="369332"/>
          </a:xfrm>
          <a:prstGeom prst="rect">
            <a:avLst/>
          </a:prstGeom>
          <a:noFill/>
        </p:spPr>
        <p:txBody>
          <a:bodyPr wrap="none" rtlCol="0">
            <a:spAutoFit/>
          </a:bodyPr>
          <a:lstStyle/>
          <a:p>
            <a:r>
              <a:rPr lang="en-US" dirty="0"/>
              <a:t>Logistic Regression</a:t>
            </a:r>
          </a:p>
        </p:txBody>
      </p:sp>
      <p:sp>
        <p:nvSpPr>
          <p:cNvPr id="11" name="Rectangle 10">
            <a:extLst>
              <a:ext uri="{FF2B5EF4-FFF2-40B4-BE49-F238E27FC236}">
                <a16:creationId xmlns:a16="http://schemas.microsoft.com/office/drawing/2014/main" id="{6EBFD016-AB54-C340-9EA3-8E3B127F7757}"/>
              </a:ext>
            </a:extLst>
          </p:cNvPr>
          <p:cNvSpPr/>
          <p:nvPr/>
        </p:nvSpPr>
        <p:spPr>
          <a:xfrm>
            <a:off x="627681" y="3951546"/>
            <a:ext cx="7322949" cy="646331"/>
          </a:xfrm>
          <a:prstGeom prst="rect">
            <a:avLst/>
          </a:prstGeom>
        </p:spPr>
        <p:txBody>
          <a:bodyPr wrap="square">
            <a:spAutoFit/>
          </a:bodyPr>
          <a:lstStyle/>
          <a:p>
            <a:r>
              <a:rPr lang="en-US" dirty="0">
                <a:solidFill>
                  <a:srgbClr val="222222"/>
                </a:solidFill>
                <a:latin typeface="Arial" panose="020B0604020202020204" pitchFamily="34" charset="0"/>
                <a:cs typeface="Arial" panose="020B0604020202020204" pitchFamily="34" charset="0"/>
              </a:rPr>
              <a:t>Google Research, </a:t>
            </a:r>
            <a:r>
              <a:rPr lang="en-US" dirty="0">
                <a:latin typeface="Arial" panose="020B0604020202020204" pitchFamily="34" charset="0"/>
                <a:cs typeface="Arial" panose="020B0604020202020204" pitchFamily="34" charset="0"/>
              </a:rPr>
              <a:t>Scalable and accurate deep learning with electronic health records, </a:t>
            </a:r>
            <a:r>
              <a:rPr lang="en-US" dirty="0">
                <a:solidFill>
                  <a:srgbClr val="222222"/>
                </a:solidFill>
                <a:latin typeface="Arial" panose="020B0604020202020204" pitchFamily="34" charset="0"/>
                <a:cs typeface="Arial" panose="020B0604020202020204" pitchFamily="34" charset="0"/>
              </a:rPr>
              <a:t>NPJ Digital Medicine, 2018</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21641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6441"/>
            <a:ext cx="8229600" cy="1143000"/>
          </a:xfrm>
        </p:spPr>
        <p:txBody>
          <a:bodyPr>
            <a:normAutofit/>
          </a:bodyPr>
          <a:lstStyle/>
          <a:p>
            <a:r>
              <a:rPr lang="en-US" sz="3400" dirty="0"/>
              <a:t>Interim Summary</a:t>
            </a:r>
          </a:p>
        </p:txBody>
      </p:sp>
      <p:sp>
        <p:nvSpPr>
          <p:cNvPr id="5" name="Content Placeholder 2">
            <a:extLst>
              <a:ext uri="{FF2B5EF4-FFF2-40B4-BE49-F238E27FC236}">
                <a16:creationId xmlns:a16="http://schemas.microsoft.com/office/drawing/2014/main" id="{CA269454-FEB8-254E-9262-0B04B4A03DCB}"/>
              </a:ext>
            </a:extLst>
          </p:cNvPr>
          <p:cNvSpPr>
            <a:spLocks noGrp="1"/>
          </p:cNvSpPr>
          <p:nvPr>
            <p:ph idx="1"/>
          </p:nvPr>
        </p:nvSpPr>
        <p:spPr>
          <a:xfrm>
            <a:off x="344346" y="1417638"/>
            <a:ext cx="8455307" cy="5170990"/>
          </a:xfrm>
        </p:spPr>
        <p:txBody>
          <a:bodyPr>
            <a:normAutofit/>
          </a:bodyPr>
          <a:lstStyle/>
          <a:p>
            <a:r>
              <a:rPr lang="en-US" sz="2400" dirty="0"/>
              <a:t>Different types of learning: supervised (classification vs regression), unsupervised, semi-supervised, reinforcement learning</a:t>
            </a:r>
          </a:p>
        </p:txBody>
      </p:sp>
    </p:spTree>
    <p:extLst>
      <p:ext uri="{BB962C8B-B14F-4D97-AF65-F5344CB8AC3E}">
        <p14:creationId xmlns:p14="http://schemas.microsoft.com/office/powerpoint/2010/main" val="14868443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6441"/>
            <a:ext cx="8229600" cy="1143000"/>
          </a:xfrm>
        </p:spPr>
        <p:txBody>
          <a:bodyPr>
            <a:normAutofit/>
          </a:bodyPr>
          <a:lstStyle/>
          <a:p>
            <a:r>
              <a:rPr lang="en-US" sz="3400" dirty="0"/>
              <a:t>Interim Summary</a:t>
            </a:r>
          </a:p>
        </p:txBody>
      </p:sp>
      <p:sp>
        <p:nvSpPr>
          <p:cNvPr id="5" name="Content Placeholder 2">
            <a:extLst>
              <a:ext uri="{FF2B5EF4-FFF2-40B4-BE49-F238E27FC236}">
                <a16:creationId xmlns:a16="http://schemas.microsoft.com/office/drawing/2014/main" id="{CC2C99AE-20D5-024C-A575-4EF9E6EF298E}"/>
              </a:ext>
            </a:extLst>
          </p:cNvPr>
          <p:cNvSpPr>
            <a:spLocks noGrp="1"/>
          </p:cNvSpPr>
          <p:nvPr>
            <p:ph idx="1"/>
          </p:nvPr>
        </p:nvSpPr>
        <p:spPr>
          <a:xfrm>
            <a:off x="344346" y="1417638"/>
            <a:ext cx="8455307" cy="5170990"/>
          </a:xfrm>
        </p:spPr>
        <p:txBody>
          <a:bodyPr>
            <a:normAutofit/>
          </a:bodyPr>
          <a:lstStyle/>
          <a:p>
            <a:r>
              <a:rPr lang="en-US" sz="2400" dirty="0"/>
              <a:t>Different types of learning: supervised (classification vs regression), unsupervised, semi-supervised, reinforcement learning</a:t>
            </a:r>
          </a:p>
          <a:p>
            <a:r>
              <a:rPr lang="en-US" sz="2400" dirty="0"/>
              <a:t>Iterative nature: collect data, choose features, choose models, train, test, rinse and repeat</a:t>
            </a:r>
          </a:p>
        </p:txBody>
      </p:sp>
    </p:spTree>
    <p:extLst>
      <p:ext uri="{BB962C8B-B14F-4D97-AF65-F5344CB8AC3E}">
        <p14:creationId xmlns:p14="http://schemas.microsoft.com/office/powerpoint/2010/main" val="33204340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6441"/>
            <a:ext cx="8229600" cy="1143000"/>
          </a:xfrm>
        </p:spPr>
        <p:txBody>
          <a:bodyPr>
            <a:normAutofit/>
          </a:bodyPr>
          <a:lstStyle/>
          <a:p>
            <a:r>
              <a:rPr lang="en-US" sz="3400" dirty="0"/>
              <a:t>Interim Summary</a:t>
            </a:r>
          </a:p>
        </p:txBody>
      </p:sp>
      <p:sp>
        <p:nvSpPr>
          <p:cNvPr id="5" name="Content Placeholder 2">
            <a:extLst>
              <a:ext uri="{FF2B5EF4-FFF2-40B4-BE49-F238E27FC236}">
                <a16:creationId xmlns:a16="http://schemas.microsoft.com/office/drawing/2014/main" id="{489F5C4A-E2B1-A240-955A-9C6C8689548E}"/>
              </a:ext>
            </a:extLst>
          </p:cNvPr>
          <p:cNvSpPr>
            <a:spLocks noGrp="1"/>
          </p:cNvSpPr>
          <p:nvPr>
            <p:ph idx="1"/>
          </p:nvPr>
        </p:nvSpPr>
        <p:spPr>
          <a:xfrm>
            <a:off x="344346" y="1417638"/>
            <a:ext cx="8455307" cy="5170990"/>
          </a:xfrm>
        </p:spPr>
        <p:txBody>
          <a:bodyPr>
            <a:normAutofit/>
          </a:bodyPr>
          <a:lstStyle/>
          <a:p>
            <a:r>
              <a:rPr lang="en-US" sz="2400" dirty="0"/>
              <a:t>Different types of learning: supervised (classification vs regression), unsupervised, semi-supervised, reinforcement learning</a:t>
            </a:r>
          </a:p>
          <a:p>
            <a:r>
              <a:rPr lang="en-US" sz="2400" dirty="0"/>
              <a:t>Iterative nature: collect data, choose features, choose models, train, test, rinse and repeat</a:t>
            </a:r>
          </a:p>
          <a:p>
            <a:r>
              <a:rPr lang="en-US" sz="2400" dirty="0"/>
              <a:t>Feature engineering (i.e., representation) is important</a:t>
            </a:r>
          </a:p>
        </p:txBody>
      </p:sp>
    </p:spTree>
    <p:extLst>
      <p:ext uri="{BB962C8B-B14F-4D97-AF65-F5344CB8AC3E}">
        <p14:creationId xmlns:p14="http://schemas.microsoft.com/office/powerpoint/2010/main" val="3320434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3968"/>
            <a:ext cx="8229600" cy="1143000"/>
          </a:xfrm>
        </p:spPr>
        <p:txBody>
          <a:bodyPr/>
          <a:lstStyle/>
          <a:p>
            <a:r>
              <a:rPr lang="en-US" dirty="0"/>
              <a:t>Pre-requisites</a:t>
            </a:r>
          </a:p>
        </p:txBody>
      </p:sp>
      <p:sp>
        <p:nvSpPr>
          <p:cNvPr id="3" name="Content Placeholder 2"/>
          <p:cNvSpPr>
            <a:spLocks noGrp="1"/>
          </p:cNvSpPr>
          <p:nvPr>
            <p:ph idx="1"/>
          </p:nvPr>
        </p:nvSpPr>
        <p:spPr>
          <a:xfrm>
            <a:off x="387924" y="1236136"/>
            <a:ext cx="8465127" cy="5559276"/>
          </a:xfrm>
        </p:spPr>
        <p:txBody>
          <a:bodyPr>
            <a:noAutofit/>
          </a:bodyPr>
          <a:lstStyle/>
          <a:p>
            <a:r>
              <a:rPr lang="en-US" sz="2800" dirty="0"/>
              <a:t>Pre-requisites</a:t>
            </a:r>
          </a:p>
          <a:p>
            <a:pPr lvl="1"/>
            <a:r>
              <a:rPr lang="en-US" sz="2400" dirty="0"/>
              <a:t>Probability, statistics, and linear algebra (vector spaces and matrix theory) as taught in typical undergraduate courses</a:t>
            </a:r>
          </a:p>
          <a:p>
            <a:pPr lvl="1"/>
            <a:r>
              <a:rPr lang="en-US" sz="2400" dirty="0"/>
              <a:t>Probability and statistics are </a:t>
            </a:r>
            <a:r>
              <a:rPr lang="en-US" sz="2400" u="sng" dirty="0"/>
              <a:t>especially</a:t>
            </a:r>
            <a:r>
              <a:rPr lang="en-US" sz="2400" dirty="0"/>
              <a:t> important for first half of EE5907 + EE5027</a:t>
            </a:r>
          </a:p>
          <a:p>
            <a:pPr lvl="1"/>
            <a:r>
              <a:rPr lang="en-US" sz="2400" dirty="0"/>
              <a:t>Programming in MATLAB/Python, or standard languages such as C, C++, Java, </a:t>
            </a:r>
            <a:r>
              <a:rPr lang="en-US" sz="2400" dirty="0" err="1"/>
              <a:t>etc</a:t>
            </a:r>
            <a:endParaRPr lang="en-US" sz="2400" dirty="0"/>
          </a:p>
          <a:p>
            <a:r>
              <a:rPr lang="en-US" sz="2800" u="sng" dirty="0"/>
              <a:t>You will find this class very difficult if you don’t have the pre-requisites</a:t>
            </a:r>
          </a:p>
          <a:p>
            <a:r>
              <a:rPr lang="en-US" sz="2800" u="sng" dirty="0"/>
              <a:t>If this is your first graduate class, you will also find it to be substantially more difficult than your undergrad courses</a:t>
            </a:r>
          </a:p>
        </p:txBody>
      </p:sp>
    </p:spTree>
    <p:extLst>
      <p:ext uri="{BB962C8B-B14F-4D97-AF65-F5344CB8AC3E}">
        <p14:creationId xmlns:p14="http://schemas.microsoft.com/office/powerpoint/2010/main" val="40092067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6441"/>
            <a:ext cx="8229600" cy="1143000"/>
          </a:xfrm>
        </p:spPr>
        <p:txBody>
          <a:bodyPr>
            <a:normAutofit/>
          </a:bodyPr>
          <a:lstStyle/>
          <a:p>
            <a:r>
              <a:rPr lang="en-US" sz="3400" dirty="0"/>
              <a:t>Interim Summary</a:t>
            </a:r>
          </a:p>
        </p:txBody>
      </p:sp>
      <p:sp>
        <p:nvSpPr>
          <p:cNvPr id="5" name="Content Placeholder 2">
            <a:extLst>
              <a:ext uri="{FF2B5EF4-FFF2-40B4-BE49-F238E27FC236}">
                <a16:creationId xmlns:a16="http://schemas.microsoft.com/office/drawing/2014/main" id="{6BD46977-503D-464F-8E63-E189622B45C2}"/>
              </a:ext>
            </a:extLst>
          </p:cNvPr>
          <p:cNvSpPr>
            <a:spLocks noGrp="1"/>
          </p:cNvSpPr>
          <p:nvPr>
            <p:ph idx="1"/>
          </p:nvPr>
        </p:nvSpPr>
        <p:spPr>
          <a:xfrm>
            <a:off x="344346" y="1417638"/>
            <a:ext cx="8455307" cy="5170990"/>
          </a:xfrm>
        </p:spPr>
        <p:txBody>
          <a:bodyPr>
            <a:normAutofit/>
          </a:bodyPr>
          <a:lstStyle/>
          <a:p>
            <a:r>
              <a:rPr lang="en-US" sz="2400" dirty="0"/>
              <a:t>Different types of learning: supervised (classification vs regression), unsupervised, semi-supervised, reinforcement learning</a:t>
            </a:r>
          </a:p>
          <a:p>
            <a:r>
              <a:rPr lang="en-US" sz="2400" dirty="0"/>
              <a:t>Iterative nature: collect data, choose features, choose models, train, test, rinse and repeat</a:t>
            </a:r>
          </a:p>
          <a:p>
            <a:r>
              <a:rPr lang="en-US" sz="2400" dirty="0"/>
              <a:t>Feature engineering (i.e., representation) is important</a:t>
            </a:r>
          </a:p>
          <a:p>
            <a:r>
              <a:rPr lang="en-US" sz="2400" dirty="0"/>
              <a:t>Decision theory: not all errors are equal</a:t>
            </a:r>
          </a:p>
        </p:txBody>
      </p:sp>
    </p:spTree>
    <p:extLst>
      <p:ext uri="{BB962C8B-B14F-4D97-AF65-F5344CB8AC3E}">
        <p14:creationId xmlns:p14="http://schemas.microsoft.com/office/powerpoint/2010/main" val="33204340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6441"/>
            <a:ext cx="8229600" cy="1143000"/>
          </a:xfrm>
        </p:spPr>
        <p:txBody>
          <a:bodyPr>
            <a:normAutofit/>
          </a:bodyPr>
          <a:lstStyle/>
          <a:p>
            <a:r>
              <a:rPr lang="en-US" sz="3400" dirty="0"/>
              <a:t>Interim Summary</a:t>
            </a:r>
          </a:p>
        </p:txBody>
      </p:sp>
      <p:sp>
        <p:nvSpPr>
          <p:cNvPr id="5" name="Content Placeholder 2">
            <a:extLst>
              <a:ext uri="{FF2B5EF4-FFF2-40B4-BE49-F238E27FC236}">
                <a16:creationId xmlns:a16="http://schemas.microsoft.com/office/drawing/2014/main" id="{2080A316-9F5D-714C-99BE-2C7FF938E4C4}"/>
              </a:ext>
            </a:extLst>
          </p:cNvPr>
          <p:cNvSpPr>
            <a:spLocks noGrp="1"/>
          </p:cNvSpPr>
          <p:nvPr>
            <p:ph idx="1"/>
          </p:nvPr>
        </p:nvSpPr>
        <p:spPr>
          <a:xfrm>
            <a:off x="344346" y="1417638"/>
            <a:ext cx="8455307" cy="5170990"/>
          </a:xfrm>
        </p:spPr>
        <p:txBody>
          <a:bodyPr>
            <a:normAutofit/>
          </a:bodyPr>
          <a:lstStyle/>
          <a:p>
            <a:r>
              <a:rPr lang="en-US" sz="2400" dirty="0"/>
              <a:t>Different types of learning: supervised (classification vs regression), unsupervised, semi-supervised, reinforcement learning</a:t>
            </a:r>
          </a:p>
          <a:p>
            <a:r>
              <a:rPr lang="en-US" sz="2400" dirty="0"/>
              <a:t>Iterative nature: collect data, choose features, choose models, train, test, rinse and repeat</a:t>
            </a:r>
          </a:p>
          <a:p>
            <a:r>
              <a:rPr lang="en-US" sz="2400" dirty="0"/>
              <a:t>Feature engineering (i.e., representation) is important</a:t>
            </a:r>
          </a:p>
          <a:p>
            <a:r>
              <a:rPr lang="en-US" sz="2400" dirty="0"/>
              <a:t>Decision theory: not all errors are equal</a:t>
            </a:r>
          </a:p>
          <a:p>
            <a:r>
              <a:rPr lang="en-US" sz="2400" dirty="0"/>
              <a:t>Curse of dimensionality, model complexity, overfitting</a:t>
            </a:r>
          </a:p>
        </p:txBody>
      </p:sp>
    </p:spTree>
    <p:extLst>
      <p:ext uri="{BB962C8B-B14F-4D97-AF65-F5344CB8AC3E}">
        <p14:creationId xmlns:p14="http://schemas.microsoft.com/office/powerpoint/2010/main" val="33204340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6441"/>
            <a:ext cx="8229600" cy="1143000"/>
          </a:xfrm>
        </p:spPr>
        <p:txBody>
          <a:bodyPr>
            <a:normAutofit/>
          </a:bodyPr>
          <a:lstStyle/>
          <a:p>
            <a:r>
              <a:rPr lang="en-US" sz="3400" dirty="0"/>
              <a:t>Interim Summary</a:t>
            </a:r>
          </a:p>
        </p:txBody>
      </p:sp>
      <p:sp>
        <p:nvSpPr>
          <p:cNvPr id="5" name="Content Placeholder 2">
            <a:extLst>
              <a:ext uri="{FF2B5EF4-FFF2-40B4-BE49-F238E27FC236}">
                <a16:creationId xmlns:a16="http://schemas.microsoft.com/office/drawing/2014/main" id="{7D02E085-8370-8A48-8251-62DE29D8180D}"/>
              </a:ext>
            </a:extLst>
          </p:cNvPr>
          <p:cNvSpPr>
            <a:spLocks noGrp="1"/>
          </p:cNvSpPr>
          <p:nvPr>
            <p:ph idx="1"/>
          </p:nvPr>
        </p:nvSpPr>
        <p:spPr>
          <a:xfrm>
            <a:off x="344346" y="1417638"/>
            <a:ext cx="8455307" cy="5170990"/>
          </a:xfrm>
        </p:spPr>
        <p:txBody>
          <a:bodyPr>
            <a:normAutofit/>
          </a:bodyPr>
          <a:lstStyle/>
          <a:p>
            <a:r>
              <a:rPr lang="en-US" sz="2400" dirty="0"/>
              <a:t>Different types of learning: supervised (classification vs regression), unsupervised, semi-supervised, reinforcement learning</a:t>
            </a:r>
          </a:p>
          <a:p>
            <a:r>
              <a:rPr lang="en-US" sz="2400" dirty="0"/>
              <a:t>Iterative nature: collect data, choose features, choose models, train, test, rinse and repeat</a:t>
            </a:r>
          </a:p>
          <a:p>
            <a:r>
              <a:rPr lang="en-US" sz="2400" dirty="0"/>
              <a:t>Feature engineering (i.e., representation) is important</a:t>
            </a:r>
          </a:p>
          <a:p>
            <a:r>
              <a:rPr lang="en-US" sz="2400" dirty="0"/>
              <a:t>Decision theory: not all errors are equal</a:t>
            </a:r>
          </a:p>
          <a:p>
            <a:r>
              <a:rPr lang="en-US" sz="2400" dirty="0"/>
              <a:t>Curse of dimensionality, model complexity, overfitting</a:t>
            </a:r>
          </a:p>
          <a:p>
            <a:r>
              <a:rPr lang="en-US" sz="2400" dirty="0"/>
              <a:t>Training-validation-testing</a:t>
            </a:r>
          </a:p>
          <a:p>
            <a:r>
              <a:rPr lang="en-US" sz="2400" dirty="0"/>
              <a:t>K-fold cross validation </a:t>
            </a:r>
          </a:p>
        </p:txBody>
      </p:sp>
    </p:spTree>
    <p:extLst>
      <p:ext uri="{BB962C8B-B14F-4D97-AF65-F5344CB8AC3E}">
        <p14:creationId xmlns:p14="http://schemas.microsoft.com/office/powerpoint/2010/main" val="33204340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6441"/>
            <a:ext cx="8229600" cy="1143000"/>
          </a:xfrm>
        </p:spPr>
        <p:txBody>
          <a:bodyPr>
            <a:normAutofit/>
          </a:bodyPr>
          <a:lstStyle/>
          <a:p>
            <a:r>
              <a:rPr lang="en-US" sz="3400" dirty="0"/>
              <a:t>Interim Summary</a:t>
            </a:r>
          </a:p>
        </p:txBody>
      </p:sp>
      <p:sp>
        <p:nvSpPr>
          <p:cNvPr id="5" name="Content Placeholder 2">
            <a:extLst>
              <a:ext uri="{FF2B5EF4-FFF2-40B4-BE49-F238E27FC236}">
                <a16:creationId xmlns:a16="http://schemas.microsoft.com/office/drawing/2014/main" id="{7E5D0E99-5FD5-6D49-9C95-F5D807B21646}"/>
              </a:ext>
            </a:extLst>
          </p:cNvPr>
          <p:cNvSpPr>
            <a:spLocks noGrp="1"/>
          </p:cNvSpPr>
          <p:nvPr>
            <p:ph idx="1"/>
          </p:nvPr>
        </p:nvSpPr>
        <p:spPr>
          <a:xfrm>
            <a:off x="344346" y="1417638"/>
            <a:ext cx="8455307" cy="5170990"/>
          </a:xfrm>
        </p:spPr>
        <p:txBody>
          <a:bodyPr>
            <a:normAutofit/>
          </a:bodyPr>
          <a:lstStyle/>
          <a:p>
            <a:r>
              <a:rPr lang="en-US" sz="2400" dirty="0"/>
              <a:t>Different types of learning: supervised (classification vs regression), unsupervised, semi-supervised, reinforcement learning</a:t>
            </a:r>
          </a:p>
          <a:p>
            <a:r>
              <a:rPr lang="en-US" sz="2400" dirty="0"/>
              <a:t>Iterative nature: collect data, choose features, choose models, train, test, rinse and repeat</a:t>
            </a:r>
          </a:p>
          <a:p>
            <a:r>
              <a:rPr lang="en-US" sz="2400" dirty="0"/>
              <a:t>Feature engineering (i.e., representation) is important</a:t>
            </a:r>
          </a:p>
          <a:p>
            <a:r>
              <a:rPr lang="en-US" sz="2400" dirty="0"/>
              <a:t>Decision theory: not all errors are equal</a:t>
            </a:r>
          </a:p>
          <a:p>
            <a:r>
              <a:rPr lang="en-US" sz="2400" dirty="0"/>
              <a:t>Curse of dimensionality, model complexity, overfitting</a:t>
            </a:r>
          </a:p>
          <a:p>
            <a:r>
              <a:rPr lang="en-US" sz="2400" dirty="0"/>
              <a:t>Training-validation-testing</a:t>
            </a:r>
          </a:p>
          <a:p>
            <a:r>
              <a:rPr lang="en-US" sz="2400" dirty="0"/>
              <a:t>K-fold cross validation</a:t>
            </a:r>
          </a:p>
          <a:p>
            <a:r>
              <a:rPr lang="en-US" sz="2400" dirty="0"/>
              <a:t>Computational Complexity</a:t>
            </a:r>
          </a:p>
        </p:txBody>
      </p:sp>
    </p:spTree>
    <p:extLst>
      <p:ext uri="{BB962C8B-B14F-4D97-AF65-F5344CB8AC3E}">
        <p14:creationId xmlns:p14="http://schemas.microsoft.com/office/powerpoint/2010/main" val="34277142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6441"/>
            <a:ext cx="8229600" cy="1143000"/>
          </a:xfrm>
        </p:spPr>
        <p:txBody>
          <a:bodyPr>
            <a:normAutofit/>
          </a:bodyPr>
          <a:lstStyle/>
          <a:p>
            <a:r>
              <a:rPr lang="en-US" sz="3400" dirty="0"/>
              <a:t>Interim Summary</a:t>
            </a:r>
          </a:p>
        </p:txBody>
      </p:sp>
      <p:sp>
        <p:nvSpPr>
          <p:cNvPr id="5" name="Content Placeholder 2">
            <a:extLst>
              <a:ext uri="{FF2B5EF4-FFF2-40B4-BE49-F238E27FC236}">
                <a16:creationId xmlns:a16="http://schemas.microsoft.com/office/drawing/2014/main" id="{550FAC5B-4711-2A47-8043-CCF7DD9AD327}"/>
              </a:ext>
            </a:extLst>
          </p:cNvPr>
          <p:cNvSpPr>
            <a:spLocks noGrp="1"/>
          </p:cNvSpPr>
          <p:nvPr>
            <p:ph idx="1"/>
          </p:nvPr>
        </p:nvSpPr>
        <p:spPr>
          <a:xfrm>
            <a:off x="344346" y="1417638"/>
            <a:ext cx="8455307" cy="5170990"/>
          </a:xfrm>
        </p:spPr>
        <p:txBody>
          <a:bodyPr>
            <a:normAutofit/>
          </a:bodyPr>
          <a:lstStyle/>
          <a:p>
            <a:r>
              <a:rPr lang="en-US" sz="2400" dirty="0"/>
              <a:t>Different types of learning: supervised (classification vs regression), unsupervised, semi-supervised, reinforcement learning</a:t>
            </a:r>
          </a:p>
          <a:p>
            <a:r>
              <a:rPr lang="en-US" sz="2400" dirty="0"/>
              <a:t>Iterative nature: collect data, choose features, choose models, train, test, rinse and repeat</a:t>
            </a:r>
          </a:p>
          <a:p>
            <a:r>
              <a:rPr lang="en-US" sz="2400" dirty="0"/>
              <a:t>Feature engineering (i.e., representation) is important</a:t>
            </a:r>
          </a:p>
          <a:p>
            <a:r>
              <a:rPr lang="en-US" sz="2400" dirty="0"/>
              <a:t>Decision theory: not all errors are equal</a:t>
            </a:r>
          </a:p>
          <a:p>
            <a:r>
              <a:rPr lang="en-US" sz="2400" dirty="0"/>
              <a:t>Curse of dimensionality, model complexity, overfitting</a:t>
            </a:r>
          </a:p>
          <a:p>
            <a:r>
              <a:rPr lang="en-US" sz="2400" dirty="0"/>
              <a:t>Training-validation-testing</a:t>
            </a:r>
          </a:p>
          <a:p>
            <a:r>
              <a:rPr lang="en-US" sz="2400" dirty="0"/>
              <a:t>K-fold cross validation</a:t>
            </a:r>
          </a:p>
          <a:p>
            <a:r>
              <a:rPr lang="en-US" sz="2400" dirty="0"/>
              <a:t>Computational Complexity</a:t>
            </a:r>
          </a:p>
          <a:p>
            <a:r>
              <a:rPr lang="en-US" sz="2400" dirty="0"/>
              <a:t>No free lunch</a:t>
            </a:r>
          </a:p>
        </p:txBody>
      </p:sp>
    </p:spTree>
    <p:extLst>
      <p:ext uri="{BB962C8B-B14F-4D97-AF65-F5344CB8AC3E}">
        <p14:creationId xmlns:p14="http://schemas.microsoft.com/office/powerpoint/2010/main" val="6766140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solidFill>
                  <a:srgbClr val="FF0000"/>
                </a:solidFill>
              </a:rPr>
              <a:t>Optional Reading I</a:t>
            </a:r>
          </a:p>
        </p:txBody>
      </p:sp>
      <p:sp>
        <p:nvSpPr>
          <p:cNvPr id="3" name="Content Placeholder 2"/>
          <p:cNvSpPr>
            <a:spLocks noGrp="1"/>
          </p:cNvSpPr>
          <p:nvPr>
            <p:ph idx="1"/>
          </p:nvPr>
        </p:nvSpPr>
        <p:spPr/>
        <p:txBody>
          <a:bodyPr/>
          <a:lstStyle/>
          <a:p>
            <a:r>
              <a:rPr lang="en-US" sz="2800" dirty="0"/>
              <a:t>These lecture notes based mostly D&amp;H Chapter 1</a:t>
            </a:r>
          </a:p>
          <a:p>
            <a:endParaRPr lang="en-US" dirty="0"/>
          </a:p>
          <a:p>
            <a:r>
              <a:rPr lang="en-US" sz="2700" dirty="0"/>
              <a:t>KM Chapter 1 provides different introduction</a:t>
            </a:r>
          </a:p>
          <a:p>
            <a:pPr lvl="1"/>
            <a:r>
              <a:rPr lang="en-US" sz="2400" dirty="0"/>
              <a:t>More real world examples</a:t>
            </a:r>
          </a:p>
          <a:p>
            <a:pPr lvl="1"/>
            <a:r>
              <a:rPr lang="en-US" sz="2400" dirty="0"/>
              <a:t>Beware of typos</a:t>
            </a:r>
          </a:p>
        </p:txBody>
      </p:sp>
    </p:spTree>
    <p:extLst>
      <p:ext uri="{BB962C8B-B14F-4D97-AF65-F5344CB8AC3E}">
        <p14:creationId xmlns:p14="http://schemas.microsoft.com/office/powerpoint/2010/main" val="141191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93762"/>
            <a:ext cx="8229600" cy="1143000"/>
          </a:xfrm>
        </p:spPr>
        <p:txBody>
          <a:bodyPr/>
          <a:lstStyle/>
          <a:p>
            <a:r>
              <a:rPr lang="en-US" dirty="0"/>
              <a:t>Questions?</a:t>
            </a:r>
          </a:p>
        </p:txBody>
      </p:sp>
    </p:spTree>
    <p:extLst>
      <p:ext uri="{BB962C8B-B14F-4D97-AF65-F5344CB8AC3E}">
        <p14:creationId xmlns:p14="http://schemas.microsoft.com/office/powerpoint/2010/main" val="29707051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2109788"/>
            <a:ext cx="8229600" cy="1143000"/>
          </a:xfrm>
        </p:spPr>
        <p:txBody>
          <a:bodyPr>
            <a:normAutofit/>
          </a:bodyPr>
          <a:lstStyle/>
          <a:p>
            <a:r>
              <a:rPr lang="en-US"/>
              <a:t>Probability Review</a:t>
            </a:r>
            <a:endParaRPr lang="en-US" dirty="0"/>
          </a:p>
        </p:txBody>
      </p:sp>
    </p:spTree>
    <p:extLst>
      <p:ext uri="{BB962C8B-B14F-4D97-AF65-F5344CB8AC3E}">
        <p14:creationId xmlns:p14="http://schemas.microsoft.com/office/powerpoint/2010/main" val="31709905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6578"/>
            <a:ext cx="8229600" cy="1143000"/>
          </a:xfrm>
        </p:spPr>
        <p:txBody>
          <a:bodyPr>
            <a:normAutofit/>
          </a:bodyPr>
          <a:lstStyle/>
          <a:p>
            <a:r>
              <a:rPr lang="en-US" sz="3400" dirty="0"/>
              <a:t>What is a random variable?</a:t>
            </a:r>
          </a:p>
        </p:txBody>
      </p:sp>
      <p:sp>
        <p:nvSpPr>
          <p:cNvPr id="3" name="Content Placeholder 2"/>
          <p:cNvSpPr>
            <a:spLocks noGrp="1"/>
          </p:cNvSpPr>
          <p:nvPr>
            <p:ph idx="1"/>
          </p:nvPr>
        </p:nvSpPr>
        <p:spPr>
          <a:xfrm>
            <a:off x="410736" y="1173157"/>
            <a:ext cx="8229600" cy="5155254"/>
          </a:xfrm>
        </p:spPr>
        <p:txBody>
          <a:bodyPr>
            <a:normAutofit fontScale="92500" lnSpcReduction="20000"/>
          </a:bodyPr>
          <a:lstStyle/>
          <a:p>
            <a:r>
              <a:rPr lang="en-US" sz="2800" dirty="0"/>
              <a:t>A random variable x is a quantity</a:t>
            </a:r>
            <a:r>
              <a:rPr lang="en-US" sz="2800" dirty="0">
                <a:solidFill>
                  <a:srgbClr val="FF0000"/>
                </a:solidFill>
              </a:rPr>
              <a:t> </a:t>
            </a:r>
            <a:r>
              <a:rPr lang="en-US" sz="2800" dirty="0"/>
              <a:t>that is uncertain</a:t>
            </a:r>
          </a:p>
          <a:p>
            <a:endParaRPr lang="en-US" sz="2800" dirty="0">
              <a:solidFill>
                <a:srgbClr val="FF0000"/>
              </a:solidFill>
            </a:endParaRPr>
          </a:p>
          <a:p>
            <a:r>
              <a:rPr lang="en-GB" sz="2800" dirty="0"/>
              <a:t>May be result of experiment (e.g., flipping a coin) or real world measurement (e.g., measuring temperature)</a:t>
            </a:r>
          </a:p>
          <a:p>
            <a:endParaRPr lang="en-GB" sz="2800" dirty="0"/>
          </a:p>
          <a:p>
            <a:r>
              <a:rPr lang="en-GB" sz="2800" dirty="0"/>
              <a:t>If observe </a:t>
            </a:r>
            <a:r>
              <a:rPr lang="en-US" sz="2800" dirty="0"/>
              <a:t>x</a:t>
            </a:r>
            <a:r>
              <a:rPr lang="en-GB" sz="2800" dirty="0"/>
              <a:t> multiple times, we get different values</a:t>
            </a:r>
          </a:p>
          <a:p>
            <a:endParaRPr lang="en-GB" sz="2800" dirty="0"/>
          </a:p>
          <a:p>
            <a:r>
              <a:rPr lang="en-GB" sz="2800" dirty="0"/>
              <a:t>Some values occur more than others; this information captured by probability distribution p(x)</a:t>
            </a:r>
          </a:p>
          <a:p>
            <a:endParaRPr lang="en-GB" sz="2800" dirty="0"/>
          </a:p>
          <a:p>
            <a:r>
              <a:rPr lang="en-US" sz="2800" dirty="0"/>
              <a:t>If x is discrete, then “p” is “probability mass function” (or </a:t>
            </a:r>
            <a:r>
              <a:rPr lang="en-US" sz="2800" dirty="0" err="1"/>
              <a:t>pmf</a:t>
            </a:r>
            <a:r>
              <a:rPr lang="en-US" sz="2800" dirty="0"/>
              <a:t>). If x is continuous, then “p” is “probability distribution function” (or pdf).</a:t>
            </a:r>
          </a:p>
          <a:p>
            <a:endParaRPr lang="en-GB" sz="2800" dirty="0"/>
          </a:p>
          <a:p>
            <a:pPr marL="803275" lvl="1" indent="-346075">
              <a:buFont typeface="+mj-lt"/>
              <a:buAutoNum type="arabicPeriod"/>
            </a:pPr>
            <a:endParaRPr lang="en-US" sz="2400" dirty="0">
              <a:solidFill>
                <a:srgbClr val="000000"/>
              </a:solidFill>
            </a:endParaRPr>
          </a:p>
          <a:p>
            <a:pPr marL="803275" lvl="1" indent="-346075">
              <a:buFont typeface="+mj-lt"/>
              <a:buAutoNum type="arabicPeriod"/>
            </a:pPr>
            <a:endParaRPr lang="en-US" sz="1600" dirty="0">
              <a:solidFill>
                <a:srgbClr val="000000"/>
              </a:solidFill>
            </a:endParaRPr>
          </a:p>
        </p:txBody>
      </p:sp>
      <p:sp>
        <p:nvSpPr>
          <p:cNvPr id="5" name="TextBox 4"/>
          <p:cNvSpPr txBox="1"/>
          <p:nvPr/>
        </p:nvSpPr>
        <p:spPr>
          <a:xfrm>
            <a:off x="6794829" y="6405861"/>
            <a:ext cx="2349171" cy="369332"/>
          </a:xfrm>
          <a:prstGeom prst="rect">
            <a:avLst/>
          </a:prstGeom>
          <a:noFill/>
        </p:spPr>
        <p:txBody>
          <a:bodyPr wrap="none" rtlCol="0">
            <a:spAutoFit/>
          </a:bodyPr>
          <a:lstStyle/>
          <a:p>
            <a:r>
              <a:rPr lang="en-US" dirty="0"/>
              <a:t>Adapted from S. Prince</a:t>
            </a:r>
          </a:p>
        </p:txBody>
      </p:sp>
    </p:spTree>
    <p:extLst>
      <p:ext uri="{BB962C8B-B14F-4D97-AF65-F5344CB8AC3E}">
        <p14:creationId xmlns:p14="http://schemas.microsoft.com/office/powerpoint/2010/main" val="33157276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Discrete Random Variable x</a:t>
            </a:r>
          </a:p>
        </p:txBody>
      </p:sp>
      <p:sp>
        <p:nvSpPr>
          <p:cNvPr id="3" name="Content Placeholder 2"/>
          <p:cNvSpPr>
            <a:spLocks noGrp="1"/>
          </p:cNvSpPr>
          <p:nvPr>
            <p:ph idx="1"/>
          </p:nvPr>
        </p:nvSpPr>
        <p:spPr/>
        <p:txBody>
          <a:bodyPr>
            <a:normAutofit/>
          </a:bodyPr>
          <a:lstStyle/>
          <a:p>
            <a:r>
              <a:rPr lang="en-US" sz="2800" dirty="0"/>
              <a:t>Take on discrete values</a:t>
            </a:r>
          </a:p>
        </p:txBody>
      </p:sp>
      <p:pic>
        <p:nvPicPr>
          <p:cNvPr id="4" name="Picture 3"/>
          <p:cNvPicPr>
            <a:picLocks noChangeAspect="1" noChangeArrowheads="1"/>
          </p:cNvPicPr>
          <p:nvPr/>
        </p:nvPicPr>
        <p:blipFill>
          <a:blip r:embed="rId3" cstate="print"/>
          <a:srcRect/>
          <a:stretch>
            <a:fillRect/>
          </a:stretch>
        </p:blipFill>
        <p:spPr bwMode="auto">
          <a:xfrm>
            <a:off x="1979712" y="3020959"/>
            <a:ext cx="4896544" cy="2389316"/>
          </a:xfrm>
          <a:prstGeom prst="rect">
            <a:avLst/>
          </a:prstGeom>
          <a:noFill/>
          <a:ln w="9525">
            <a:noFill/>
            <a:miter lim="800000"/>
            <a:headEnd/>
            <a:tailEnd/>
          </a:ln>
        </p:spPr>
      </p:pic>
      <p:sp>
        <p:nvSpPr>
          <p:cNvPr id="6" name="TextBox 5"/>
          <p:cNvSpPr txBox="1"/>
          <p:nvPr/>
        </p:nvSpPr>
        <p:spPr>
          <a:xfrm>
            <a:off x="6794829" y="6405861"/>
            <a:ext cx="2349171" cy="369332"/>
          </a:xfrm>
          <a:prstGeom prst="rect">
            <a:avLst/>
          </a:prstGeom>
          <a:noFill/>
        </p:spPr>
        <p:txBody>
          <a:bodyPr wrap="none" rtlCol="0">
            <a:spAutoFit/>
          </a:bodyPr>
          <a:lstStyle/>
          <a:p>
            <a:r>
              <a:rPr lang="en-US" dirty="0"/>
              <a:t>Adapted from S. Prince</a:t>
            </a:r>
          </a:p>
        </p:txBody>
      </p:sp>
      <p:pic>
        <p:nvPicPr>
          <p:cNvPr id="5" name="Picture 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5469" y="3801535"/>
            <a:ext cx="1707739" cy="706967"/>
          </a:xfrm>
          <a:prstGeom prst="rect">
            <a:avLst/>
          </a:prstGeom>
        </p:spPr>
      </p:pic>
    </p:spTree>
    <p:extLst>
      <p:ext uri="{BB962C8B-B14F-4D97-AF65-F5344CB8AC3E}">
        <p14:creationId xmlns:p14="http://schemas.microsoft.com/office/powerpoint/2010/main" val="1539056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060"/>
            <a:ext cx="8229600" cy="1143000"/>
          </a:xfrm>
        </p:spPr>
        <p:txBody>
          <a:bodyPr>
            <a:normAutofit/>
          </a:bodyPr>
          <a:lstStyle/>
          <a:p>
            <a:r>
              <a:rPr lang="en-US" sz="4000" dirty="0"/>
              <a:t>State-of-the-Art</a:t>
            </a:r>
          </a:p>
        </p:txBody>
      </p:sp>
      <p:sp>
        <p:nvSpPr>
          <p:cNvPr id="3" name="Content Placeholder 2"/>
          <p:cNvSpPr>
            <a:spLocks noGrp="1"/>
          </p:cNvSpPr>
          <p:nvPr>
            <p:ph idx="1"/>
          </p:nvPr>
        </p:nvSpPr>
        <p:spPr>
          <a:xfrm>
            <a:off x="266699" y="1296099"/>
            <a:ext cx="8686801" cy="4884836"/>
          </a:xfrm>
        </p:spPr>
        <p:txBody>
          <a:bodyPr>
            <a:normAutofit fontScale="92500" lnSpcReduction="20000"/>
          </a:bodyPr>
          <a:lstStyle/>
          <a:p>
            <a:r>
              <a:rPr lang="en-US" dirty="0"/>
              <a:t>EE5907/EE5027/EE5026 do NOT cover state-of-the-art. Teach concepts needed to understand state-of-the-art</a:t>
            </a:r>
          </a:p>
          <a:p>
            <a:endParaRPr lang="en-US" dirty="0"/>
          </a:p>
          <a:p>
            <a:r>
              <a:rPr lang="en-US" dirty="0"/>
              <a:t>For state-of-the-art:</a:t>
            </a:r>
          </a:p>
          <a:p>
            <a:pPr lvl="1"/>
            <a:r>
              <a:rPr lang="en-US" dirty="0"/>
              <a:t>Conference papers: CVPR, ICCV, ECCV, ICML, ICLR, </a:t>
            </a:r>
            <a:r>
              <a:rPr lang="en-US" dirty="0" err="1"/>
              <a:t>NeurIPS</a:t>
            </a:r>
            <a:r>
              <a:rPr lang="en-US" dirty="0"/>
              <a:t>, </a:t>
            </a:r>
            <a:r>
              <a:rPr lang="en-US" dirty="0" err="1"/>
              <a:t>etc</a:t>
            </a:r>
            <a:endParaRPr lang="en-US" dirty="0"/>
          </a:p>
          <a:p>
            <a:pPr lvl="1"/>
            <a:r>
              <a:rPr lang="en-US" dirty="0"/>
              <a:t>Journal articles: IJCV, T-IP, JMLR, T-PAMI, </a:t>
            </a:r>
            <a:r>
              <a:rPr lang="en-US" dirty="0" err="1"/>
              <a:t>etc</a:t>
            </a:r>
            <a:endParaRPr lang="en-US" dirty="0"/>
          </a:p>
          <a:p>
            <a:pPr lvl="1"/>
            <a:r>
              <a:rPr lang="en-US" dirty="0"/>
              <a:t>EE6733: Advanced Topics on Vision and Machine Learning</a:t>
            </a:r>
          </a:p>
          <a:p>
            <a:pPr lvl="1"/>
            <a:endParaRPr lang="en-US" dirty="0"/>
          </a:p>
          <a:p>
            <a:r>
              <a:rPr lang="en-US" dirty="0"/>
              <a:t>EE5934/EE6934: Deep Learning</a:t>
            </a:r>
          </a:p>
        </p:txBody>
      </p:sp>
    </p:spTree>
    <p:extLst>
      <p:ext uri="{BB962C8B-B14F-4D97-AF65-F5344CB8AC3E}">
        <p14:creationId xmlns:p14="http://schemas.microsoft.com/office/powerpoint/2010/main" val="20992685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Discrete Random Variable x</a:t>
            </a:r>
          </a:p>
        </p:txBody>
      </p:sp>
      <p:sp>
        <p:nvSpPr>
          <p:cNvPr id="3" name="Content Placeholder 2"/>
          <p:cNvSpPr>
            <a:spLocks noGrp="1"/>
          </p:cNvSpPr>
          <p:nvPr>
            <p:ph idx="1"/>
          </p:nvPr>
        </p:nvSpPr>
        <p:spPr/>
        <p:txBody>
          <a:bodyPr>
            <a:normAutofit/>
          </a:bodyPr>
          <a:lstStyle/>
          <a:p>
            <a:r>
              <a:rPr lang="en-US" sz="2800" dirty="0"/>
              <a:t>Take on finite or </a:t>
            </a:r>
            <a:r>
              <a:rPr lang="en-US" sz="2800" dirty="0" err="1"/>
              <a:t>countably</a:t>
            </a:r>
            <a:r>
              <a:rPr lang="en-US" sz="2800" dirty="0"/>
              <a:t> infinite values</a:t>
            </a:r>
          </a:p>
        </p:txBody>
      </p:sp>
      <p:pic>
        <p:nvPicPr>
          <p:cNvPr id="4" name="Picture 3"/>
          <p:cNvPicPr>
            <a:picLocks noChangeAspect="1" noChangeArrowheads="1"/>
          </p:cNvPicPr>
          <p:nvPr/>
        </p:nvPicPr>
        <p:blipFill>
          <a:blip r:embed="rId3" cstate="print"/>
          <a:srcRect/>
          <a:stretch>
            <a:fillRect/>
          </a:stretch>
        </p:blipFill>
        <p:spPr bwMode="auto">
          <a:xfrm>
            <a:off x="1979712" y="3020959"/>
            <a:ext cx="4896544" cy="2389316"/>
          </a:xfrm>
          <a:prstGeom prst="rect">
            <a:avLst/>
          </a:prstGeom>
          <a:noFill/>
          <a:ln w="9525">
            <a:noFill/>
            <a:miter lim="800000"/>
            <a:headEnd/>
            <a:tailEnd/>
          </a:ln>
        </p:spPr>
      </p:pic>
      <p:sp>
        <p:nvSpPr>
          <p:cNvPr id="8" name="Rectangle 7"/>
          <p:cNvSpPr/>
          <p:nvPr/>
        </p:nvSpPr>
        <p:spPr>
          <a:xfrm>
            <a:off x="2634817" y="4940301"/>
            <a:ext cx="4100989" cy="21337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2925510" y="4855691"/>
            <a:ext cx="476926" cy="369332"/>
          </a:xfrm>
          <a:prstGeom prst="rect">
            <a:avLst/>
          </a:prstGeom>
          <a:noFill/>
        </p:spPr>
        <p:txBody>
          <a:bodyPr wrap="none" rtlCol="0">
            <a:spAutoFit/>
          </a:bodyPr>
          <a:lstStyle/>
          <a:p>
            <a:r>
              <a:rPr lang="en-US" dirty="0"/>
              <a:t>1.5</a:t>
            </a:r>
          </a:p>
        </p:txBody>
      </p:sp>
      <p:sp>
        <p:nvSpPr>
          <p:cNvPr id="9" name="TextBox 8"/>
          <p:cNvSpPr txBox="1"/>
          <p:nvPr/>
        </p:nvSpPr>
        <p:spPr>
          <a:xfrm>
            <a:off x="3570519" y="4855691"/>
            <a:ext cx="476926" cy="369332"/>
          </a:xfrm>
          <a:prstGeom prst="rect">
            <a:avLst/>
          </a:prstGeom>
          <a:noFill/>
        </p:spPr>
        <p:txBody>
          <a:bodyPr wrap="none" rtlCol="0">
            <a:spAutoFit/>
          </a:bodyPr>
          <a:lstStyle/>
          <a:p>
            <a:r>
              <a:rPr lang="en-US" dirty="0"/>
              <a:t>2.3</a:t>
            </a:r>
          </a:p>
        </p:txBody>
      </p:sp>
      <p:sp>
        <p:nvSpPr>
          <p:cNvPr id="10" name="TextBox 9"/>
          <p:cNvSpPr txBox="1"/>
          <p:nvPr/>
        </p:nvSpPr>
        <p:spPr>
          <a:xfrm>
            <a:off x="4199845" y="4855691"/>
            <a:ext cx="476926" cy="369332"/>
          </a:xfrm>
          <a:prstGeom prst="rect">
            <a:avLst/>
          </a:prstGeom>
          <a:noFill/>
        </p:spPr>
        <p:txBody>
          <a:bodyPr wrap="none" rtlCol="0">
            <a:spAutoFit/>
          </a:bodyPr>
          <a:lstStyle/>
          <a:p>
            <a:r>
              <a:rPr lang="en-US" dirty="0"/>
              <a:t>3.3</a:t>
            </a:r>
          </a:p>
        </p:txBody>
      </p:sp>
      <p:sp>
        <p:nvSpPr>
          <p:cNvPr id="11" name="TextBox 10"/>
          <p:cNvSpPr txBox="1"/>
          <p:nvPr/>
        </p:nvSpPr>
        <p:spPr>
          <a:xfrm>
            <a:off x="4723821" y="4855691"/>
            <a:ext cx="476926" cy="369332"/>
          </a:xfrm>
          <a:prstGeom prst="rect">
            <a:avLst/>
          </a:prstGeom>
          <a:noFill/>
        </p:spPr>
        <p:txBody>
          <a:bodyPr wrap="none" rtlCol="0">
            <a:spAutoFit/>
          </a:bodyPr>
          <a:lstStyle/>
          <a:p>
            <a:r>
              <a:rPr lang="en-US" dirty="0"/>
              <a:t>3.8</a:t>
            </a:r>
          </a:p>
        </p:txBody>
      </p:sp>
      <p:sp>
        <p:nvSpPr>
          <p:cNvPr id="12" name="TextBox 11"/>
          <p:cNvSpPr txBox="1"/>
          <p:nvPr/>
        </p:nvSpPr>
        <p:spPr>
          <a:xfrm>
            <a:off x="5406871" y="4855691"/>
            <a:ext cx="301660" cy="369332"/>
          </a:xfrm>
          <a:prstGeom prst="rect">
            <a:avLst/>
          </a:prstGeom>
          <a:noFill/>
        </p:spPr>
        <p:txBody>
          <a:bodyPr wrap="none" rtlCol="0">
            <a:spAutoFit/>
          </a:bodyPr>
          <a:lstStyle/>
          <a:p>
            <a:r>
              <a:rPr lang="en-US" dirty="0"/>
              <a:t>5</a:t>
            </a:r>
          </a:p>
        </p:txBody>
      </p:sp>
      <p:sp>
        <p:nvSpPr>
          <p:cNvPr id="13" name="TextBox 12"/>
          <p:cNvSpPr txBox="1"/>
          <p:nvPr/>
        </p:nvSpPr>
        <p:spPr>
          <a:xfrm>
            <a:off x="6044478" y="4855691"/>
            <a:ext cx="301660" cy="369332"/>
          </a:xfrm>
          <a:prstGeom prst="rect">
            <a:avLst/>
          </a:prstGeom>
          <a:noFill/>
        </p:spPr>
        <p:txBody>
          <a:bodyPr wrap="none" rtlCol="0">
            <a:spAutoFit/>
          </a:bodyPr>
          <a:lstStyle/>
          <a:p>
            <a:r>
              <a:rPr lang="en-US" dirty="0"/>
              <a:t>7</a:t>
            </a:r>
          </a:p>
        </p:txBody>
      </p:sp>
      <p:sp>
        <p:nvSpPr>
          <p:cNvPr id="14" name="TextBox 13"/>
          <p:cNvSpPr txBox="1"/>
          <p:nvPr/>
        </p:nvSpPr>
        <p:spPr>
          <a:xfrm>
            <a:off x="6794829" y="6405861"/>
            <a:ext cx="2349171" cy="369332"/>
          </a:xfrm>
          <a:prstGeom prst="rect">
            <a:avLst/>
          </a:prstGeom>
          <a:noFill/>
        </p:spPr>
        <p:txBody>
          <a:bodyPr wrap="none" rtlCol="0">
            <a:spAutoFit/>
          </a:bodyPr>
          <a:lstStyle/>
          <a:p>
            <a:r>
              <a:rPr lang="en-US" dirty="0"/>
              <a:t>Adapted from S. Prince</a:t>
            </a:r>
          </a:p>
        </p:txBody>
      </p:sp>
      <p:pic>
        <p:nvPicPr>
          <p:cNvPr id="15" name="Picture 1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5469" y="3801535"/>
            <a:ext cx="1707739" cy="706967"/>
          </a:xfrm>
          <a:prstGeom prst="rect">
            <a:avLst/>
          </a:prstGeom>
        </p:spPr>
      </p:pic>
    </p:spTree>
    <p:extLst>
      <p:ext uri="{BB962C8B-B14F-4D97-AF65-F5344CB8AC3E}">
        <p14:creationId xmlns:p14="http://schemas.microsoft.com/office/powerpoint/2010/main" val="24868207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Continuous Random Variable</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81</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3" name="Picture 2"/>
          <p:cNvPicPr>
            <a:picLocks noChangeAspect="1" noChangeArrowheads="1"/>
          </p:cNvPicPr>
          <p:nvPr/>
        </p:nvPicPr>
        <p:blipFill>
          <a:blip r:embed="rId3" cstate="print"/>
          <a:srcRect/>
          <a:stretch>
            <a:fillRect/>
          </a:stretch>
        </p:blipFill>
        <p:spPr bwMode="auto">
          <a:xfrm>
            <a:off x="755576" y="1844824"/>
            <a:ext cx="7488832" cy="3920210"/>
          </a:xfrm>
          <a:prstGeom prst="rect">
            <a:avLst/>
          </a:prstGeom>
          <a:noFill/>
          <a:ln w="9525">
            <a:noFill/>
            <a:miter lim="800000"/>
            <a:headEnd/>
            <a:tailEnd/>
          </a:ln>
        </p:spPr>
      </p:pic>
    </p:spTree>
    <p:extLst>
      <p:ext uri="{BB962C8B-B14F-4D97-AF65-F5344CB8AC3E}">
        <p14:creationId xmlns:p14="http://schemas.microsoft.com/office/powerpoint/2010/main" val="33776039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Famous Discrete Random Variables</a:t>
            </a:r>
          </a:p>
        </p:txBody>
      </p:sp>
      <p:sp>
        <p:nvSpPr>
          <p:cNvPr id="3" name="Content Placeholder 2"/>
          <p:cNvSpPr>
            <a:spLocks noGrp="1"/>
          </p:cNvSpPr>
          <p:nvPr>
            <p:ph idx="1"/>
          </p:nvPr>
        </p:nvSpPr>
        <p:spPr>
          <a:xfrm>
            <a:off x="227013" y="1600200"/>
            <a:ext cx="8686800" cy="4888497"/>
          </a:xfrm>
        </p:spPr>
        <p:txBody>
          <a:bodyPr>
            <a:normAutofit/>
          </a:bodyPr>
          <a:lstStyle/>
          <a:p>
            <a:r>
              <a:rPr lang="en-US" sz="2400" dirty="0"/>
              <a:t>Bernoulli: </a:t>
            </a:r>
            <a:r>
              <a:rPr lang="en-US" sz="2400" dirty="0">
                <a:hlinkClick r:id="rId3"/>
              </a:rPr>
              <a:t>http://en.wikipedia.org/wiki/Bernoulli_distribution</a:t>
            </a:r>
            <a:endParaRPr lang="en-US" sz="2400" dirty="0"/>
          </a:p>
          <a:p>
            <a:endParaRPr lang="en-US" sz="2400" dirty="0"/>
          </a:p>
          <a:p>
            <a:r>
              <a:rPr lang="en-US" sz="2400" dirty="0"/>
              <a:t>Categorical: </a:t>
            </a:r>
            <a:r>
              <a:rPr lang="en-US" sz="2400" dirty="0">
                <a:hlinkClick r:id="rId4"/>
              </a:rPr>
              <a:t>http://en.wikipedia.org/wiki/Categorical_distribution</a:t>
            </a:r>
            <a:endParaRPr lang="en-US" sz="2400" dirty="0"/>
          </a:p>
          <a:p>
            <a:endParaRPr lang="en-US" sz="2400" dirty="0"/>
          </a:p>
          <a:p>
            <a:r>
              <a:rPr lang="en-US" sz="2400" dirty="0"/>
              <a:t>Binomial: </a:t>
            </a:r>
            <a:r>
              <a:rPr lang="en-US" sz="2400" dirty="0">
                <a:hlinkClick r:id="rId5"/>
              </a:rPr>
              <a:t>http://en.wikipedia.org/wiki/Binomial_distribution</a:t>
            </a:r>
            <a:endParaRPr lang="en-US" sz="2400" dirty="0"/>
          </a:p>
          <a:p>
            <a:endParaRPr lang="en-US" sz="2400" dirty="0"/>
          </a:p>
          <a:p>
            <a:r>
              <a:rPr lang="en-US" sz="2400" dirty="0"/>
              <a:t>Geometric: </a:t>
            </a:r>
            <a:r>
              <a:rPr lang="en-US" sz="2400" dirty="0">
                <a:hlinkClick r:id="rId6"/>
              </a:rPr>
              <a:t>http://en.wikipedia.org/wiki/Geometric_distribution</a:t>
            </a:r>
            <a:endParaRPr lang="en-US" sz="2400" dirty="0"/>
          </a:p>
          <a:p>
            <a:endParaRPr lang="en-US" sz="2400" dirty="0"/>
          </a:p>
          <a:p>
            <a:r>
              <a:rPr lang="en-US" sz="2400" dirty="0"/>
              <a:t>Poisson: </a:t>
            </a:r>
            <a:r>
              <a:rPr lang="en-US" sz="2400" dirty="0">
                <a:hlinkClick r:id="rId7"/>
              </a:rPr>
              <a:t>http://en.wikipedia.org/wiki/Poisson_distribution</a:t>
            </a:r>
            <a:r>
              <a:rPr lang="en-US" sz="2400" dirty="0"/>
              <a:t> </a:t>
            </a:r>
          </a:p>
          <a:p>
            <a:endParaRPr lang="en-US" sz="2400" dirty="0"/>
          </a:p>
          <a:p>
            <a:r>
              <a:rPr lang="en-US" sz="2400" dirty="0"/>
              <a:t>…</a:t>
            </a:r>
          </a:p>
        </p:txBody>
      </p:sp>
    </p:spTree>
    <p:extLst>
      <p:ext uri="{BB962C8B-B14F-4D97-AF65-F5344CB8AC3E}">
        <p14:creationId xmlns:p14="http://schemas.microsoft.com/office/powerpoint/2010/main" val="42365664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5" name="Picture 5"/>
          <p:cNvPicPr>
            <a:picLocks noChangeAspect="1" noChangeArrowheads="1"/>
          </p:cNvPicPr>
          <p:nvPr/>
        </p:nvPicPr>
        <p:blipFill>
          <a:blip r:embed="rId3" cstate="print"/>
          <a:srcRect/>
          <a:stretch>
            <a:fillRect/>
          </a:stretch>
        </p:blipFill>
        <p:spPr bwMode="auto">
          <a:xfrm>
            <a:off x="251520" y="980728"/>
            <a:ext cx="4469471" cy="3812197"/>
          </a:xfrm>
          <a:prstGeom prst="rect">
            <a:avLst/>
          </a:prstGeom>
          <a:noFill/>
          <a:ln w="9525">
            <a:noFill/>
            <a:miter lim="800000"/>
            <a:headEnd/>
            <a:tailEnd/>
          </a:ln>
        </p:spPr>
      </p:pic>
      <p:sp>
        <p:nvSpPr>
          <p:cNvPr id="2" name="Title 1"/>
          <p:cNvSpPr>
            <a:spLocks noGrp="1"/>
          </p:cNvSpPr>
          <p:nvPr>
            <p:ph type="title"/>
          </p:nvPr>
        </p:nvSpPr>
        <p:spPr/>
        <p:txBody>
          <a:bodyPr/>
          <a:lstStyle/>
          <a:p>
            <a:r>
              <a:rPr lang="en-GB" dirty="0"/>
              <a:t>Bernoulli Distribution</a:t>
            </a:r>
            <a:endParaRPr lang="en-US" dirty="0"/>
          </a:p>
        </p:txBody>
      </p:sp>
      <p:sp>
        <p:nvSpPr>
          <p:cNvPr id="15"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83</a:t>
            </a:fld>
            <a:endParaRPr lang="en-CA"/>
          </a:p>
        </p:txBody>
      </p:sp>
      <p:sp>
        <p:nvSpPr>
          <p:cNvPr id="16"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sp>
        <p:nvSpPr>
          <p:cNvPr id="18" name="TextBox 17"/>
          <p:cNvSpPr txBox="1"/>
          <p:nvPr/>
        </p:nvSpPr>
        <p:spPr>
          <a:xfrm>
            <a:off x="214282" y="4734274"/>
            <a:ext cx="8786842" cy="1569660"/>
          </a:xfrm>
          <a:prstGeom prst="rect">
            <a:avLst/>
          </a:prstGeom>
          <a:noFill/>
        </p:spPr>
        <p:txBody>
          <a:bodyPr wrap="square" rtlCol="0">
            <a:spAutoFit/>
          </a:bodyPr>
          <a:lstStyle/>
          <a:p>
            <a:r>
              <a:rPr lang="en-GB" sz="2400" dirty="0">
                <a:latin typeface="Calibri"/>
                <a:cs typeface="Calibri"/>
              </a:rPr>
              <a:t>Bernoulli distribution describes situation where only two possible outcomes x = 0 / x = 1 (e.g. failure/success)</a:t>
            </a:r>
          </a:p>
          <a:p>
            <a:endParaRPr lang="en-GB" sz="2400" dirty="0"/>
          </a:p>
          <a:p>
            <a:r>
              <a:rPr lang="en-GB" sz="2400" dirty="0"/>
              <a:t>Takes a single parameter</a:t>
            </a:r>
            <a:endParaRPr lang="en-US" sz="2400" dirty="0"/>
          </a:p>
        </p:txBody>
      </p:sp>
      <p:pic>
        <p:nvPicPr>
          <p:cNvPr id="19" name="Picture 18"/>
          <p:cNvPicPr>
            <a:picLocks noChangeAspect="1" noChangeArrowheads="1"/>
          </p:cNvPicPr>
          <p:nvPr/>
        </p:nvPicPr>
        <p:blipFill>
          <a:blip r:embed="rId4" cstate="print"/>
          <a:srcRect/>
          <a:stretch>
            <a:fillRect/>
          </a:stretch>
        </p:blipFill>
        <p:spPr bwMode="auto">
          <a:xfrm>
            <a:off x="3479593" y="5899432"/>
            <a:ext cx="1285884" cy="410065"/>
          </a:xfrm>
          <a:prstGeom prst="rect">
            <a:avLst/>
          </a:prstGeom>
          <a:noFill/>
          <a:ln w="9525">
            <a:noFill/>
            <a:miter lim="800000"/>
            <a:headEnd/>
            <a:tailEnd/>
          </a:ln>
          <a:effectLst/>
        </p:spPr>
      </p:pic>
    </p:spTree>
    <p:extLst>
      <p:ext uri="{BB962C8B-B14F-4D97-AF65-F5344CB8AC3E}">
        <p14:creationId xmlns:p14="http://schemas.microsoft.com/office/powerpoint/2010/main" val="13446864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5" name="Picture 5"/>
          <p:cNvPicPr>
            <a:picLocks noChangeAspect="1" noChangeArrowheads="1"/>
          </p:cNvPicPr>
          <p:nvPr/>
        </p:nvPicPr>
        <p:blipFill>
          <a:blip r:embed="rId3" cstate="print"/>
          <a:srcRect/>
          <a:stretch>
            <a:fillRect/>
          </a:stretch>
        </p:blipFill>
        <p:spPr bwMode="auto">
          <a:xfrm>
            <a:off x="251520" y="980728"/>
            <a:ext cx="4469471" cy="3812197"/>
          </a:xfrm>
          <a:prstGeom prst="rect">
            <a:avLst/>
          </a:prstGeom>
          <a:noFill/>
          <a:ln w="9525">
            <a:noFill/>
            <a:miter lim="800000"/>
            <a:headEnd/>
            <a:tailEnd/>
          </a:ln>
        </p:spPr>
      </p:pic>
      <p:sp>
        <p:nvSpPr>
          <p:cNvPr id="2" name="Title 1"/>
          <p:cNvSpPr>
            <a:spLocks noGrp="1"/>
          </p:cNvSpPr>
          <p:nvPr>
            <p:ph type="title"/>
          </p:nvPr>
        </p:nvSpPr>
        <p:spPr/>
        <p:txBody>
          <a:bodyPr/>
          <a:lstStyle/>
          <a:p>
            <a:r>
              <a:rPr lang="en-GB" dirty="0"/>
              <a:t>Bernoulli Distribution</a:t>
            </a:r>
            <a:endParaRPr lang="en-US" dirty="0"/>
          </a:p>
        </p:txBody>
      </p:sp>
      <p:pic>
        <p:nvPicPr>
          <p:cNvPr id="20482" name="Picture 2"/>
          <p:cNvPicPr>
            <a:picLocks noChangeAspect="1" noChangeArrowheads="1"/>
          </p:cNvPicPr>
          <p:nvPr/>
        </p:nvPicPr>
        <p:blipFill>
          <a:blip r:embed="rId4" cstate="print"/>
          <a:srcRect/>
          <a:stretch>
            <a:fillRect/>
          </a:stretch>
        </p:blipFill>
        <p:spPr bwMode="auto">
          <a:xfrm>
            <a:off x="4893916" y="1268760"/>
            <a:ext cx="3782540" cy="1203272"/>
          </a:xfrm>
          <a:prstGeom prst="rect">
            <a:avLst/>
          </a:prstGeom>
          <a:noFill/>
          <a:ln w="9525">
            <a:noFill/>
            <a:miter lim="800000"/>
            <a:headEnd/>
            <a:tailEnd/>
          </a:ln>
        </p:spPr>
      </p:pic>
      <p:sp>
        <p:nvSpPr>
          <p:cNvPr id="15"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84</a:t>
            </a:fld>
            <a:endParaRPr lang="en-CA"/>
          </a:p>
        </p:txBody>
      </p:sp>
      <p:sp>
        <p:nvSpPr>
          <p:cNvPr id="16"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sp>
        <p:nvSpPr>
          <p:cNvPr id="18" name="TextBox 17"/>
          <p:cNvSpPr txBox="1"/>
          <p:nvPr/>
        </p:nvSpPr>
        <p:spPr>
          <a:xfrm>
            <a:off x="214282" y="4734274"/>
            <a:ext cx="8786842" cy="1569660"/>
          </a:xfrm>
          <a:prstGeom prst="rect">
            <a:avLst/>
          </a:prstGeom>
          <a:noFill/>
        </p:spPr>
        <p:txBody>
          <a:bodyPr wrap="square" rtlCol="0">
            <a:spAutoFit/>
          </a:bodyPr>
          <a:lstStyle/>
          <a:p>
            <a:r>
              <a:rPr lang="en-GB" sz="2400" dirty="0">
                <a:latin typeface="Calibri"/>
                <a:cs typeface="Calibri"/>
              </a:rPr>
              <a:t>Bernoulli distribution describes situation where only two possible outcomes x = 0 / x = 1 (e.g. failure/success)</a:t>
            </a:r>
          </a:p>
          <a:p>
            <a:endParaRPr lang="en-GB" sz="2400" dirty="0"/>
          </a:p>
          <a:p>
            <a:r>
              <a:rPr lang="en-GB" sz="2400" dirty="0"/>
              <a:t>Takes a single parameter</a:t>
            </a:r>
            <a:endParaRPr lang="en-US" sz="2400" dirty="0"/>
          </a:p>
        </p:txBody>
      </p:sp>
      <p:pic>
        <p:nvPicPr>
          <p:cNvPr id="19" name="Picture 18"/>
          <p:cNvPicPr>
            <a:picLocks noChangeAspect="1" noChangeArrowheads="1"/>
          </p:cNvPicPr>
          <p:nvPr/>
        </p:nvPicPr>
        <p:blipFill>
          <a:blip r:embed="rId5" cstate="print"/>
          <a:srcRect/>
          <a:stretch>
            <a:fillRect/>
          </a:stretch>
        </p:blipFill>
        <p:spPr bwMode="auto">
          <a:xfrm>
            <a:off x="3479593" y="5899432"/>
            <a:ext cx="1285884" cy="410065"/>
          </a:xfrm>
          <a:prstGeom prst="rect">
            <a:avLst/>
          </a:prstGeom>
          <a:noFill/>
          <a:ln w="9525">
            <a:noFill/>
            <a:miter lim="800000"/>
            <a:headEnd/>
            <a:tailEnd/>
          </a:ln>
          <a:effectLst/>
        </p:spPr>
      </p:pic>
    </p:spTree>
    <p:extLst>
      <p:ext uri="{BB962C8B-B14F-4D97-AF65-F5344CB8AC3E}">
        <p14:creationId xmlns:p14="http://schemas.microsoft.com/office/powerpoint/2010/main" val="1802132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5" name="Picture 5"/>
          <p:cNvPicPr>
            <a:picLocks noChangeAspect="1" noChangeArrowheads="1"/>
          </p:cNvPicPr>
          <p:nvPr/>
        </p:nvPicPr>
        <p:blipFill>
          <a:blip r:embed="rId3" cstate="print"/>
          <a:srcRect/>
          <a:stretch>
            <a:fillRect/>
          </a:stretch>
        </p:blipFill>
        <p:spPr bwMode="auto">
          <a:xfrm>
            <a:off x="251520" y="980728"/>
            <a:ext cx="4469471" cy="3812197"/>
          </a:xfrm>
          <a:prstGeom prst="rect">
            <a:avLst/>
          </a:prstGeom>
          <a:noFill/>
          <a:ln w="9525">
            <a:noFill/>
            <a:miter lim="800000"/>
            <a:headEnd/>
            <a:tailEnd/>
          </a:ln>
        </p:spPr>
      </p:pic>
      <p:sp>
        <p:nvSpPr>
          <p:cNvPr id="2" name="Title 1"/>
          <p:cNvSpPr>
            <a:spLocks noGrp="1"/>
          </p:cNvSpPr>
          <p:nvPr>
            <p:ph type="title"/>
          </p:nvPr>
        </p:nvSpPr>
        <p:spPr/>
        <p:txBody>
          <a:bodyPr/>
          <a:lstStyle/>
          <a:p>
            <a:r>
              <a:rPr lang="en-GB" dirty="0"/>
              <a:t>Bernoulli Distribution</a:t>
            </a:r>
            <a:endParaRPr lang="en-US" dirty="0"/>
          </a:p>
        </p:txBody>
      </p:sp>
      <p:sp>
        <p:nvSpPr>
          <p:cNvPr id="8" name="TextBox 7"/>
          <p:cNvSpPr txBox="1"/>
          <p:nvPr/>
        </p:nvSpPr>
        <p:spPr>
          <a:xfrm>
            <a:off x="5072066" y="2395182"/>
            <a:ext cx="386644" cy="369332"/>
          </a:xfrm>
          <a:prstGeom prst="rect">
            <a:avLst/>
          </a:prstGeom>
          <a:noFill/>
        </p:spPr>
        <p:txBody>
          <a:bodyPr wrap="none" rtlCol="0">
            <a:spAutoFit/>
          </a:bodyPr>
          <a:lstStyle/>
          <a:p>
            <a:r>
              <a:rPr lang="en-GB" dirty="0"/>
              <a:t>or</a:t>
            </a:r>
            <a:endParaRPr lang="en-US" dirty="0"/>
          </a:p>
        </p:txBody>
      </p:sp>
      <p:pic>
        <p:nvPicPr>
          <p:cNvPr id="20482" name="Picture 2"/>
          <p:cNvPicPr>
            <a:picLocks noChangeAspect="1" noChangeArrowheads="1"/>
          </p:cNvPicPr>
          <p:nvPr/>
        </p:nvPicPr>
        <p:blipFill>
          <a:blip r:embed="rId4" cstate="print"/>
          <a:srcRect/>
          <a:stretch>
            <a:fillRect/>
          </a:stretch>
        </p:blipFill>
        <p:spPr bwMode="auto">
          <a:xfrm>
            <a:off x="4893916" y="1268760"/>
            <a:ext cx="3782540" cy="1203272"/>
          </a:xfrm>
          <a:prstGeom prst="rect">
            <a:avLst/>
          </a:prstGeom>
          <a:noFill/>
          <a:ln w="9525">
            <a:noFill/>
            <a:miter lim="800000"/>
            <a:headEnd/>
            <a:tailEnd/>
          </a:ln>
        </p:spPr>
      </p:pic>
      <p:pic>
        <p:nvPicPr>
          <p:cNvPr id="20483" name="Picture 3"/>
          <p:cNvPicPr>
            <a:picLocks noChangeAspect="1" noChangeArrowheads="1"/>
          </p:cNvPicPr>
          <p:nvPr/>
        </p:nvPicPr>
        <p:blipFill>
          <a:blip r:embed="rId5" cstate="print"/>
          <a:srcRect/>
          <a:stretch>
            <a:fillRect/>
          </a:stretch>
        </p:blipFill>
        <p:spPr bwMode="auto">
          <a:xfrm>
            <a:off x="5076056" y="2819250"/>
            <a:ext cx="3184276" cy="530712"/>
          </a:xfrm>
          <a:prstGeom prst="rect">
            <a:avLst/>
          </a:prstGeom>
          <a:noFill/>
          <a:ln w="9525">
            <a:noFill/>
            <a:miter lim="800000"/>
            <a:headEnd/>
            <a:tailEnd/>
          </a:ln>
        </p:spPr>
      </p:pic>
      <p:sp>
        <p:nvSpPr>
          <p:cNvPr id="15"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85</a:t>
            </a:fld>
            <a:endParaRPr lang="en-CA"/>
          </a:p>
        </p:txBody>
      </p:sp>
      <p:sp>
        <p:nvSpPr>
          <p:cNvPr id="16"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sp>
        <p:nvSpPr>
          <p:cNvPr id="18" name="TextBox 17"/>
          <p:cNvSpPr txBox="1"/>
          <p:nvPr/>
        </p:nvSpPr>
        <p:spPr>
          <a:xfrm>
            <a:off x="214282" y="4734274"/>
            <a:ext cx="8786842" cy="1569660"/>
          </a:xfrm>
          <a:prstGeom prst="rect">
            <a:avLst/>
          </a:prstGeom>
          <a:noFill/>
        </p:spPr>
        <p:txBody>
          <a:bodyPr wrap="square" rtlCol="0">
            <a:spAutoFit/>
          </a:bodyPr>
          <a:lstStyle/>
          <a:p>
            <a:r>
              <a:rPr lang="en-GB" sz="2400" dirty="0">
                <a:latin typeface="Calibri"/>
                <a:cs typeface="Calibri"/>
              </a:rPr>
              <a:t>Bernoulli distribution describes situation where only two possible outcomes x = 0 / x = 1 (e.g. failure/success)</a:t>
            </a:r>
          </a:p>
          <a:p>
            <a:endParaRPr lang="en-GB" sz="2400" dirty="0"/>
          </a:p>
          <a:p>
            <a:r>
              <a:rPr lang="en-GB" sz="2400" dirty="0"/>
              <a:t>Takes a single parameter</a:t>
            </a:r>
            <a:endParaRPr lang="en-US" sz="2400" dirty="0"/>
          </a:p>
        </p:txBody>
      </p:sp>
      <p:pic>
        <p:nvPicPr>
          <p:cNvPr id="19" name="Picture 18"/>
          <p:cNvPicPr>
            <a:picLocks noChangeAspect="1" noChangeArrowheads="1"/>
          </p:cNvPicPr>
          <p:nvPr/>
        </p:nvPicPr>
        <p:blipFill>
          <a:blip r:embed="rId6" cstate="print"/>
          <a:srcRect/>
          <a:stretch>
            <a:fillRect/>
          </a:stretch>
        </p:blipFill>
        <p:spPr bwMode="auto">
          <a:xfrm>
            <a:off x="3479593" y="5899432"/>
            <a:ext cx="1285884" cy="410065"/>
          </a:xfrm>
          <a:prstGeom prst="rect">
            <a:avLst/>
          </a:prstGeom>
          <a:noFill/>
          <a:ln w="9525">
            <a:noFill/>
            <a:miter lim="800000"/>
            <a:headEnd/>
            <a:tailEnd/>
          </a:ln>
          <a:effectLst/>
        </p:spPr>
      </p:pic>
    </p:spTree>
    <p:extLst>
      <p:ext uri="{BB962C8B-B14F-4D97-AF65-F5344CB8AC3E}">
        <p14:creationId xmlns:p14="http://schemas.microsoft.com/office/powerpoint/2010/main" val="13939585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5" name="Picture 5"/>
          <p:cNvPicPr>
            <a:picLocks noChangeAspect="1" noChangeArrowheads="1"/>
          </p:cNvPicPr>
          <p:nvPr/>
        </p:nvPicPr>
        <p:blipFill>
          <a:blip r:embed="rId3" cstate="print"/>
          <a:srcRect/>
          <a:stretch>
            <a:fillRect/>
          </a:stretch>
        </p:blipFill>
        <p:spPr bwMode="auto">
          <a:xfrm>
            <a:off x="251520" y="980728"/>
            <a:ext cx="4469471" cy="3812197"/>
          </a:xfrm>
          <a:prstGeom prst="rect">
            <a:avLst/>
          </a:prstGeom>
          <a:noFill/>
          <a:ln w="9525">
            <a:noFill/>
            <a:miter lim="800000"/>
            <a:headEnd/>
            <a:tailEnd/>
          </a:ln>
        </p:spPr>
      </p:pic>
      <p:sp>
        <p:nvSpPr>
          <p:cNvPr id="2" name="Title 1"/>
          <p:cNvSpPr>
            <a:spLocks noGrp="1"/>
          </p:cNvSpPr>
          <p:nvPr>
            <p:ph type="title"/>
          </p:nvPr>
        </p:nvSpPr>
        <p:spPr/>
        <p:txBody>
          <a:bodyPr/>
          <a:lstStyle/>
          <a:p>
            <a:r>
              <a:rPr lang="en-GB" dirty="0"/>
              <a:t>Bernoulli Distribution</a:t>
            </a:r>
            <a:endParaRPr lang="en-US" dirty="0"/>
          </a:p>
        </p:txBody>
      </p:sp>
      <p:sp>
        <p:nvSpPr>
          <p:cNvPr id="8" name="TextBox 7"/>
          <p:cNvSpPr txBox="1"/>
          <p:nvPr/>
        </p:nvSpPr>
        <p:spPr>
          <a:xfrm>
            <a:off x="5072066" y="2395182"/>
            <a:ext cx="386644" cy="369332"/>
          </a:xfrm>
          <a:prstGeom prst="rect">
            <a:avLst/>
          </a:prstGeom>
          <a:noFill/>
        </p:spPr>
        <p:txBody>
          <a:bodyPr wrap="none" rtlCol="0">
            <a:spAutoFit/>
          </a:bodyPr>
          <a:lstStyle/>
          <a:p>
            <a:r>
              <a:rPr lang="en-GB" dirty="0"/>
              <a:t>or</a:t>
            </a:r>
            <a:endParaRPr lang="en-US" dirty="0"/>
          </a:p>
        </p:txBody>
      </p:sp>
      <p:sp>
        <p:nvSpPr>
          <p:cNvPr id="9" name="TextBox 8"/>
          <p:cNvSpPr txBox="1"/>
          <p:nvPr/>
        </p:nvSpPr>
        <p:spPr>
          <a:xfrm>
            <a:off x="5000628" y="3561996"/>
            <a:ext cx="1967526" cy="369332"/>
          </a:xfrm>
          <a:prstGeom prst="rect">
            <a:avLst/>
          </a:prstGeom>
          <a:noFill/>
        </p:spPr>
        <p:txBody>
          <a:bodyPr wrap="none" rtlCol="0">
            <a:spAutoFit/>
          </a:bodyPr>
          <a:lstStyle/>
          <a:p>
            <a:r>
              <a:rPr lang="en-GB" dirty="0"/>
              <a:t>For short we write:</a:t>
            </a:r>
            <a:endParaRPr lang="en-US" dirty="0"/>
          </a:p>
        </p:txBody>
      </p:sp>
      <p:pic>
        <p:nvPicPr>
          <p:cNvPr id="20482" name="Picture 2"/>
          <p:cNvPicPr>
            <a:picLocks noChangeAspect="1" noChangeArrowheads="1"/>
          </p:cNvPicPr>
          <p:nvPr/>
        </p:nvPicPr>
        <p:blipFill>
          <a:blip r:embed="rId4" cstate="print"/>
          <a:srcRect/>
          <a:stretch>
            <a:fillRect/>
          </a:stretch>
        </p:blipFill>
        <p:spPr bwMode="auto">
          <a:xfrm>
            <a:off x="4893916" y="1268760"/>
            <a:ext cx="3782540" cy="1203272"/>
          </a:xfrm>
          <a:prstGeom prst="rect">
            <a:avLst/>
          </a:prstGeom>
          <a:noFill/>
          <a:ln w="9525">
            <a:noFill/>
            <a:miter lim="800000"/>
            <a:headEnd/>
            <a:tailEnd/>
          </a:ln>
        </p:spPr>
      </p:pic>
      <p:pic>
        <p:nvPicPr>
          <p:cNvPr id="20483" name="Picture 3"/>
          <p:cNvPicPr>
            <a:picLocks noChangeAspect="1" noChangeArrowheads="1"/>
          </p:cNvPicPr>
          <p:nvPr/>
        </p:nvPicPr>
        <p:blipFill>
          <a:blip r:embed="rId5" cstate="print"/>
          <a:srcRect/>
          <a:stretch>
            <a:fillRect/>
          </a:stretch>
        </p:blipFill>
        <p:spPr bwMode="auto">
          <a:xfrm>
            <a:off x="5076056" y="2819250"/>
            <a:ext cx="3184276" cy="530712"/>
          </a:xfrm>
          <a:prstGeom prst="rect">
            <a:avLst/>
          </a:prstGeom>
          <a:noFill/>
          <a:ln w="9525">
            <a:noFill/>
            <a:miter lim="800000"/>
            <a:headEnd/>
            <a:tailEnd/>
          </a:ln>
        </p:spPr>
      </p:pic>
      <p:sp>
        <p:nvSpPr>
          <p:cNvPr id="15"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86</a:t>
            </a:fld>
            <a:endParaRPr lang="en-CA"/>
          </a:p>
        </p:txBody>
      </p:sp>
      <p:sp>
        <p:nvSpPr>
          <p:cNvPr id="16"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sp>
        <p:nvSpPr>
          <p:cNvPr id="13" name="Rounded Rectangle 12"/>
          <p:cNvSpPr/>
          <p:nvPr/>
        </p:nvSpPr>
        <p:spPr>
          <a:xfrm>
            <a:off x="5000628" y="3929066"/>
            <a:ext cx="2928958" cy="642942"/>
          </a:xfrm>
          <a:prstGeom prst="roundRect">
            <a:avLst/>
          </a:prstGeom>
          <a:noFill/>
          <a:ln w="38100">
            <a:solidFill>
              <a:srgbClr val="FF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88756" y="4051308"/>
            <a:ext cx="2808088" cy="409276"/>
          </a:xfrm>
          <a:prstGeom prst="rect">
            <a:avLst/>
          </a:prstGeom>
        </p:spPr>
      </p:pic>
      <p:sp>
        <p:nvSpPr>
          <p:cNvPr id="18" name="TextBox 17"/>
          <p:cNvSpPr txBox="1"/>
          <p:nvPr/>
        </p:nvSpPr>
        <p:spPr>
          <a:xfrm>
            <a:off x="214282" y="4734274"/>
            <a:ext cx="8786842" cy="1569660"/>
          </a:xfrm>
          <a:prstGeom prst="rect">
            <a:avLst/>
          </a:prstGeom>
          <a:noFill/>
        </p:spPr>
        <p:txBody>
          <a:bodyPr wrap="square" rtlCol="0">
            <a:spAutoFit/>
          </a:bodyPr>
          <a:lstStyle/>
          <a:p>
            <a:r>
              <a:rPr lang="en-GB" sz="2400" dirty="0">
                <a:latin typeface="Calibri"/>
                <a:cs typeface="Calibri"/>
              </a:rPr>
              <a:t>Bernoulli distribution describes situation where only two possible outcomes x = 0 / x = 1 (e.g. failure/success)</a:t>
            </a:r>
          </a:p>
          <a:p>
            <a:endParaRPr lang="en-GB" sz="2400" dirty="0"/>
          </a:p>
          <a:p>
            <a:r>
              <a:rPr lang="en-GB" sz="2400" dirty="0"/>
              <a:t>Takes a single parameter</a:t>
            </a:r>
            <a:endParaRPr lang="en-US" sz="2400" dirty="0"/>
          </a:p>
        </p:txBody>
      </p:sp>
      <p:pic>
        <p:nvPicPr>
          <p:cNvPr id="19" name="Picture 18"/>
          <p:cNvPicPr>
            <a:picLocks noChangeAspect="1" noChangeArrowheads="1"/>
          </p:cNvPicPr>
          <p:nvPr/>
        </p:nvPicPr>
        <p:blipFill>
          <a:blip r:embed="rId7" cstate="print"/>
          <a:srcRect/>
          <a:stretch>
            <a:fillRect/>
          </a:stretch>
        </p:blipFill>
        <p:spPr bwMode="auto">
          <a:xfrm>
            <a:off x="3479593" y="5899432"/>
            <a:ext cx="1285884" cy="410065"/>
          </a:xfrm>
          <a:prstGeom prst="rect">
            <a:avLst/>
          </a:prstGeom>
          <a:noFill/>
          <a:ln w="9525">
            <a:noFill/>
            <a:miter lim="800000"/>
            <a:headEnd/>
            <a:tailEnd/>
          </a:ln>
          <a:effectLst/>
        </p:spPr>
      </p:pic>
    </p:spTree>
    <p:extLst>
      <p:ext uri="{BB962C8B-B14F-4D97-AF65-F5344CB8AC3E}">
        <p14:creationId xmlns:p14="http://schemas.microsoft.com/office/powerpoint/2010/main" val="40489457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Categorical Distribution</a:t>
            </a:r>
            <a:endParaRPr lang="en-US" dirty="0"/>
          </a:p>
        </p:txBody>
      </p:sp>
      <p:sp>
        <p:nvSpPr>
          <p:cNvPr id="12" name="Slide Number Placeholder 3"/>
          <p:cNvSpPr>
            <a:spLocks noGrp="1"/>
          </p:cNvSpPr>
          <p:nvPr>
            <p:ph type="sldNum" sz="quarter" idx="12"/>
          </p:nvPr>
        </p:nvSpPr>
        <p:spPr>
          <a:xfrm>
            <a:off x="6553200" y="6419850"/>
            <a:ext cx="2133600" cy="365125"/>
          </a:xfrm>
        </p:spPr>
        <p:txBody>
          <a:bodyPr/>
          <a:lstStyle/>
          <a:p>
            <a:fld id="{A5F77090-F112-494C-B26D-10BF7AE7F6F1}" type="slidenum">
              <a:rPr lang="en-CA" smtClean="0"/>
              <a:pPr/>
              <a:t>87</a:t>
            </a:fld>
            <a:endParaRPr lang="en-CA" dirty="0"/>
          </a:p>
        </p:txBody>
      </p:sp>
      <p:pic>
        <p:nvPicPr>
          <p:cNvPr id="22530" name="Picture 2"/>
          <p:cNvPicPr>
            <a:picLocks noChangeAspect="1" noChangeArrowheads="1"/>
          </p:cNvPicPr>
          <p:nvPr/>
        </p:nvPicPr>
        <p:blipFill>
          <a:blip r:embed="rId3" cstate="print"/>
          <a:srcRect/>
          <a:stretch>
            <a:fillRect/>
          </a:stretch>
        </p:blipFill>
        <p:spPr bwMode="auto">
          <a:xfrm>
            <a:off x="231614" y="1556792"/>
            <a:ext cx="4484402" cy="2774382"/>
          </a:xfrm>
          <a:prstGeom prst="rect">
            <a:avLst/>
          </a:prstGeom>
          <a:noFill/>
          <a:ln w="9525">
            <a:noFill/>
            <a:miter lim="800000"/>
            <a:headEnd/>
            <a:tailEnd/>
          </a:ln>
        </p:spPr>
      </p:pic>
      <p:sp>
        <p:nvSpPr>
          <p:cNvPr id="15" name="TextBox 14"/>
          <p:cNvSpPr txBox="1"/>
          <p:nvPr/>
        </p:nvSpPr>
        <p:spPr>
          <a:xfrm>
            <a:off x="150781" y="4799746"/>
            <a:ext cx="8786842" cy="1415772"/>
          </a:xfrm>
          <a:prstGeom prst="rect">
            <a:avLst/>
          </a:prstGeom>
          <a:noFill/>
        </p:spPr>
        <p:txBody>
          <a:bodyPr wrap="square" rtlCol="0">
            <a:spAutoFit/>
          </a:bodyPr>
          <a:lstStyle/>
          <a:p>
            <a:r>
              <a:rPr lang="en-GB" sz="2400" dirty="0"/>
              <a:t>Categorical distribution describes situation where K possible </a:t>
            </a:r>
            <a:r>
              <a:rPr lang="en-GB" sz="2400" dirty="0">
                <a:latin typeface="Calibri"/>
                <a:cs typeface="Calibri"/>
              </a:rPr>
              <a:t>outcomes x = 1 , … , x = k , … , x = K.</a:t>
            </a:r>
          </a:p>
          <a:p>
            <a:endParaRPr lang="en-GB" sz="1400" dirty="0"/>
          </a:p>
          <a:p>
            <a:r>
              <a:rPr lang="en-GB" sz="2400" dirty="0"/>
              <a:t>Takes </a:t>
            </a:r>
            <a:r>
              <a:rPr lang="en-GB" sz="2400" dirty="0">
                <a:latin typeface="Calibri"/>
                <a:cs typeface="Calibri"/>
              </a:rPr>
              <a:t>K</a:t>
            </a:r>
            <a:r>
              <a:rPr lang="en-GB" sz="2400" dirty="0"/>
              <a:t> parameters                         where</a:t>
            </a:r>
            <a:endParaRPr lang="en-US" sz="2400" dirty="0"/>
          </a:p>
        </p:txBody>
      </p:sp>
      <p:pic>
        <p:nvPicPr>
          <p:cNvPr id="16" name="Picture 1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0860" y="5824161"/>
            <a:ext cx="1457381" cy="361900"/>
          </a:xfrm>
          <a:prstGeom prst="rect">
            <a:avLst/>
          </a:prstGeom>
        </p:spPr>
      </p:pic>
      <p:pic>
        <p:nvPicPr>
          <p:cNvPr id="17" name="Picture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4126" y="5486330"/>
            <a:ext cx="3759623" cy="972000"/>
          </a:xfrm>
          <a:prstGeom prst="rect">
            <a:avLst/>
          </a:prstGeom>
        </p:spPr>
      </p:pic>
      <p:pic>
        <p:nvPicPr>
          <p:cNvPr id="4" name="Picture 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8097" y="6300299"/>
            <a:ext cx="2519996" cy="332312"/>
          </a:xfrm>
          <a:prstGeom prst="rect">
            <a:avLst/>
          </a:prstGeom>
        </p:spPr>
      </p:pic>
    </p:spTree>
    <p:extLst>
      <p:ext uri="{BB962C8B-B14F-4D97-AF65-F5344CB8AC3E}">
        <p14:creationId xmlns:p14="http://schemas.microsoft.com/office/powerpoint/2010/main" val="19596378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Categorical Distribution</a:t>
            </a:r>
            <a:endParaRPr lang="en-US" dirty="0"/>
          </a:p>
        </p:txBody>
      </p:sp>
      <p:sp>
        <p:nvSpPr>
          <p:cNvPr id="12" name="Slide Number Placeholder 3"/>
          <p:cNvSpPr>
            <a:spLocks noGrp="1"/>
          </p:cNvSpPr>
          <p:nvPr>
            <p:ph type="sldNum" sz="quarter" idx="12"/>
          </p:nvPr>
        </p:nvSpPr>
        <p:spPr>
          <a:xfrm>
            <a:off x="6553200" y="6419850"/>
            <a:ext cx="2133600" cy="365125"/>
          </a:xfrm>
        </p:spPr>
        <p:txBody>
          <a:bodyPr/>
          <a:lstStyle/>
          <a:p>
            <a:fld id="{A5F77090-F112-494C-B26D-10BF7AE7F6F1}" type="slidenum">
              <a:rPr lang="en-CA" smtClean="0"/>
              <a:pPr/>
              <a:t>88</a:t>
            </a:fld>
            <a:endParaRPr lang="en-CA" dirty="0"/>
          </a:p>
        </p:txBody>
      </p:sp>
      <p:pic>
        <p:nvPicPr>
          <p:cNvPr id="22530" name="Picture 2"/>
          <p:cNvPicPr>
            <a:picLocks noChangeAspect="1" noChangeArrowheads="1"/>
          </p:cNvPicPr>
          <p:nvPr/>
        </p:nvPicPr>
        <p:blipFill>
          <a:blip r:embed="rId3" cstate="print"/>
          <a:srcRect/>
          <a:stretch>
            <a:fillRect/>
          </a:stretch>
        </p:blipFill>
        <p:spPr bwMode="auto">
          <a:xfrm>
            <a:off x="231614" y="1556792"/>
            <a:ext cx="4484402" cy="2774382"/>
          </a:xfrm>
          <a:prstGeom prst="rect">
            <a:avLst/>
          </a:prstGeom>
          <a:noFill/>
          <a:ln w="9525">
            <a:noFill/>
            <a:miter lim="800000"/>
            <a:headEnd/>
            <a:tailEnd/>
          </a:ln>
        </p:spPr>
      </p:pic>
      <p:sp>
        <p:nvSpPr>
          <p:cNvPr id="15" name="TextBox 14"/>
          <p:cNvSpPr txBox="1"/>
          <p:nvPr/>
        </p:nvSpPr>
        <p:spPr>
          <a:xfrm>
            <a:off x="150781" y="4799746"/>
            <a:ext cx="8786842" cy="1415772"/>
          </a:xfrm>
          <a:prstGeom prst="rect">
            <a:avLst/>
          </a:prstGeom>
          <a:noFill/>
        </p:spPr>
        <p:txBody>
          <a:bodyPr wrap="square" rtlCol="0">
            <a:spAutoFit/>
          </a:bodyPr>
          <a:lstStyle/>
          <a:p>
            <a:r>
              <a:rPr lang="en-GB" sz="2400" dirty="0"/>
              <a:t>Categorical distribution describes situation where K possible </a:t>
            </a:r>
            <a:r>
              <a:rPr lang="en-GB" sz="2400" dirty="0">
                <a:latin typeface="Calibri"/>
                <a:cs typeface="Calibri"/>
              </a:rPr>
              <a:t>outcomes x = 1 , … , x = k , … , x = K.</a:t>
            </a:r>
          </a:p>
          <a:p>
            <a:endParaRPr lang="en-GB" sz="1400" dirty="0"/>
          </a:p>
          <a:p>
            <a:r>
              <a:rPr lang="en-GB" sz="2400" dirty="0"/>
              <a:t>Takes </a:t>
            </a:r>
            <a:r>
              <a:rPr lang="en-GB" sz="2400" dirty="0">
                <a:latin typeface="Calibri"/>
                <a:cs typeface="Calibri"/>
              </a:rPr>
              <a:t>K</a:t>
            </a:r>
            <a:r>
              <a:rPr lang="en-GB" sz="2400" dirty="0"/>
              <a:t> parameters                         where</a:t>
            </a:r>
            <a:endParaRPr lang="en-US" sz="2400" dirty="0"/>
          </a:p>
        </p:txBody>
      </p:sp>
      <p:pic>
        <p:nvPicPr>
          <p:cNvPr id="16" name="Picture 1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0860" y="5824161"/>
            <a:ext cx="1457381" cy="361900"/>
          </a:xfrm>
          <a:prstGeom prst="rect">
            <a:avLst/>
          </a:prstGeom>
        </p:spPr>
      </p:pic>
      <p:pic>
        <p:nvPicPr>
          <p:cNvPr id="17" name="Picture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4126" y="5486330"/>
            <a:ext cx="3759623" cy="972000"/>
          </a:xfrm>
          <a:prstGeom prst="rect">
            <a:avLst/>
          </a:prstGeom>
        </p:spPr>
      </p:pic>
      <p:pic>
        <p:nvPicPr>
          <p:cNvPr id="4" name="Picture 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8097" y="6300299"/>
            <a:ext cx="2519996" cy="332312"/>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2E4882B-617C-0245-AF99-E698A3DE7062}"/>
                  </a:ext>
                </a:extLst>
              </p:cNvPr>
              <p:cNvSpPr txBox="1"/>
              <p:nvPr/>
            </p:nvSpPr>
            <p:spPr>
              <a:xfrm>
                <a:off x="5705021" y="1267215"/>
                <a:ext cx="2378536"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𝑃</m:t>
                      </m:r>
                      <m:func>
                        <m:funcPr>
                          <m:ctrlPr>
                            <a:rPr lang="en-US" sz="2600" b="0" i="1" smtClean="0">
                              <a:latin typeface="Cambria Math" panose="02040503050406030204" pitchFamily="18" charset="0"/>
                            </a:rPr>
                          </m:ctrlPr>
                        </m:funcPr>
                        <m:fName>
                          <m:r>
                            <a:rPr lang="en-US" sz="2600" b="0" i="1" smtClean="0">
                              <a:latin typeface="Cambria Math" panose="02040503050406030204" pitchFamily="18" charset="0"/>
                            </a:rPr>
                            <m:t>𝑟</m:t>
                          </m:r>
                        </m:fName>
                        <m:e>
                          <m:r>
                            <a:rPr lang="en-US" sz="2600" b="0" i="1" smtClean="0">
                              <a:latin typeface="Cambria Math" panose="02040503050406030204" pitchFamily="18" charset="0"/>
                            </a:rPr>
                            <m:t>(</m:t>
                          </m:r>
                          <m:r>
                            <a:rPr lang="en-US" sz="2600" b="0" i="1" smtClean="0">
                              <a:latin typeface="Cambria Math" panose="02040503050406030204" pitchFamily="18" charset="0"/>
                            </a:rPr>
                            <m:t>𝑥</m:t>
                          </m:r>
                          <m:r>
                            <a:rPr lang="en-US" sz="2600" b="0" i="1" smtClean="0">
                              <a:latin typeface="Cambria Math" panose="02040503050406030204" pitchFamily="18" charset="0"/>
                            </a:rPr>
                            <m:t>=</m:t>
                          </m:r>
                          <m:r>
                            <a:rPr lang="en-US" sz="2600" b="0" i="1" smtClean="0">
                              <a:latin typeface="Cambria Math" panose="02040503050406030204" pitchFamily="18" charset="0"/>
                            </a:rPr>
                            <m:t>𝑘</m:t>
                          </m:r>
                          <m:r>
                            <a:rPr lang="en-US" sz="2600" b="0" i="1" smtClean="0">
                              <a:latin typeface="Cambria Math" panose="02040503050406030204" pitchFamily="18" charset="0"/>
                            </a:rPr>
                            <m:t>)</m:t>
                          </m:r>
                        </m:e>
                      </m:func>
                      <m:r>
                        <a:rPr lang="en-US" sz="2600" b="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𝜆</m:t>
                          </m:r>
                        </m:e>
                        <m:sub>
                          <m:r>
                            <a:rPr lang="en-US" sz="2600" i="1">
                              <a:latin typeface="Cambria Math" panose="02040503050406030204" pitchFamily="18" charset="0"/>
                            </a:rPr>
                            <m:t>𝑘</m:t>
                          </m:r>
                        </m:sub>
                      </m:sSub>
                    </m:oMath>
                  </m:oMathPara>
                </a14:m>
                <a:endParaRPr lang="en-US" sz="2600" b="1" dirty="0"/>
              </a:p>
            </p:txBody>
          </p:sp>
        </mc:Choice>
        <mc:Fallback xmlns="">
          <p:sp>
            <p:nvSpPr>
              <p:cNvPr id="11" name="TextBox 10">
                <a:extLst>
                  <a:ext uri="{FF2B5EF4-FFF2-40B4-BE49-F238E27FC236}">
                    <a16:creationId xmlns:a16="http://schemas.microsoft.com/office/drawing/2014/main" id="{F2E4882B-617C-0245-AF99-E698A3DE7062}"/>
                  </a:ext>
                </a:extLst>
              </p:cNvPr>
              <p:cNvSpPr txBox="1">
                <a:spLocks noRot="1" noChangeAspect="1" noMove="1" noResize="1" noEditPoints="1" noAdjustHandles="1" noChangeArrowheads="1" noChangeShapeType="1" noTextEdit="1"/>
              </p:cNvSpPr>
              <p:nvPr/>
            </p:nvSpPr>
            <p:spPr>
              <a:xfrm>
                <a:off x="5705021" y="1267215"/>
                <a:ext cx="2378536" cy="400110"/>
              </a:xfrm>
              <a:prstGeom prst="rect">
                <a:avLst/>
              </a:prstGeom>
              <a:blipFill>
                <a:blip r:embed="rId7"/>
                <a:stretch>
                  <a:fillRect l="-2116" b="-34375"/>
                </a:stretch>
              </a:blipFill>
            </p:spPr>
            <p:txBody>
              <a:bodyPr/>
              <a:lstStyle/>
              <a:p>
                <a:r>
                  <a:rPr lang="en-US">
                    <a:noFill/>
                  </a:rPr>
                  <a:t> </a:t>
                </a:r>
              </a:p>
            </p:txBody>
          </p:sp>
        </mc:Fallback>
      </mc:AlternateContent>
    </p:spTree>
    <p:extLst>
      <p:ext uri="{BB962C8B-B14F-4D97-AF65-F5344CB8AC3E}">
        <p14:creationId xmlns:p14="http://schemas.microsoft.com/office/powerpoint/2010/main" val="6280801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Categorical Distribution</a:t>
            </a:r>
            <a:endParaRPr lang="en-US" dirty="0"/>
          </a:p>
        </p:txBody>
      </p:sp>
      <p:sp>
        <p:nvSpPr>
          <p:cNvPr id="12" name="Slide Number Placeholder 3"/>
          <p:cNvSpPr>
            <a:spLocks noGrp="1"/>
          </p:cNvSpPr>
          <p:nvPr>
            <p:ph type="sldNum" sz="quarter" idx="12"/>
          </p:nvPr>
        </p:nvSpPr>
        <p:spPr>
          <a:xfrm>
            <a:off x="6553200" y="6419850"/>
            <a:ext cx="2133600" cy="365125"/>
          </a:xfrm>
        </p:spPr>
        <p:txBody>
          <a:bodyPr/>
          <a:lstStyle/>
          <a:p>
            <a:fld id="{A5F77090-F112-494C-B26D-10BF7AE7F6F1}" type="slidenum">
              <a:rPr lang="en-CA" smtClean="0"/>
              <a:pPr/>
              <a:t>89</a:t>
            </a:fld>
            <a:endParaRPr lang="en-CA" dirty="0"/>
          </a:p>
        </p:txBody>
      </p:sp>
      <p:pic>
        <p:nvPicPr>
          <p:cNvPr id="22530" name="Picture 2"/>
          <p:cNvPicPr>
            <a:picLocks noChangeAspect="1" noChangeArrowheads="1"/>
          </p:cNvPicPr>
          <p:nvPr/>
        </p:nvPicPr>
        <p:blipFill>
          <a:blip r:embed="rId3" cstate="print"/>
          <a:srcRect/>
          <a:stretch>
            <a:fillRect/>
          </a:stretch>
        </p:blipFill>
        <p:spPr bwMode="auto">
          <a:xfrm>
            <a:off x="231614" y="1556792"/>
            <a:ext cx="4484402" cy="2774382"/>
          </a:xfrm>
          <a:prstGeom prst="rect">
            <a:avLst/>
          </a:prstGeom>
          <a:noFill/>
          <a:ln w="9525">
            <a:noFill/>
            <a:miter lim="800000"/>
            <a:headEnd/>
            <a:tailEnd/>
          </a:ln>
        </p:spPr>
      </p:pic>
      <p:sp>
        <p:nvSpPr>
          <p:cNvPr id="15" name="TextBox 14"/>
          <p:cNvSpPr txBox="1"/>
          <p:nvPr/>
        </p:nvSpPr>
        <p:spPr>
          <a:xfrm>
            <a:off x="150781" y="4799746"/>
            <a:ext cx="8786842" cy="1415772"/>
          </a:xfrm>
          <a:prstGeom prst="rect">
            <a:avLst/>
          </a:prstGeom>
          <a:noFill/>
        </p:spPr>
        <p:txBody>
          <a:bodyPr wrap="square" rtlCol="0">
            <a:spAutoFit/>
          </a:bodyPr>
          <a:lstStyle/>
          <a:p>
            <a:r>
              <a:rPr lang="en-GB" sz="2400" dirty="0"/>
              <a:t>Categorical distribution describes situation where K possible </a:t>
            </a:r>
            <a:r>
              <a:rPr lang="en-GB" sz="2400" dirty="0">
                <a:latin typeface="Calibri"/>
                <a:cs typeface="Calibri"/>
              </a:rPr>
              <a:t>outcomes x = 1 , … , x = k , … , x = K.</a:t>
            </a:r>
          </a:p>
          <a:p>
            <a:endParaRPr lang="en-GB" sz="1400" dirty="0"/>
          </a:p>
          <a:p>
            <a:r>
              <a:rPr lang="en-GB" sz="2400" dirty="0"/>
              <a:t>Takes </a:t>
            </a:r>
            <a:r>
              <a:rPr lang="en-GB" sz="2400" dirty="0">
                <a:latin typeface="Calibri"/>
                <a:cs typeface="Calibri"/>
              </a:rPr>
              <a:t>K</a:t>
            </a:r>
            <a:r>
              <a:rPr lang="en-GB" sz="2400" dirty="0"/>
              <a:t> parameters                         where</a:t>
            </a:r>
            <a:endParaRPr lang="en-US" sz="2400" dirty="0"/>
          </a:p>
        </p:txBody>
      </p:sp>
      <p:pic>
        <p:nvPicPr>
          <p:cNvPr id="16" name="Picture 1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0860" y="5824161"/>
            <a:ext cx="1457381" cy="361900"/>
          </a:xfrm>
          <a:prstGeom prst="rect">
            <a:avLst/>
          </a:prstGeom>
        </p:spPr>
      </p:pic>
      <p:pic>
        <p:nvPicPr>
          <p:cNvPr id="17" name="Picture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4126" y="5486330"/>
            <a:ext cx="3759623" cy="972000"/>
          </a:xfrm>
          <a:prstGeom prst="rect">
            <a:avLst/>
          </a:prstGeom>
        </p:spPr>
      </p:pic>
      <p:pic>
        <p:nvPicPr>
          <p:cNvPr id="4" name="Picture 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8097" y="6300299"/>
            <a:ext cx="2519996" cy="332312"/>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C06844F-BEA3-F34D-A367-099610303D0E}"/>
                  </a:ext>
                </a:extLst>
              </p:cNvPr>
              <p:cNvSpPr txBox="1"/>
              <p:nvPr/>
            </p:nvSpPr>
            <p:spPr>
              <a:xfrm>
                <a:off x="4714876" y="1786873"/>
                <a:ext cx="4357686" cy="646331"/>
              </a:xfrm>
              <a:prstGeom prst="rect">
                <a:avLst/>
              </a:prstGeom>
              <a:noFill/>
            </p:spPr>
            <p:txBody>
              <a:bodyPr wrap="square" rtlCol="0">
                <a:spAutoFit/>
              </a:bodyPr>
              <a:lstStyle/>
              <a:p>
                <a:r>
                  <a:rPr lang="en-GB" dirty="0"/>
                  <a:t>or can think of data as vector with all elements zero except k</a:t>
                </a:r>
                <a:r>
                  <a:rPr lang="en-GB" baseline="30000" dirty="0"/>
                  <a:t>th</a:t>
                </a:r>
                <a:r>
                  <a:rPr lang="en-GB" dirty="0"/>
                  <a:t> e.g. </a:t>
                </a:r>
                <a14:m>
                  <m:oMath xmlns:m="http://schemas.openxmlformats.org/officeDocument/2006/math">
                    <m:sSub>
                      <m:sSubPr>
                        <m:ctrlPr>
                          <a:rPr lang="en-US" b="1" i="1">
                            <a:latin typeface="Cambria Math" panose="02040503050406030204" pitchFamily="18" charset="0"/>
                          </a:rPr>
                        </m:ctrlPr>
                      </m:sSubPr>
                      <m:e>
                        <m:r>
                          <a:rPr lang="en-US" b="1">
                            <a:latin typeface="Cambria Math" panose="02040503050406030204" pitchFamily="18" charset="0"/>
                          </a:rPr>
                          <m:t>𝐞</m:t>
                        </m:r>
                      </m:e>
                      <m:sub>
                        <m:r>
                          <a:rPr lang="en-US" b="0" i="1" smtClean="0">
                            <a:latin typeface="Cambria Math" panose="02040503050406030204" pitchFamily="18" charset="0"/>
                          </a:rPr>
                          <m:t>4</m:t>
                        </m:r>
                      </m:sub>
                    </m:sSub>
                  </m:oMath>
                </a14:m>
                <a:r>
                  <a:rPr lang="en-GB" dirty="0"/>
                  <a:t> = [0,0,0,1,0]</a:t>
                </a:r>
              </a:p>
            </p:txBody>
          </p:sp>
        </mc:Choice>
        <mc:Fallback xmlns="">
          <p:sp>
            <p:nvSpPr>
              <p:cNvPr id="13" name="TextBox 12">
                <a:extLst>
                  <a:ext uri="{FF2B5EF4-FFF2-40B4-BE49-F238E27FC236}">
                    <a16:creationId xmlns:a16="http://schemas.microsoft.com/office/drawing/2014/main" id="{4C06844F-BEA3-F34D-A367-099610303D0E}"/>
                  </a:ext>
                </a:extLst>
              </p:cNvPr>
              <p:cNvSpPr txBox="1">
                <a:spLocks noRot="1" noChangeAspect="1" noMove="1" noResize="1" noEditPoints="1" noAdjustHandles="1" noChangeArrowheads="1" noChangeShapeType="1" noTextEdit="1"/>
              </p:cNvSpPr>
              <p:nvPr/>
            </p:nvSpPr>
            <p:spPr>
              <a:xfrm>
                <a:off x="4714876" y="1786873"/>
                <a:ext cx="4357686" cy="646331"/>
              </a:xfrm>
              <a:prstGeom prst="rect">
                <a:avLst/>
              </a:prstGeom>
              <a:blipFill>
                <a:blip r:embed="rId7"/>
                <a:stretch>
                  <a:fillRect l="-872" t="-3846"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12D4C91-2F2A-0649-8D74-9D746786DDB6}"/>
                  </a:ext>
                </a:extLst>
              </p:cNvPr>
              <p:cNvSpPr txBox="1"/>
              <p:nvPr/>
            </p:nvSpPr>
            <p:spPr>
              <a:xfrm>
                <a:off x="4870256" y="2469140"/>
                <a:ext cx="3895938" cy="10802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func>
                        <m:funcPr>
                          <m:ctrlPr>
                            <a:rPr lang="en-US" sz="2400" b="0" i="1" smtClean="0">
                              <a:latin typeface="Cambria Math" panose="02040503050406030204" pitchFamily="18" charset="0"/>
                            </a:rPr>
                          </m:ctrlPr>
                        </m:funcPr>
                        <m:fName>
                          <m:r>
                            <a:rPr lang="en-US" sz="2400" b="0" i="1" smtClean="0">
                              <a:latin typeface="Cambria Math" panose="02040503050406030204" pitchFamily="18" charset="0"/>
                            </a:rPr>
                            <m:t>𝑟</m:t>
                          </m:r>
                        </m:fName>
                        <m:e>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0" smtClean="0">
                                  <a:latin typeface="Cambria Math" panose="02040503050406030204" pitchFamily="18" charset="0"/>
                                </a:rPr>
                                <m:t>𝐞</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e>
                      </m:func>
                      <m:r>
                        <a:rPr lang="en-US" sz="2400" b="0" i="1" smtClean="0">
                          <a:latin typeface="Cambria Math" panose="02040503050406030204" pitchFamily="18" charset="0"/>
                        </a:rPr>
                        <m:t>= </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𝑗</m:t>
                          </m:r>
                          <m:r>
                            <a:rPr lang="en-US" sz="2400" b="0" i="1" smtClean="0">
                              <a:latin typeface="Cambria Math" panose="02040503050406030204" pitchFamily="18" charset="0"/>
                            </a:rPr>
                            <m:t>=1</m:t>
                          </m:r>
                        </m:sub>
                        <m:sup>
                          <m:r>
                            <a:rPr lang="en-US" sz="2400" b="0" i="1" smtClean="0">
                              <a:latin typeface="Cambria Math" panose="02040503050406030204" pitchFamily="18" charset="0"/>
                            </a:rPr>
                            <m:t>𝐾</m:t>
                          </m:r>
                        </m:sup>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𝜆</m:t>
                              </m:r>
                            </m:e>
                            <m:sub>
                              <m:r>
                                <a:rPr lang="en-US" sz="2400" b="0" i="1" smtClean="0">
                                  <a:latin typeface="Cambria Math" panose="02040503050406030204" pitchFamily="18" charset="0"/>
                                </a:rPr>
                                <m:t>𝑗</m:t>
                              </m:r>
                            </m:sub>
                            <m:sup>
                              <m:sSub>
                                <m:sSubPr>
                                  <m:ctrlPr>
                                    <a:rPr lang="en-US" sz="2400" b="1" i="1" smtClean="0">
                                      <a:latin typeface="Cambria Math" panose="02040503050406030204" pitchFamily="18" charset="0"/>
                                    </a:rPr>
                                  </m:ctrlPr>
                                </m:sSubPr>
                                <m:e>
                                  <m:r>
                                    <a:rPr lang="en-US" sz="2400" b="1" i="0" smtClean="0">
                                      <a:latin typeface="Cambria Math" panose="02040503050406030204" pitchFamily="18" charset="0"/>
                                    </a:rPr>
                                    <m:t>𝐞</m:t>
                                  </m:r>
                                </m:e>
                                <m:sub>
                                  <m:r>
                                    <a:rPr lang="en-US" sz="2400" b="0" i="1" smtClean="0">
                                      <a:latin typeface="Cambria Math" panose="02040503050406030204" pitchFamily="18" charset="0"/>
                                    </a:rPr>
                                    <m:t>𝑘𝑗</m:t>
                                  </m:r>
                                </m:sub>
                              </m:sSub>
                            </m:sup>
                          </m:sSubSup>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𝜆</m:t>
                              </m:r>
                            </m:e>
                            <m:sub>
                              <m:r>
                                <a:rPr lang="en-US" sz="2400" b="0" i="1" smtClean="0">
                                  <a:latin typeface="Cambria Math" panose="02040503050406030204" pitchFamily="18" charset="0"/>
                                </a:rPr>
                                <m:t>𝑘</m:t>
                              </m:r>
                            </m:sub>
                          </m:sSub>
                        </m:e>
                      </m:nary>
                    </m:oMath>
                  </m:oMathPara>
                </a14:m>
                <a:endParaRPr lang="en-US" sz="2400" b="1" dirty="0"/>
              </a:p>
            </p:txBody>
          </p:sp>
        </mc:Choice>
        <mc:Fallback xmlns="">
          <p:sp>
            <p:nvSpPr>
              <p:cNvPr id="18" name="TextBox 17">
                <a:extLst>
                  <a:ext uri="{FF2B5EF4-FFF2-40B4-BE49-F238E27FC236}">
                    <a16:creationId xmlns:a16="http://schemas.microsoft.com/office/drawing/2014/main" id="{E12D4C91-2F2A-0649-8D74-9D746786DDB6}"/>
                  </a:ext>
                </a:extLst>
              </p:cNvPr>
              <p:cNvSpPr txBox="1">
                <a:spLocks noRot="1" noChangeAspect="1" noMove="1" noResize="1" noEditPoints="1" noAdjustHandles="1" noChangeArrowheads="1" noChangeShapeType="1" noTextEdit="1"/>
              </p:cNvSpPr>
              <p:nvPr/>
            </p:nvSpPr>
            <p:spPr>
              <a:xfrm>
                <a:off x="4870256" y="2469140"/>
                <a:ext cx="3895938" cy="1080296"/>
              </a:xfrm>
              <a:prstGeom prst="rect">
                <a:avLst/>
              </a:prstGeom>
              <a:blipFill>
                <a:blip r:embed="rId8"/>
                <a:stretch>
                  <a:fillRect l="-974" t="-109302" b="-1651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D48C2E2-8CB4-A244-BBFB-489082A8F205}"/>
                  </a:ext>
                </a:extLst>
              </p:cNvPr>
              <p:cNvSpPr txBox="1"/>
              <p:nvPr/>
            </p:nvSpPr>
            <p:spPr>
              <a:xfrm>
                <a:off x="4665833" y="3547096"/>
                <a:ext cx="4357686" cy="391646"/>
              </a:xfrm>
              <a:prstGeom prst="rect">
                <a:avLst/>
              </a:prstGeom>
              <a:noFill/>
            </p:spPr>
            <p:txBody>
              <a:bodyPr wrap="square" rtlCol="0">
                <a:spAutoFit/>
              </a:bodyPr>
              <a:lstStyle/>
              <a:p>
                <a:r>
                  <a:rPr lang="en-GB" dirty="0"/>
                  <a:t>where </a:t>
                </a:r>
                <a14:m>
                  <m:oMath xmlns:m="http://schemas.openxmlformats.org/officeDocument/2006/math">
                    <m:sSub>
                      <m:sSubPr>
                        <m:ctrlPr>
                          <a:rPr lang="en-US" b="1" i="1">
                            <a:latin typeface="Cambria Math" panose="02040503050406030204" pitchFamily="18" charset="0"/>
                          </a:rPr>
                        </m:ctrlPr>
                      </m:sSubPr>
                      <m:e>
                        <m:r>
                          <a:rPr lang="en-US" b="1">
                            <a:latin typeface="Cambria Math" panose="02040503050406030204" pitchFamily="18" charset="0"/>
                          </a:rPr>
                          <m:t>𝐞</m:t>
                        </m:r>
                      </m:e>
                      <m:sub>
                        <m:r>
                          <a:rPr lang="en-US" i="1">
                            <a:latin typeface="Cambria Math" panose="02040503050406030204" pitchFamily="18" charset="0"/>
                          </a:rPr>
                          <m:t>𝑘𝑗</m:t>
                        </m:r>
                      </m:sub>
                    </m:sSub>
                  </m:oMath>
                </a14:m>
                <a:r>
                  <a:rPr lang="en-GB" dirty="0"/>
                  <a:t> is the j-</a:t>
                </a:r>
                <a:r>
                  <a:rPr lang="en-GB" dirty="0" err="1"/>
                  <a:t>th</a:t>
                </a:r>
                <a:r>
                  <a:rPr lang="en-GB" dirty="0"/>
                  <a:t> element of </a:t>
                </a:r>
                <a14:m>
                  <m:oMath xmlns:m="http://schemas.openxmlformats.org/officeDocument/2006/math">
                    <m:sSub>
                      <m:sSubPr>
                        <m:ctrlPr>
                          <a:rPr lang="en-US" b="1" i="1">
                            <a:latin typeface="Cambria Math" panose="02040503050406030204" pitchFamily="18" charset="0"/>
                          </a:rPr>
                        </m:ctrlPr>
                      </m:sSubPr>
                      <m:e>
                        <m:r>
                          <a:rPr lang="en-US" b="1">
                            <a:latin typeface="Cambria Math" panose="02040503050406030204" pitchFamily="18" charset="0"/>
                          </a:rPr>
                          <m:t>𝐞</m:t>
                        </m:r>
                      </m:e>
                      <m:sub>
                        <m:r>
                          <a:rPr lang="en-US" i="1">
                            <a:latin typeface="Cambria Math" panose="02040503050406030204" pitchFamily="18" charset="0"/>
                          </a:rPr>
                          <m:t>𝑘</m:t>
                        </m:r>
                      </m:sub>
                    </m:sSub>
                  </m:oMath>
                </a14:m>
                <a:r>
                  <a:rPr lang="en-GB" dirty="0"/>
                  <a:t>  </a:t>
                </a:r>
              </a:p>
            </p:txBody>
          </p:sp>
        </mc:Choice>
        <mc:Fallback xmlns="">
          <p:sp>
            <p:nvSpPr>
              <p:cNvPr id="19" name="TextBox 18">
                <a:extLst>
                  <a:ext uri="{FF2B5EF4-FFF2-40B4-BE49-F238E27FC236}">
                    <a16:creationId xmlns:a16="http://schemas.microsoft.com/office/drawing/2014/main" id="{5D48C2E2-8CB4-A244-BBFB-489082A8F205}"/>
                  </a:ext>
                </a:extLst>
              </p:cNvPr>
              <p:cNvSpPr txBox="1">
                <a:spLocks noRot="1" noChangeAspect="1" noMove="1" noResize="1" noEditPoints="1" noAdjustHandles="1" noChangeArrowheads="1" noChangeShapeType="1" noTextEdit="1"/>
              </p:cNvSpPr>
              <p:nvPr/>
            </p:nvSpPr>
            <p:spPr>
              <a:xfrm>
                <a:off x="4665833" y="3547096"/>
                <a:ext cx="4357686" cy="391646"/>
              </a:xfrm>
              <a:prstGeom prst="rect">
                <a:avLst/>
              </a:prstGeom>
              <a:blipFill>
                <a:blip r:embed="rId9"/>
                <a:stretch>
                  <a:fillRect l="-870" t="-6250"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B05A4FE-B0BE-AF41-A7CF-6BB9A4337F03}"/>
                  </a:ext>
                </a:extLst>
              </p:cNvPr>
              <p:cNvSpPr txBox="1"/>
              <p:nvPr/>
            </p:nvSpPr>
            <p:spPr>
              <a:xfrm>
                <a:off x="5705021" y="1267215"/>
                <a:ext cx="2378536"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𝑃</m:t>
                      </m:r>
                      <m:func>
                        <m:funcPr>
                          <m:ctrlPr>
                            <a:rPr lang="en-US" sz="2600" b="0" i="1" smtClean="0">
                              <a:latin typeface="Cambria Math" panose="02040503050406030204" pitchFamily="18" charset="0"/>
                            </a:rPr>
                          </m:ctrlPr>
                        </m:funcPr>
                        <m:fName>
                          <m:r>
                            <a:rPr lang="en-US" sz="2600" b="0" i="1" smtClean="0">
                              <a:latin typeface="Cambria Math" panose="02040503050406030204" pitchFamily="18" charset="0"/>
                            </a:rPr>
                            <m:t>𝑟</m:t>
                          </m:r>
                        </m:fName>
                        <m:e>
                          <m:r>
                            <a:rPr lang="en-US" sz="2600" b="0" i="1" smtClean="0">
                              <a:latin typeface="Cambria Math" panose="02040503050406030204" pitchFamily="18" charset="0"/>
                            </a:rPr>
                            <m:t>(</m:t>
                          </m:r>
                          <m:r>
                            <a:rPr lang="en-US" sz="2600" b="0" i="1" smtClean="0">
                              <a:latin typeface="Cambria Math" panose="02040503050406030204" pitchFamily="18" charset="0"/>
                            </a:rPr>
                            <m:t>𝑥</m:t>
                          </m:r>
                          <m:r>
                            <a:rPr lang="en-US" sz="2600" b="0" i="1" smtClean="0">
                              <a:latin typeface="Cambria Math" panose="02040503050406030204" pitchFamily="18" charset="0"/>
                            </a:rPr>
                            <m:t>=</m:t>
                          </m:r>
                          <m:r>
                            <a:rPr lang="en-US" sz="2600" b="0" i="1" smtClean="0">
                              <a:latin typeface="Cambria Math" panose="02040503050406030204" pitchFamily="18" charset="0"/>
                            </a:rPr>
                            <m:t>𝑘</m:t>
                          </m:r>
                          <m:r>
                            <a:rPr lang="en-US" sz="2600" b="0" i="1" smtClean="0">
                              <a:latin typeface="Cambria Math" panose="02040503050406030204" pitchFamily="18" charset="0"/>
                            </a:rPr>
                            <m:t>)</m:t>
                          </m:r>
                        </m:e>
                      </m:func>
                      <m:r>
                        <a:rPr lang="en-US" sz="2600" b="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𝜆</m:t>
                          </m:r>
                        </m:e>
                        <m:sub>
                          <m:r>
                            <a:rPr lang="en-US" sz="2600" i="1">
                              <a:latin typeface="Cambria Math" panose="02040503050406030204" pitchFamily="18" charset="0"/>
                            </a:rPr>
                            <m:t>𝑘</m:t>
                          </m:r>
                        </m:sub>
                      </m:sSub>
                    </m:oMath>
                  </m:oMathPara>
                </a14:m>
                <a:endParaRPr lang="en-US" sz="2600" b="1" dirty="0"/>
              </a:p>
            </p:txBody>
          </p:sp>
        </mc:Choice>
        <mc:Fallback xmlns="">
          <p:sp>
            <p:nvSpPr>
              <p:cNvPr id="20" name="TextBox 19">
                <a:extLst>
                  <a:ext uri="{FF2B5EF4-FFF2-40B4-BE49-F238E27FC236}">
                    <a16:creationId xmlns:a16="http://schemas.microsoft.com/office/drawing/2014/main" id="{CB05A4FE-B0BE-AF41-A7CF-6BB9A4337F03}"/>
                  </a:ext>
                </a:extLst>
              </p:cNvPr>
              <p:cNvSpPr txBox="1">
                <a:spLocks noRot="1" noChangeAspect="1" noMove="1" noResize="1" noEditPoints="1" noAdjustHandles="1" noChangeArrowheads="1" noChangeShapeType="1" noTextEdit="1"/>
              </p:cNvSpPr>
              <p:nvPr/>
            </p:nvSpPr>
            <p:spPr>
              <a:xfrm>
                <a:off x="5705021" y="1267215"/>
                <a:ext cx="2378536" cy="400110"/>
              </a:xfrm>
              <a:prstGeom prst="rect">
                <a:avLst/>
              </a:prstGeom>
              <a:blipFill>
                <a:blip r:embed="rId10"/>
                <a:stretch>
                  <a:fillRect l="-2116" b="-34375"/>
                </a:stretch>
              </a:blipFill>
            </p:spPr>
            <p:txBody>
              <a:bodyPr/>
              <a:lstStyle/>
              <a:p>
                <a:r>
                  <a:rPr lang="en-US">
                    <a:noFill/>
                  </a:rPr>
                  <a:t> </a:t>
                </a:r>
              </a:p>
            </p:txBody>
          </p:sp>
        </mc:Fallback>
      </mc:AlternateContent>
    </p:spTree>
    <p:extLst>
      <p:ext uri="{BB962C8B-B14F-4D97-AF65-F5344CB8AC3E}">
        <p14:creationId xmlns:p14="http://schemas.microsoft.com/office/powerpoint/2010/main" val="819625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2439"/>
            <a:ext cx="8229600" cy="994544"/>
          </a:xfrm>
        </p:spPr>
        <p:txBody>
          <a:bodyPr/>
          <a:lstStyle/>
          <a:p>
            <a:r>
              <a:rPr lang="en-US" dirty="0" err="1"/>
              <a:t>LuminNUS</a:t>
            </a:r>
            <a:endParaRPr lang="en-US" dirty="0"/>
          </a:p>
        </p:txBody>
      </p:sp>
      <p:sp>
        <p:nvSpPr>
          <p:cNvPr id="3" name="Content Placeholder 2"/>
          <p:cNvSpPr>
            <a:spLocks noGrp="1"/>
          </p:cNvSpPr>
          <p:nvPr>
            <p:ph idx="1"/>
          </p:nvPr>
        </p:nvSpPr>
        <p:spPr>
          <a:xfrm>
            <a:off x="457200" y="1054389"/>
            <a:ext cx="8318938" cy="5358028"/>
          </a:xfrm>
        </p:spPr>
        <p:txBody>
          <a:bodyPr>
            <a:normAutofit/>
          </a:bodyPr>
          <a:lstStyle/>
          <a:p>
            <a:r>
              <a:rPr lang="en-US" sz="3000" dirty="0"/>
              <a:t>Lecture slides</a:t>
            </a:r>
          </a:p>
          <a:p>
            <a:pPr lvl="1"/>
            <a:r>
              <a:rPr lang="en-US" sz="2400" dirty="0"/>
              <a:t>Condensed version in PDF format (</a:t>
            </a:r>
            <a:r>
              <a:rPr lang="en-US" sz="2400" dirty="0">
                <a:solidFill>
                  <a:srgbClr val="0000FF"/>
                </a:solidFill>
              </a:rPr>
              <a:t>you can search for terms in this format</a:t>
            </a:r>
            <a:r>
              <a:rPr lang="en-US" sz="2400" dirty="0"/>
              <a:t>)</a:t>
            </a:r>
          </a:p>
          <a:p>
            <a:pPr lvl="1"/>
            <a:r>
              <a:rPr lang="en-US" sz="2400" dirty="0"/>
              <a:t>Long PPT version with detailed notes</a:t>
            </a:r>
          </a:p>
          <a:p>
            <a:r>
              <a:rPr lang="en-US" sz="3000" dirty="0"/>
              <a:t>Lecture video will be available on </a:t>
            </a:r>
            <a:r>
              <a:rPr lang="en-US" sz="3000" dirty="0" err="1"/>
              <a:t>LuminNUS</a:t>
            </a:r>
            <a:endParaRPr lang="en-US" sz="3000" dirty="0"/>
          </a:p>
          <a:p>
            <a:r>
              <a:rPr lang="en-US" sz="3000" dirty="0"/>
              <a:t>Assignments &amp; solutions</a:t>
            </a:r>
          </a:p>
          <a:p>
            <a:pPr lvl="1"/>
            <a:r>
              <a:rPr lang="en-US" sz="2400" dirty="0"/>
              <a:t>Assignment starts this very week!</a:t>
            </a:r>
          </a:p>
          <a:p>
            <a:pPr lvl="1"/>
            <a:r>
              <a:rPr lang="en-US" sz="2400" dirty="0"/>
              <a:t>Assignments not graded, but you should do them!</a:t>
            </a:r>
          </a:p>
          <a:p>
            <a:pPr lvl="1"/>
            <a:r>
              <a:rPr lang="en-US" sz="2400" dirty="0"/>
              <a:t>Will go through solutions of some problems in class</a:t>
            </a:r>
          </a:p>
          <a:p>
            <a:pPr lvl="1"/>
            <a:r>
              <a:rPr lang="en-US" sz="2400" dirty="0"/>
              <a:t>Solutions posted one week after assignment</a:t>
            </a:r>
          </a:p>
        </p:txBody>
      </p:sp>
    </p:spTree>
    <p:extLst>
      <p:ext uri="{BB962C8B-B14F-4D97-AF65-F5344CB8AC3E}">
        <p14:creationId xmlns:p14="http://schemas.microsoft.com/office/powerpoint/2010/main" val="1400136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Categorical Distribution</a:t>
            </a:r>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4714876" y="1786873"/>
                <a:ext cx="4357686" cy="646331"/>
              </a:xfrm>
              <a:prstGeom prst="rect">
                <a:avLst/>
              </a:prstGeom>
              <a:noFill/>
            </p:spPr>
            <p:txBody>
              <a:bodyPr wrap="square" rtlCol="0">
                <a:spAutoFit/>
              </a:bodyPr>
              <a:lstStyle/>
              <a:p>
                <a:r>
                  <a:rPr lang="en-GB" dirty="0"/>
                  <a:t>or can think of data as vector with all elements zero except k</a:t>
                </a:r>
                <a:r>
                  <a:rPr lang="en-GB" baseline="30000" dirty="0"/>
                  <a:t>th</a:t>
                </a:r>
                <a:r>
                  <a:rPr lang="en-GB" dirty="0"/>
                  <a:t> e.g. </a:t>
                </a:r>
                <a14:m>
                  <m:oMath xmlns:m="http://schemas.openxmlformats.org/officeDocument/2006/math">
                    <m:sSub>
                      <m:sSubPr>
                        <m:ctrlPr>
                          <a:rPr lang="en-US" b="1" i="1">
                            <a:latin typeface="Cambria Math" panose="02040503050406030204" pitchFamily="18" charset="0"/>
                          </a:rPr>
                        </m:ctrlPr>
                      </m:sSubPr>
                      <m:e>
                        <m:r>
                          <a:rPr lang="en-US" b="1">
                            <a:latin typeface="Cambria Math" panose="02040503050406030204" pitchFamily="18" charset="0"/>
                          </a:rPr>
                          <m:t>𝐞</m:t>
                        </m:r>
                      </m:e>
                      <m:sub>
                        <m:r>
                          <a:rPr lang="en-US" b="0" i="1" smtClean="0">
                            <a:latin typeface="Cambria Math" panose="02040503050406030204" pitchFamily="18" charset="0"/>
                          </a:rPr>
                          <m:t>4</m:t>
                        </m:r>
                      </m:sub>
                    </m:sSub>
                  </m:oMath>
                </a14:m>
                <a:r>
                  <a:rPr lang="en-GB" dirty="0"/>
                  <a:t> = [0,0,0,1,0]</a:t>
                </a:r>
              </a:p>
            </p:txBody>
          </p:sp>
        </mc:Choice>
        <mc:Fallback xmlns="">
          <p:sp>
            <p:nvSpPr>
              <p:cNvPr id="8" name="TextBox 7"/>
              <p:cNvSpPr txBox="1">
                <a:spLocks noRot="1" noChangeAspect="1" noMove="1" noResize="1" noEditPoints="1" noAdjustHandles="1" noChangeArrowheads="1" noChangeShapeType="1" noTextEdit="1"/>
              </p:cNvSpPr>
              <p:nvPr/>
            </p:nvSpPr>
            <p:spPr>
              <a:xfrm>
                <a:off x="4714876" y="1786873"/>
                <a:ext cx="4357686" cy="646331"/>
              </a:xfrm>
              <a:prstGeom prst="rect">
                <a:avLst/>
              </a:prstGeom>
              <a:blipFill>
                <a:blip r:embed="rId3"/>
                <a:stretch>
                  <a:fillRect l="-872" t="-3846" b="-13462"/>
                </a:stretch>
              </a:blipFill>
            </p:spPr>
            <p:txBody>
              <a:bodyPr/>
              <a:lstStyle/>
              <a:p>
                <a:r>
                  <a:rPr lang="en-US">
                    <a:noFill/>
                  </a:rPr>
                  <a:t> </a:t>
                </a:r>
              </a:p>
            </p:txBody>
          </p:sp>
        </mc:Fallback>
      </mc:AlternateContent>
      <p:sp>
        <p:nvSpPr>
          <p:cNvPr id="9" name="TextBox 8"/>
          <p:cNvSpPr txBox="1"/>
          <p:nvPr/>
        </p:nvSpPr>
        <p:spPr>
          <a:xfrm>
            <a:off x="3373556" y="4366612"/>
            <a:ext cx="1967526" cy="369332"/>
          </a:xfrm>
          <a:prstGeom prst="rect">
            <a:avLst/>
          </a:prstGeom>
          <a:noFill/>
        </p:spPr>
        <p:txBody>
          <a:bodyPr wrap="none" rtlCol="0">
            <a:spAutoFit/>
          </a:bodyPr>
          <a:lstStyle/>
          <a:p>
            <a:r>
              <a:rPr lang="en-GB" dirty="0"/>
              <a:t>For short we write:</a:t>
            </a:r>
            <a:endParaRPr lang="en-US" dirty="0"/>
          </a:p>
        </p:txBody>
      </p:sp>
      <p:sp>
        <p:nvSpPr>
          <p:cNvPr id="12" name="Slide Number Placeholder 3"/>
          <p:cNvSpPr>
            <a:spLocks noGrp="1"/>
          </p:cNvSpPr>
          <p:nvPr>
            <p:ph type="sldNum" sz="quarter" idx="12"/>
          </p:nvPr>
        </p:nvSpPr>
        <p:spPr>
          <a:xfrm>
            <a:off x="6553200" y="6419850"/>
            <a:ext cx="2133600" cy="365125"/>
          </a:xfrm>
        </p:spPr>
        <p:txBody>
          <a:bodyPr/>
          <a:lstStyle/>
          <a:p>
            <a:fld id="{A5F77090-F112-494C-B26D-10BF7AE7F6F1}" type="slidenum">
              <a:rPr lang="en-CA" smtClean="0"/>
              <a:pPr/>
              <a:t>90</a:t>
            </a:fld>
            <a:endParaRPr lang="en-CA" dirty="0"/>
          </a:p>
        </p:txBody>
      </p:sp>
      <p:pic>
        <p:nvPicPr>
          <p:cNvPr id="22530" name="Picture 2"/>
          <p:cNvPicPr>
            <a:picLocks noChangeAspect="1" noChangeArrowheads="1"/>
          </p:cNvPicPr>
          <p:nvPr/>
        </p:nvPicPr>
        <p:blipFill>
          <a:blip r:embed="rId4" cstate="print"/>
          <a:srcRect/>
          <a:stretch>
            <a:fillRect/>
          </a:stretch>
        </p:blipFill>
        <p:spPr bwMode="auto">
          <a:xfrm>
            <a:off x="231614" y="1556792"/>
            <a:ext cx="4484402" cy="2774382"/>
          </a:xfrm>
          <a:prstGeom prst="rect">
            <a:avLst/>
          </a:prstGeom>
          <a:noFill/>
          <a:ln w="9525">
            <a:noFill/>
            <a:miter lim="800000"/>
            <a:headEnd/>
            <a:tailEnd/>
          </a:ln>
        </p:spPr>
      </p:pic>
      <p:sp>
        <p:nvSpPr>
          <p:cNvPr id="14" name="Rounded Rectangle 13"/>
          <p:cNvSpPr/>
          <p:nvPr/>
        </p:nvSpPr>
        <p:spPr>
          <a:xfrm>
            <a:off x="5286380" y="4170676"/>
            <a:ext cx="3000396" cy="642942"/>
          </a:xfrm>
          <a:prstGeom prst="roundRect">
            <a:avLst/>
          </a:prstGeom>
          <a:noFill/>
          <a:ln w="38100">
            <a:solidFill>
              <a:srgbClr val="FF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p:cNvSpPr txBox="1"/>
          <p:nvPr/>
        </p:nvSpPr>
        <p:spPr>
          <a:xfrm>
            <a:off x="150781" y="4799746"/>
            <a:ext cx="8786842" cy="1415772"/>
          </a:xfrm>
          <a:prstGeom prst="rect">
            <a:avLst/>
          </a:prstGeom>
          <a:noFill/>
        </p:spPr>
        <p:txBody>
          <a:bodyPr wrap="square" rtlCol="0">
            <a:spAutoFit/>
          </a:bodyPr>
          <a:lstStyle/>
          <a:p>
            <a:r>
              <a:rPr lang="en-GB" sz="2400" dirty="0"/>
              <a:t>Categorical distribution describes situation where K possible </a:t>
            </a:r>
            <a:r>
              <a:rPr lang="en-GB" sz="2400" dirty="0">
                <a:latin typeface="Calibri"/>
                <a:cs typeface="Calibri"/>
              </a:rPr>
              <a:t>outcomes x = 1 , … , x = k , … , x = K.</a:t>
            </a:r>
          </a:p>
          <a:p>
            <a:endParaRPr lang="en-GB" sz="1400" dirty="0"/>
          </a:p>
          <a:p>
            <a:r>
              <a:rPr lang="en-GB" sz="2400" dirty="0"/>
              <a:t>Takes </a:t>
            </a:r>
            <a:r>
              <a:rPr lang="en-GB" sz="2400" dirty="0">
                <a:latin typeface="Calibri"/>
                <a:cs typeface="Calibri"/>
              </a:rPr>
              <a:t>K</a:t>
            </a:r>
            <a:r>
              <a:rPr lang="en-GB" sz="2400" dirty="0"/>
              <a:t> parameters                         where</a:t>
            </a:r>
            <a:endParaRPr lang="en-US" sz="2400" dirty="0"/>
          </a:p>
        </p:txBody>
      </p:sp>
      <p:pic>
        <p:nvPicPr>
          <p:cNvPr id="16" name="Picture 1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0860" y="5824161"/>
            <a:ext cx="1457381" cy="361900"/>
          </a:xfrm>
          <a:prstGeom prst="rect">
            <a:avLst/>
          </a:prstGeom>
        </p:spPr>
      </p:pic>
      <p:pic>
        <p:nvPicPr>
          <p:cNvPr id="17" name="Picture 1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4126" y="5486330"/>
            <a:ext cx="3759623" cy="972000"/>
          </a:xfrm>
          <a:prstGeom prst="rect">
            <a:avLst/>
          </a:prstGeom>
        </p:spPr>
      </p:pic>
      <p:pic>
        <p:nvPicPr>
          <p:cNvPr id="3" name="Picture 2"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40676" y="4301112"/>
            <a:ext cx="2808000" cy="404352"/>
          </a:xfrm>
          <a:prstGeom prst="rect">
            <a:avLst/>
          </a:prstGeom>
        </p:spPr>
      </p:pic>
      <p:pic>
        <p:nvPicPr>
          <p:cNvPr id="4" name="Picture 3"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8097" y="6300299"/>
            <a:ext cx="2519996" cy="332312"/>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EF5B549-591E-D945-9570-B4C89B54F35D}"/>
                  </a:ext>
                </a:extLst>
              </p:cNvPr>
              <p:cNvSpPr txBox="1"/>
              <p:nvPr/>
            </p:nvSpPr>
            <p:spPr>
              <a:xfrm>
                <a:off x="4870256" y="2469140"/>
                <a:ext cx="3895938" cy="10802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func>
                        <m:funcPr>
                          <m:ctrlPr>
                            <a:rPr lang="en-US" sz="2400" b="0" i="1" smtClean="0">
                              <a:latin typeface="Cambria Math" panose="02040503050406030204" pitchFamily="18" charset="0"/>
                            </a:rPr>
                          </m:ctrlPr>
                        </m:funcPr>
                        <m:fName>
                          <m:r>
                            <a:rPr lang="en-US" sz="2400" b="0" i="1" smtClean="0">
                              <a:latin typeface="Cambria Math" panose="02040503050406030204" pitchFamily="18" charset="0"/>
                            </a:rPr>
                            <m:t>𝑟</m:t>
                          </m:r>
                        </m:fName>
                        <m:e>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0" smtClean="0">
                                  <a:latin typeface="Cambria Math" panose="02040503050406030204" pitchFamily="18" charset="0"/>
                                </a:rPr>
                                <m:t>𝐞</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e>
                      </m:func>
                      <m:r>
                        <a:rPr lang="en-US" sz="2400" b="0" i="1" smtClean="0">
                          <a:latin typeface="Cambria Math" panose="02040503050406030204" pitchFamily="18" charset="0"/>
                        </a:rPr>
                        <m:t>= </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𝑗</m:t>
                          </m:r>
                          <m:r>
                            <a:rPr lang="en-US" sz="2400" b="0" i="1" smtClean="0">
                              <a:latin typeface="Cambria Math" panose="02040503050406030204" pitchFamily="18" charset="0"/>
                            </a:rPr>
                            <m:t>=1</m:t>
                          </m:r>
                        </m:sub>
                        <m:sup>
                          <m:r>
                            <a:rPr lang="en-US" sz="2400" b="0" i="1" smtClean="0">
                              <a:latin typeface="Cambria Math" panose="02040503050406030204" pitchFamily="18" charset="0"/>
                            </a:rPr>
                            <m:t>𝐾</m:t>
                          </m:r>
                        </m:sup>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𝜆</m:t>
                              </m:r>
                            </m:e>
                            <m:sub>
                              <m:r>
                                <a:rPr lang="en-US" sz="2400" b="0" i="1" smtClean="0">
                                  <a:latin typeface="Cambria Math" panose="02040503050406030204" pitchFamily="18" charset="0"/>
                                </a:rPr>
                                <m:t>𝑗</m:t>
                              </m:r>
                            </m:sub>
                            <m:sup>
                              <m:sSub>
                                <m:sSubPr>
                                  <m:ctrlPr>
                                    <a:rPr lang="en-US" sz="2400" b="1" i="1" smtClean="0">
                                      <a:latin typeface="Cambria Math" panose="02040503050406030204" pitchFamily="18" charset="0"/>
                                    </a:rPr>
                                  </m:ctrlPr>
                                </m:sSubPr>
                                <m:e>
                                  <m:r>
                                    <a:rPr lang="en-US" sz="2400" b="1" i="0" smtClean="0">
                                      <a:latin typeface="Cambria Math" panose="02040503050406030204" pitchFamily="18" charset="0"/>
                                    </a:rPr>
                                    <m:t>𝐞</m:t>
                                  </m:r>
                                </m:e>
                                <m:sub>
                                  <m:r>
                                    <a:rPr lang="en-US" sz="2400" b="0" i="1" smtClean="0">
                                      <a:latin typeface="Cambria Math" panose="02040503050406030204" pitchFamily="18" charset="0"/>
                                    </a:rPr>
                                    <m:t>𝑘𝑗</m:t>
                                  </m:r>
                                </m:sub>
                              </m:sSub>
                            </m:sup>
                          </m:sSubSup>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𝜆</m:t>
                              </m:r>
                            </m:e>
                            <m:sub>
                              <m:r>
                                <a:rPr lang="en-US" sz="2400" b="0" i="1" smtClean="0">
                                  <a:latin typeface="Cambria Math" panose="02040503050406030204" pitchFamily="18" charset="0"/>
                                </a:rPr>
                                <m:t>𝑘</m:t>
                              </m:r>
                            </m:sub>
                          </m:sSub>
                        </m:e>
                      </m:nary>
                    </m:oMath>
                  </m:oMathPara>
                </a14:m>
                <a:endParaRPr lang="en-US" sz="2400" b="1" dirty="0"/>
              </a:p>
            </p:txBody>
          </p:sp>
        </mc:Choice>
        <mc:Fallback xmlns="">
          <p:sp>
            <p:nvSpPr>
              <p:cNvPr id="5" name="TextBox 4">
                <a:extLst>
                  <a:ext uri="{FF2B5EF4-FFF2-40B4-BE49-F238E27FC236}">
                    <a16:creationId xmlns:a16="http://schemas.microsoft.com/office/drawing/2014/main" id="{0EF5B549-591E-D945-9570-B4C89B54F35D}"/>
                  </a:ext>
                </a:extLst>
              </p:cNvPr>
              <p:cNvSpPr txBox="1">
                <a:spLocks noRot="1" noChangeAspect="1" noMove="1" noResize="1" noEditPoints="1" noAdjustHandles="1" noChangeArrowheads="1" noChangeShapeType="1" noTextEdit="1"/>
              </p:cNvSpPr>
              <p:nvPr/>
            </p:nvSpPr>
            <p:spPr>
              <a:xfrm>
                <a:off x="4870256" y="2469140"/>
                <a:ext cx="3895938" cy="1080296"/>
              </a:xfrm>
              <a:prstGeom prst="rect">
                <a:avLst/>
              </a:prstGeom>
              <a:blipFill>
                <a:blip r:embed="rId9"/>
                <a:stretch>
                  <a:fillRect l="-974" t="-109302" b="-1651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204C0C1-C955-F749-BB1B-41C0A81CA235}"/>
                  </a:ext>
                </a:extLst>
              </p:cNvPr>
              <p:cNvSpPr txBox="1"/>
              <p:nvPr/>
            </p:nvSpPr>
            <p:spPr>
              <a:xfrm>
                <a:off x="4665833" y="3547096"/>
                <a:ext cx="4357686" cy="391646"/>
              </a:xfrm>
              <a:prstGeom prst="rect">
                <a:avLst/>
              </a:prstGeom>
              <a:noFill/>
            </p:spPr>
            <p:txBody>
              <a:bodyPr wrap="square" rtlCol="0">
                <a:spAutoFit/>
              </a:bodyPr>
              <a:lstStyle/>
              <a:p>
                <a:r>
                  <a:rPr lang="en-GB" dirty="0"/>
                  <a:t>where </a:t>
                </a:r>
                <a14:m>
                  <m:oMath xmlns:m="http://schemas.openxmlformats.org/officeDocument/2006/math">
                    <m:sSub>
                      <m:sSubPr>
                        <m:ctrlPr>
                          <a:rPr lang="en-US" b="1" i="1">
                            <a:latin typeface="Cambria Math" panose="02040503050406030204" pitchFamily="18" charset="0"/>
                          </a:rPr>
                        </m:ctrlPr>
                      </m:sSubPr>
                      <m:e>
                        <m:r>
                          <a:rPr lang="en-US" b="1">
                            <a:latin typeface="Cambria Math" panose="02040503050406030204" pitchFamily="18" charset="0"/>
                          </a:rPr>
                          <m:t>𝐞</m:t>
                        </m:r>
                      </m:e>
                      <m:sub>
                        <m:r>
                          <a:rPr lang="en-US" i="1">
                            <a:latin typeface="Cambria Math" panose="02040503050406030204" pitchFamily="18" charset="0"/>
                          </a:rPr>
                          <m:t>𝑘𝑗</m:t>
                        </m:r>
                      </m:sub>
                    </m:sSub>
                  </m:oMath>
                </a14:m>
                <a:r>
                  <a:rPr lang="en-GB" dirty="0"/>
                  <a:t> is the j-</a:t>
                </a:r>
                <a:r>
                  <a:rPr lang="en-GB" dirty="0" err="1"/>
                  <a:t>th</a:t>
                </a:r>
                <a:r>
                  <a:rPr lang="en-GB" dirty="0"/>
                  <a:t> element of </a:t>
                </a:r>
                <a14:m>
                  <m:oMath xmlns:m="http://schemas.openxmlformats.org/officeDocument/2006/math">
                    <m:sSub>
                      <m:sSubPr>
                        <m:ctrlPr>
                          <a:rPr lang="en-US" b="1" i="1">
                            <a:latin typeface="Cambria Math" panose="02040503050406030204" pitchFamily="18" charset="0"/>
                          </a:rPr>
                        </m:ctrlPr>
                      </m:sSubPr>
                      <m:e>
                        <m:r>
                          <a:rPr lang="en-US" b="1">
                            <a:latin typeface="Cambria Math" panose="02040503050406030204" pitchFamily="18" charset="0"/>
                          </a:rPr>
                          <m:t>𝐞</m:t>
                        </m:r>
                      </m:e>
                      <m:sub>
                        <m:r>
                          <a:rPr lang="en-US" i="1">
                            <a:latin typeface="Cambria Math" panose="02040503050406030204" pitchFamily="18" charset="0"/>
                          </a:rPr>
                          <m:t>𝑘</m:t>
                        </m:r>
                      </m:sub>
                    </m:sSub>
                  </m:oMath>
                </a14:m>
                <a:r>
                  <a:rPr lang="en-GB" dirty="0"/>
                  <a:t>  </a:t>
                </a:r>
              </a:p>
            </p:txBody>
          </p:sp>
        </mc:Choice>
        <mc:Fallback xmlns="">
          <p:sp>
            <p:nvSpPr>
              <p:cNvPr id="18" name="TextBox 17">
                <a:extLst>
                  <a:ext uri="{FF2B5EF4-FFF2-40B4-BE49-F238E27FC236}">
                    <a16:creationId xmlns:a16="http://schemas.microsoft.com/office/drawing/2014/main" id="{0204C0C1-C955-F749-BB1B-41C0A81CA235}"/>
                  </a:ext>
                </a:extLst>
              </p:cNvPr>
              <p:cNvSpPr txBox="1">
                <a:spLocks noRot="1" noChangeAspect="1" noMove="1" noResize="1" noEditPoints="1" noAdjustHandles="1" noChangeArrowheads="1" noChangeShapeType="1" noTextEdit="1"/>
              </p:cNvSpPr>
              <p:nvPr/>
            </p:nvSpPr>
            <p:spPr>
              <a:xfrm>
                <a:off x="4665833" y="3547096"/>
                <a:ext cx="4357686" cy="391646"/>
              </a:xfrm>
              <a:prstGeom prst="rect">
                <a:avLst/>
              </a:prstGeom>
              <a:blipFill>
                <a:blip r:embed="rId10"/>
                <a:stretch>
                  <a:fillRect l="-870" t="-6250"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46CC20C-D9C3-904A-BBAF-42127B0A2453}"/>
                  </a:ext>
                </a:extLst>
              </p:cNvPr>
              <p:cNvSpPr txBox="1"/>
              <p:nvPr/>
            </p:nvSpPr>
            <p:spPr>
              <a:xfrm>
                <a:off x="5705021" y="1267215"/>
                <a:ext cx="2378536"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𝑃</m:t>
                      </m:r>
                      <m:func>
                        <m:funcPr>
                          <m:ctrlPr>
                            <a:rPr lang="en-US" sz="2600" b="0" i="1" smtClean="0">
                              <a:latin typeface="Cambria Math" panose="02040503050406030204" pitchFamily="18" charset="0"/>
                            </a:rPr>
                          </m:ctrlPr>
                        </m:funcPr>
                        <m:fName>
                          <m:r>
                            <a:rPr lang="en-US" sz="2600" b="0" i="1" smtClean="0">
                              <a:latin typeface="Cambria Math" panose="02040503050406030204" pitchFamily="18" charset="0"/>
                            </a:rPr>
                            <m:t>𝑟</m:t>
                          </m:r>
                        </m:fName>
                        <m:e>
                          <m:r>
                            <a:rPr lang="en-US" sz="2600" b="0" i="1" smtClean="0">
                              <a:latin typeface="Cambria Math" panose="02040503050406030204" pitchFamily="18" charset="0"/>
                            </a:rPr>
                            <m:t>(</m:t>
                          </m:r>
                          <m:r>
                            <a:rPr lang="en-US" sz="2600" b="0" i="1" smtClean="0">
                              <a:latin typeface="Cambria Math" panose="02040503050406030204" pitchFamily="18" charset="0"/>
                            </a:rPr>
                            <m:t>𝑥</m:t>
                          </m:r>
                          <m:r>
                            <a:rPr lang="en-US" sz="2600" b="0" i="1" smtClean="0">
                              <a:latin typeface="Cambria Math" panose="02040503050406030204" pitchFamily="18" charset="0"/>
                            </a:rPr>
                            <m:t>=</m:t>
                          </m:r>
                          <m:r>
                            <a:rPr lang="en-US" sz="2600" b="0" i="1" smtClean="0">
                              <a:latin typeface="Cambria Math" panose="02040503050406030204" pitchFamily="18" charset="0"/>
                            </a:rPr>
                            <m:t>𝑘</m:t>
                          </m:r>
                          <m:r>
                            <a:rPr lang="en-US" sz="2600" b="0" i="1" smtClean="0">
                              <a:latin typeface="Cambria Math" panose="02040503050406030204" pitchFamily="18" charset="0"/>
                            </a:rPr>
                            <m:t>)</m:t>
                          </m:r>
                        </m:e>
                      </m:func>
                      <m:r>
                        <a:rPr lang="en-US" sz="2600" b="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𝜆</m:t>
                          </m:r>
                        </m:e>
                        <m:sub>
                          <m:r>
                            <a:rPr lang="en-US" sz="2600" i="1">
                              <a:latin typeface="Cambria Math" panose="02040503050406030204" pitchFamily="18" charset="0"/>
                            </a:rPr>
                            <m:t>𝑘</m:t>
                          </m:r>
                        </m:sub>
                      </m:sSub>
                    </m:oMath>
                  </m:oMathPara>
                </a14:m>
                <a:endParaRPr lang="en-US" sz="2600" b="1" dirty="0"/>
              </a:p>
            </p:txBody>
          </p:sp>
        </mc:Choice>
        <mc:Fallback xmlns="">
          <p:sp>
            <p:nvSpPr>
              <p:cNvPr id="19" name="TextBox 18">
                <a:extLst>
                  <a:ext uri="{FF2B5EF4-FFF2-40B4-BE49-F238E27FC236}">
                    <a16:creationId xmlns:a16="http://schemas.microsoft.com/office/drawing/2014/main" id="{D46CC20C-D9C3-904A-BBAF-42127B0A2453}"/>
                  </a:ext>
                </a:extLst>
              </p:cNvPr>
              <p:cNvSpPr txBox="1">
                <a:spLocks noRot="1" noChangeAspect="1" noMove="1" noResize="1" noEditPoints="1" noAdjustHandles="1" noChangeArrowheads="1" noChangeShapeType="1" noTextEdit="1"/>
              </p:cNvSpPr>
              <p:nvPr/>
            </p:nvSpPr>
            <p:spPr>
              <a:xfrm>
                <a:off x="5705021" y="1267215"/>
                <a:ext cx="2378536" cy="400110"/>
              </a:xfrm>
              <a:prstGeom prst="rect">
                <a:avLst/>
              </a:prstGeom>
              <a:blipFill>
                <a:blip r:embed="rId11"/>
                <a:stretch>
                  <a:fillRect l="-2116" b="-34375"/>
                </a:stretch>
              </a:blipFill>
            </p:spPr>
            <p:txBody>
              <a:bodyPr/>
              <a:lstStyle/>
              <a:p>
                <a:r>
                  <a:rPr lang="en-US">
                    <a:noFill/>
                  </a:rPr>
                  <a:t> </a:t>
                </a:r>
              </a:p>
            </p:txBody>
          </p:sp>
        </mc:Fallback>
      </mc:AlternateContent>
    </p:spTree>
    <p:extLst>
      <p:ext uri="{BB962C8B-B14F-4D97-AF65-F5344CB8AC3E}">
        <p14:creationId xmlns:p14="http://schemas.microsoft.com/office/powerpoint/2010/main" val="420323159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Famous Continuous Random Variables</a:t>
            </a:r>
          </a:p>
        </p:txBody>
      </p:sp>
      <p:sp>
        <p:nvSpPr>
          <p:cNvPr id="3" name="Content Placeholder 2"/>
          <p:cNvSpPr>
            <a:spLocks noGrp="1"/>
          </p:cNvSpPr>
          <p:nvPr>
            <p:ph idx="1"/>
          </p:nvPr>
        </p:nvSpPr>
        <p:spPr>
          <a:xfrm>
            <a:off x="61352" y="1600200"/>
            <a:ext cx="9022249" cy="4525963"/>
          </a:xfrm>
        </p:spPr>
        <p:txBody>
          <a:bodyPr>
            <a:normAutofit/>
          </a:bodyPr>
          <a:lstStyle/>
          <a:p>
            <a:r>
              <a:rPr lang="en-US" sz="2200" dirty="0"/>
              <a:t>Gaussian: </a:t>
            </a:r>
            <a:r>
              <a:rPr lang="en-US" sz="2200" dirty="0">
                <a:hlinkClick r:id="rId3"/>
              </a:rPr>
              <a:t>http://en.wikipedia.org/wiki/Normal_distribution</a:t>
            </a:r>
            <a:endParaRPr lang="en-US" sz="2200" dirty="0"/>
          </a:p>
          <a:p>
            <a:endParaRPr lang="en-US" sz="2200" dirty="0"/>
          </a:p>
          <a:p>
            <a:r>
              <a:rPr lang="en-US" sz="2200" dirty="0"/>
              <a:t>Uniform: </a:t>
            </a:r>
            <a:r>
              <a:rPr lang="en-US" sz="2200" dirty="0">
                <a:hlinkClick r:id="rId4"/>
              </a:rPr>
              <a:t>http://en.wikipedia.org/wiki/Uniform_distribution_(continuous)</a:t>
            </a:r>
            <a:endParaRPr lang="en-US" sz="2200" dirty="0"/>
          </a:p>
          <a:p>
            <a:endParaRPr lang="en-US" sz="2200" dirty="0"/>
          </a:p>
          <a:p>
            <a:r>
              <a:rPr lang="en-US" sz="2200" dirty="0"/>
              <a:t>Exponential: </a:t>
            </a:r>
            <a:r>
              <a:rPr lang="en-US" sz="2200" dirty="0">
                <a:hlinkClick r:id="rId5"/>
              </a:rPr>
              <a:t>http://en.wikipedia.org/wiki/Exponential_distribution</a:t>
            </a:r>
            <a:endParaRPr lang="en-US" sz="2200" dirty="0"/>
          </a:p>
          <a:p>
            <a:endParaRPr lang="en-US" sz="2200" dirty="0"/>
          </a:p>
          <a:p>
            <a:r>
              <a:rPr lang="en-US" sz="2200" dirty="0"/>
              <a:t>Beta: </a:t>
            </a:r>
            <a:r>
              <a:rPr lang="en-US" sz="2200" dirty="0">
                <a:hlinkClick r:id="rId6"/>
              </a:rPr>
              <a:t>http://en.wikipedia.org/wiki/Beta_distribution</a:t>
            </a:r>
            <a:endParaRPr lang="en-US" sz="2200" dirty="0"/>
          </a:p>
          <a:p>
            <a:endParaRPr lang="en-US" sz="2200" dirty="0"/>
          </a:p>
          <a:p>
            <a:r>
              <a:rPr lang="en-US" sz="2200" dirty="0"/>
              <a:t>…</a:t>
            </a:r>
          </a:p>
        </p:txBody>
      </p:sp>
    </p:spTree>
    <p:extLst>
      <p:ext uri="{BB962C8B-B14F-4D97-AF65-F5344CB8AC3E}">
        <p14:creationId xmlns:p14="http://schemas.microsoft.com/office/powerpoint/2010/main" val="9651370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Gaussian/Normal Distribution</a:t>
            </a:r>
            <a:endParaRPr lang="en-US" dirty="0"/>
          </a:p>
        </p:txBody>
      </p:sp>
      <p:pic>
        <p:nvPicPr>
          <p:cNvPr id="24578" name="Picture 2"/>
          <p:cNvPicPr>
            <a:picLocks noChangeAspect="1" noChangeArrowheads="1"/>
          </p:cNvPicPr>
          <p:nvPr/>
        </p:nvPicPr>
        <p:blipFill>
          <a:blip r:embed="rId3" cstate="print"/>
          <a:srcRect/>
          <a:stretch>
            <a:fillRect/>
          </a:stretch>
        </p:blipFill>
        <p:spPr bwMode="auto">
          <a:xfrm>
            <a:off x="207072" y="2922256"/>
            <a:ext cx="5568873" cy="3690691"/>
          </a:xfrm>
          <a:prstGeom prst="rect">
            <a:avLst/>
          </a:prstGeom>
          <a:noFill/>
          <a:ln w="9525">
            <a:noFill/>
            <a:miter lim="800000"/>
            <a:headEnd/>
            <a:tailEnd/>
          </a:ln>
        </p:spPr>
      </p:pic>
      <p:sp>
        <p:nvSpPr>
          <p:cNvPr id="10" name="TextBox 9"/>
          <p:cNvSpPr txBox="1"/>
          <p:nvPr/>
        </p:nvSpPr>
        <p:spPr>
          <a:xfrm>
            <a:off x="5660388" y="4102014"/>
            <a:ext cx="3463483" cy="830997"/>
          </a:xfrm>
          <a:prstGeom prst="rect">
            <a:avLst/>
          </a:prstGeom>
          <a:noFill/>
        </p:spPr>
        <p:txBody>
          <a:bodyPr wrap="square" rtlCol="0">
            <a:spAutoFit/>
          </a:bodyPr>
          <a:lstStyle/>
          <a:p>
            <a:r>
              <a:rPr lang="en-GB" sz="2400" dirty="0"/>
              <a:t>2 parameters mean </a:t>
            </a:r>
            <a:r>
              <a:rPr lang="en-GB" sz="2400" dirty="0">
                <a:latin typeface="Symbol" pitchFamily="18" charset="2"/>
              </a:rPr>
              <a:t>m</a:t>
            </a:r>
            <a:r>
              <a:rPr lang="en-GB" sz="2400" dirty="0"/>
              <a:t> and variance </a:t>
            </a:r>
            <a:r>
              <a:rPr lang="en-GB" sz="2400" dirty="0">
                <a:latin typeface="Symbol" pitchFamily="18" charset="2"/>
              </a:rPr>
              <a:t>s</a:t>
            </a:r>
            <a:r>
              <a:rPr lang="en-GB" sz="2400" baseline="30000" dirty="0"/>
              <a:t>2</a:t>
            </a:r>
            <a:r>
              <a:rPr lang="en-GB" sz="2400" dirty="0"/>
              <a:t>&gt;0</a:t>
            </a:r>
            <a:endParaRPr lang="en-US" sz="2400" dirty="0"/>
          </a:p>
        </p:txBody>
      </p:sp>
      <p:sp>
        <p:nvSpPr>
          <p:cNvPr id="14" name="TextBox 13"/>
          <p:cNvSpPr txBox="1"/>
          <p:nvPr/>
        </p:nvSpPr>
        <p:spPr>
          <a:xfrm>
            <a:off x="6794829" y="6405861"/>
            <a:ext cx="2349171" cy="369332"/>
          </a:xfrm>
          <a:prstGeom prst="rect">
            <a:avLst/>
          </a:prstGeom>
          <a:noFill/>
        </p:spPr>
        <p:txBody>
          <a:bodyPr wrap="none" rtlCol="0">
            <a:spAutoFit/>
          </a:bodyPr>
          <a:lstStyle/>
          <a:p>
            <a:r>
              <a:rPr lang="en-US" dirty="0"/>
              <a:t>Adapted from S. Prince</a:t>
            </a:r>
          </a:p>
        </p:txBody>
      </p:sp>
      <p:sp>
        <p:nvSpPr>
          <p:cNvPr id="7" name="TextBox 6"/>
          <p:cNvSpPr txBox="1"/>
          <p:nvPr/>
        </p:nvSpPr>
        <p:spPr>
          <a:xfrm>
            <a:off x="2887976" y="6443314"/>
            <a:ext cx="287258" cy="369332"/>
          </a:xfrm>
          <a:prstGeom prst="rect">
            <a:avLst/>
          </a:prstGeom>
          <a:noFill/>
        </p:spPr>
        <p:txBody>
          <a:bodyPr wrap="none" rtlCol="0">
            <a:spAutoFit/>
          </a:bodyPr>
          <a:lstStyle/>
          <a:p>
            <a:r>
              <a:rPr lang="en-US" dirty="0"/>
              <a:t>x</a:t>
            </a:r>
          </a:p>
        </p:txBody>
      </p:sp>
      <p:pic>
        <p:nvPicPr>
          <p:cNvPr id="8" name="Picture 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9743" y="1523441"/>
            <a:ext cx="4546600" cy="1041400"/>
          </a:xfrm>
          <a:prstGeom prst="rect">
            <a:avLst/>
          </a:prstGeom>
        </p:spPr>
      </p:pic>
    </p:spTree>
    <p:extLst>
      <p:ext uri="{BB962C8B-B14F-4D97-AF65-F5344CB8AC3E}">
        <p14:creationId xmlns:p14="http://schemas.microsoft.com/office/powerpoint/2010/main" val="16320707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Gaussian/Normal Distribution</a:t>
            </a:r>
            <a:endParaRPr lang="en-US" dirty="0"/>
          </a:p>
        </p:txBody>
      </p:sp>
      <p:pic>
        <p:nvPicPr>
          <p:cNvPr id="24578" name="Picture 2"/>
          <p:cNvPicPr>
            <a:picLocks noChangeAspect="1" noChangeArrowheads="1"/>
          </p:cNvPicPr>
          <p:nvPr/>
        </p:nvPicPr>
        <p:blipFill>
          <a:blip r:embed="rId3" cstate="print"/>
          <a:srcRect/>
          <a:stretch>
            <a:fillRect/>
          </a:stretch>
        </p:blipFill>
        <p:spPr bwMode="auto">
          <a:xfrm>
            <a:off x="207072" y="2922256"/>
            <a:ext cx="5568873" cy="3690691"/>
          </a:xfrm>
          <a:prstGeom prst="rect">
            <a:avLst/>
          </a:prstGeom>
          <a:noFill/>
          <a:ln w="9525">
            <a:noFill/>
            <a:miter lim="800000"/>
            <a:headEnd/>
            <a:tailEnd/>
          </a:ln>
        </p:spPr>
      </p:pic>
      <p:sp>
        <p:nvSpPr>
          <p:cNvPr id="10" name="TextBox 9"/>
          <p:cNvSpPr txBox="1"/>
          <p:nvPr/>
        </p:nvSpPr>
        <p:spPr>
          <a:xfrm>
            <a:off x="5660388" y="4102014"/>
            <a:ext cx="3463483" cy="830997"/>
          </a:xfrm>
          <a:prstGeom prst="rect">
            <a:avLst/>
          </a:prstGeom>
          <a:noFill/>
        </p:spPr>
        <p:txBody>
          <a:bodyPr wrap="square" rtlCol="0">
            <a:spAutoFit/>
          </a:bodyPr>
          <a:lstStyle/>
          <a:p>
            <a:r>
              <a:rPr lang="en-GB" sz="2400" dirty="0"/>
              <a:t>2 parameters mean </a:t>
            </a:r>
            <a:r>
              <a:rPr lang="en-GB" sz="2400" dirty="0">
                <a:latin typeface="Symbol" pitchFamily="18" charset="2"/>
              </a:rPr>
              <a:t>m</a:t>
            </a:r>
            <a:r>
              <a:rPr lang="en-GB" sz="2400" dirty="0"/>
              <a:t> and variance </a:t>
            </a:r>
            <a:r>
              <a:rPr lang="en-GB" sz="2400" dirty="0">
                <a:latin typeface="Symbol" pitchFamily="18" charset="2"/>
              </a:rPr>
              <a:t>s</a:t>
            </a:r>
            <a:r>
              <a:rPr lang="en-GB" sz="2400" baseline="30000" dirty="0"/>
              <a:t>2</a:t>
            </a:r>
            <a:r>
              <a:rPr lang="en-GB" sz="2400" dirty="0"/>
              <a:t>&gt;0</a:t>
            </a:r>
            <a:endParaRPr lang="en-US" sz="2400" dirty="0"/>
          </a:p>
        </p:txBody>
      </p:sp>
      <p:sp>
        <p:nvSpPr>
          <p:cNvPr id="14" name="TextBox 13"/>
          <p:cNvSpPr txBox="1"/>
          <p:nvPr/>
        </p:nvSpPr>
        <p:spPr>
          <a:xfrm>
            <a:off x="6794829" y="6405861"/>
            <a:ext cx="2349171" cy="369332"/>
          </a:xfrm>
          <a:prstGeom prst="rect">
            <a:avLst/>
          </a:prstGeom>
          <a:noFill/>
        </p:spPr>
        <p:txBody>
          <a:bodyPr wrap="none" rtlCol="0">
            <a:spAutoFit/>
          </a:bodyPr>
          <a:lstStyle/>
          <a:p>
            <a:r>
              <a:rPr lang="en-US" dirty="0"/>
              <a:t>Adapted from S. Prince</a:t>
            </a:r>
          </a:p>
        </p:txBody>
      </p:sp>
      <p:sp>
        <p:nvSpPr>
          <p:cNvPr id="4" name="Oval 3"/>
          <p:cNvSpPr/>
          <p:nvPr/>
        </p:nvSpPr>
        <p:spPr>
          <a:xfrm>
            <a:off x="5669093" y="1353457"/>
            <a:ext cx="1521507" cy="914400"/>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flipV="1">
            <a:off x="6791459" y="2249714"/>
            <a:ext cx="380998" cy="65439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7063599" y="2777112"/>
            <a:ext cx="626669" cy="523220"/>
          </a:xfrm>
          <a:prstGeom prst="rect">
            <a:avLst/>
          </a:prstGeom>
          <a:noFill/>
        </p:spPr>
        <p:txBody>
          <a:bodyPr wrap="none" rtlCol="0">
            <a:spAutoFit/>
          </a:bodyPr>
          <a:lstStyle/>
          <a:p>
            <a:r>
              <a:rPr lang="en-US" sz="2800" dirty="0">
                <a:solidFill>
                  <a:srgbClr val="FF0000"/>
                </a:solidFill>
              </a:rPr>
              <a:t>≤ 0</a:t>
            </a:r>
          </a:p>
        </p:txBody>
      </p:sp>
      <p:pic>
        <p:nvPicPr>
          <p:cNvPr id="5" name="Picture 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9743" y="1523441"/>
            <a:ext cx="4546600" cy="1041400"/>
          </a:xfrm>
          <a:prstGeom prst="rect">
            <a:avLst/>
          </a:prstGeom>
        </p:spPr>
      </p:pic>
      <p:sp>
        <p:nvSpPr>
          <p:cNvPr id="7" name="TextBox 6"/>
          <p:cNvSpPr txBox="1"/>
          <p:nvPr/>
        </p:nvSpPr>
        <p:spPr>
          <a:xfrm>
            <a:off x="2887976" y="6443314"/>
            <a:ext cx="287258" cy="369332"/>
          </a:xfrm>
          <a:prstGeom prst="rect">
            <a:avLst/>
          </a:prstGeom>
          <a:noFill/>
        </p:spPr>
        <p:txBody>
          <a:bodyPr wrap="none" rtlCol="0">
            <a:spAutoFit/>
          </a:bodyPr>
          <a:lstStyle/>
          <a:p>
            <a:r>
              <a:rPr lang="en-US" dirty="0"/>
              <a:t>x</a:t>
            </a:r>
          </a:p>
        </p:txBody>
      </p:sp>
    </p:spTree>
    <p:extLst>
      <p:ext uri="{BB962C8B-B14F-4D97-AF65-F5344CB8AC3E}">
        <p14:creationId xmlns:p14="http://schemas.microsoft.com/office/powerpoint/2010/main" val="10204847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400" dirty="0"/>
              <a:t>Joint Probability</a:t>
            </a:r>
            <a:endParaRPr lang="en-US" sz="3400" dirty="0"/>
          </a:p>
        </p:txBody>
      </p:sp>
      <p:sp>
        <p:nvSpPr>
          <p:cNvPr id="3" name="Content Placeholder 2"/>
          <p:cNvSpPr>
            <a:spLocks noGrp="1"/>
          </p:cNvSpPr>
          <p:nvPr>
            <p:ph idx="1"/>
          </p:nvPr>
        </p:nvSpPr>
        <p:spPr>
          <a:xfrm>
            <a:off x="193268" y="1417638"/>
            <a:ext cx="8807506" cy="4708525"/>
          </a:xfrm>
        </p:spPr>
        <p:txBody>
          <a:bodyPr>
            <a:noAutofit/>
          </a:bodyPr>
          <a:lstStyle/>
          <a:p>
            <a:r>
              <a:rPr lang="en-GB" sz="2800" dirty="0">
                <a:latin typeface="Calibri"/>
                <a:cs typeface="Calibri"/>
              </a:rPr>
              <a:t>If we observe two random variables x &amp; y multiple times, then some combinations of outcomes more likely than others</a:t>
            </a:r>
          </a:p>
          <a:p>
            <a:endParaRPr lang="en-GB" sz="2800" dirty="0">
              <a:latin typeface="Calibri"/>
              <a:cs typeface="Calibri"/>
            </a:endParaRPr>
          </a:p>
          <a:p>
            <a:r>
              <a:rPr lang="en-GB" sz="2800" dirty="0">
                <a:latin typeface="Calibri"/>
                <a:cs typeface="Calibri"/>
              </a:rPr>
              <a:t>This information captured by joint probability distribution</a:t>
            </a:r>
          </a:p>
          <a:p>
            <a:endParaRPr lang="en-GB" sz="2800" dirty="0">
              <a:latin typeface="Calibri"/>
              <a:cs typeface="Calibri"/>
            </a:endParaRPr>
          </a:p>
          <a:p>
            <a:r>
              <a:rPr lang="en-GB" sz="2800" dirty="0">
                <a:latin typeface="Calibri"/>
                <a:cs typeface="Calibri"/>
              </a:rPr>
              <a:t>Written as p(x, y), which is read as </a:t>
            </a:r>
            <a:r>
              <a:rPr lang="en-GB" sz="2800" dirty="0">
                <a:solidFill>
                  <a:srgbClr val="FF0000"/>
                </a:solidFill>
                <a:latin typeface="Calibri"/>
                <a:cs typeface="Calibri"/>
              </a:rPr>
              <a:t>“joint probability distribution of x and y”</a:t>
            </a:r>
            <a:endParaRPr lang="en-US" sz="2800" dirty="0">
              <a:latin typeface="Calibri"/>
              <a:cs typeface="Calibri"/>
            </a:endParaRPr>
          </a:p>
        </p:txBody>
      </p:sp>
      <p:sp>
        <p:nvSpPr>
          <p:cNvPr id="7" name="TextBox 6"/>
          <p:cNvSpPr txBox="1"/>
          <p:nvPr/>
        </p:nvSpPr>
        <p:spPr>
          <a:xfrm>
            <a:off x="6794829" y="6405861"/>
            <a:ext cx="2349171" cy="369332"/>
          </a:xfrm>
          <a:prstGeom prst="rect">
            <a:avLst/>
          </a:prstGeom>
          <a:noFill/>
        </p:spPr>
        <p:txBody>
          <a:bodyPr wrap="none" rtlCol="0">
            <a:spAutoFit/>
          </a:bodyPr>
          <a:lstStyle/>
          <a:p>
            <a:r>
              <a:rPr lang="en-US" dirty="0"/>
              <a:t>Adapted from S. Prince</a:t>
            </a:r>
          </a:p>
        </p:txBody>
      </p:sp>
    </p:spTree>
    <p:extLst>
      <p:ext uri="{BB962C8B-B14F-4D97-AF65-F5344CB8AC3E}">
        <p14:creationId xmlns:p14="http://schemas.microsoft.com/office/powerpoint/2010/main" val="299306726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400" dirty="0"/>
              <a:t>Joint Probability p(x, y)</a:t>
            </a:r>
            <a:endParaRPr lang="en-US" sz="3400" dirty="0"/>
          </a:p>
        </p:txBody>
      </p:sp>
      <p:sp>
        <p:nvSpPr>
          <p:cNvPr id="22" name="TextBox 21"/>
          <p:cNvSpPr txBox="1"/>
          <p:nvPr/>
        </p:nvSpPr>
        <p:spPr>
          <a:xfrm>
            <a:off x="6794829" y="6405861"/>
            <a:ext cx="2349171" cy="369332"/>
          </a:xfrm>
          <a:prstGeom prst="rect">
            <a:avLst/>
          </a:prstGeom>
          <a:noFill/>
        </p:spPr>
        <p:txBody>
          <a:bodyPr wrap="none" rtlCol="0">
            <a:spAutoFit/>
          </a:bodyPr>
          <a:lstStyle/>
          <a:p>
            <a:r>
              <a:rPr lang="en-US" dirty="0"/>
              <a:t>Adapted from S. Prince</a:t>
            </a:r>
          </a:p>
        </p:txBody>
      </p:sp>
      <p:sp>
        <p:nvSpPr>
          <p:cNvPr id="16" name="Rectangle 15"/>
          <p:cNvSpPr/>
          <p:nvPr/>
        </p:nvSpPr>
        <p:spPr>
          <a:xfrm>
            <a:off x="470285" y="1830095"/>
            <a:ext cx="703127" cy="34928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 name="Group 16"/>
          <p:cNvGrpSpPr>
            <a:grpSpLocks noChangeAspect="1"/>
          </p:cNvGrpSpPr>
          <p:nvPr/>
        </p:nvGrpSpPr>
        <p:grpSpPr>
          <a:xfrm>
            <a:off x="-55221" y="2170777"/>
            <a:ext cx="2813291" cy="2340000"/>
            <a:chOff x="99366" y="2542706"/>
            <a:chExt cx="2910643" cy="2420970"/>
          </a:xfrm>
        </p:grpSpPr>
        <p:pic>
          <p:nvPicPr>
            <p:cNvPr id="18" name="Picture 2"/>
            <p:cNvPicPr>
              <a:picLocks noChangeAspect="1" noChangeArrowheads="1"/>
            </p:cNvPicPr>
            <p:nvPr/>
          </p:nvPicPr>
          <p:blipFill rotWithShape="1">
            <a:blip r:embed="rId3" cstate="print"/>
            <a:srcRect t="50933" r="67018"/>
            <a:stretch/>
          </p:blipFill>
          <p:spPr bwMode="auto">
            <a:xfrm>
              <a:off x="512248" y="2542706"/>
              <a:ext cx="2497761" cy="2420970"/>
            </a:xfrm>
            <a:prstGeom prst="rect">
              <a:avLst/>
            </a:prstGeom>
            <a:noFill/>
            <a:ln w="9525">
              <a:noFill/>
              <a:miter lim="800000"/>
              <a:headEnd/>
              <a:tailEnd/>
            </a:ln>
          </p:spPr>
        </p:pic>
        <p:sp>
          <p:nvSpPr>
            <p:cNvPr id="19" name="Rectangle 18"/>
            <p:cNvSpPr/>
            <p:nvPr/>
          </p:nvSpPr>
          <p:spPr>
            <a:xfrm>
              <a:off x="99366" y="2542706"/>
              <a:ext cx="703127" cy="34928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TextBox 19"/>
          <p:cNvSpPr txBox="1"/>
          <p:nvPr/>
        </p:nvSpPr>
        <p:spPr>
          <a:xfrm>
            <a:off x="925793" y="4510777"/>
            <a:ext cx="1480619" cy="369332"/>
          </a:xfrm>
          <a:prstGeom prst="rect">
            <a:avLst/>
          </a:prstGeom>
          <a:noFill/>
        </p:spPr>
        <p:txBody>
          <a:bodyPr wrap="none" rtlCol="0">
            <a:spAutoFit/>
          </a:bodyPr>
          <a:lstStyle/>
          <a:p>
            <a:r>
              <a:rPr lang="en-US" dirty="0"/>
              <a:t>x &amp; y discrete</a:t>
            </a:r>
          </a:p>
        </p:txBody>
      </p:sp>
      <p:cxnSp>
        <p:nvCxnSpPr>
          <p:cNvPr id="21" name="Straight Arrow Connector 20"/>
          <p:cNvCxnSpPr/>
          <p:nvPr/>
        </p:nvCxnSpPr>
        <p:spPr>
          <a:xfrm flipV="1">
            <a:off x="664705" y="4051307"/>
            <a:ext cx="181917" cy="82880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219953" y="4870457"/>
            <a:ext cx="2762295" cy="461665"/>
          </a:xfrm>
          <a:prstGeom prst="rect">
            <a:avLst/>
          </a:prstGeom>
          <a:noFill/>
        </p:spPr>
        <p:txBody>
          <a:bodyPr wrap="none" rtlCol="0">
            <a:spAutoFit/>
          </a:bodyPr>
          <a:lstStyle/>
          <a:p>
            <a:r>
              <a:rPr lang="en-US" sz="2400" dirty="0">
                <a:solidFill>
                  <a:srgbClr val="FF0000"/>
                </a:solidFill>
              </a:rPr>
              <a:t>most likely (x, y) pair</a:t>
            </a:r>
          </a:p>
        </p:txBody>
      </p:sp>
      <p:cxnSp>
        <p:nvCxnSpPr>
          <p:cNvPr id="28" name="Straight Arrow Connector 27"/>
          <p:cNvCxnSpPr/>
          <p:nvPr/>
        </p:nvCxnSpPr>
        <p:spPr>
          <a:xfrm flipH="1">
            <a:off x="1350559" y="1850251"/>
            <a:ext cx="181419" cy="67828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881929" y="1368429"/>
            <a:ext cx="1159292" cy="461665"/>
          </a:xfrm>
          <a:prstGeom prst="rect">
            <a:avLst/>
          </a:prstGeom>
          <a:noFill/>
        </p:spPr>
        <p:txBody>
          <a:bodyPr wrap="none" rtlCol="0">
            <a:spAutoFit/>
          </a:bodyPr>
          <a:lstStyle/>
          <a:p>
            <a:r>
              <a:rPr lang="en-US" sz="2400" dirty="0">
                <a:solidFill>
                  <a:srgbClr val="FF0000"/>
                </a:solidFill>
              </a:rPr>
              <a:t>unlikely</a:t>
            </a:r>
          </a:p>
        </p:txBody>
      </p:sp>
      <p:pic>
        <p:nvPicPr>
          <p:cNvPr id="30" name="Picture 29"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894" y="5560897"/>
            <a:ext cx="2594664" cy="755999"/>
          </a:xfrm>
          <a:prstGeom prst="rect">
            <a:avLst/>
          </a:prstGeom>
        </p:spPr>
      </p:pic>
    </p:spTree>
    <p:extLst>
      <p:ext uri="{BB962C8B-B14F-4D97-AF65-F5344CB8AC3E}">
        <p14:creationId xmlns:p14="http://schemas.microsoft.com/office/powerpoint/2010/main" val="4718417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400" dirty="0"/>
              <a:t>Joint Probability p(x, y)</a:t>
            </a:r>
            <a:endParaRPr lang="en-US" sz="3400" dirty="0"/>
          </a:p>
        </p:txBody>
      </p:sp>
      <p:sp>
        <p:nvSpPr>
          <p:cNvPr id="22" name="TextBox 21"/>
          <p:cNvSpPr txBox="1"/>
          <p:nvPr/>
        </p:nvSpPr>
        <p:spPr>
          <a:xfrm>
            <a:off x="6794829" y="6405861"/>
            <a:ext cx="2349171" cy="369332"/>
          </a:xfrm>
          <a:prstGeom prst="rect">
            <a:avLst/>
          </a:prstGeom>
          <a:noFill/>
        </p:spPr>
        <p:txBody>
          <a:bodyPr wrap="none" rtlCol="0">
            <a:spAutoFit/>
          </a:bodyPr>
          <a:lstStyle/>
          <a:p>
            <a:r>
              <a:rPr lang="en-US" dirty="0"/>
              <a:t>Adapted from S. Prince</a:t>
            </a:r>
          </a:p>
        </p:txBody>
      </p:sp>
      <p:sp>
        <p:nvSpPr>
          <p:cNvPr id="29" name="Rectangle 28"/>
          <p:cNvSpPr/>
          <p:nvPr/>
        </p:nvSpPr>
        <p:spPr>
          <a:xfrm>
            <a:off x="470285" y="1830095"/>
            <a:ext cx="703127" cy="34928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0" name="Group 29"/>
          <p:cNvGrpSpPr>
            <a:grpSpLocks noChangeAspect="1"/>
          </p:cNvGrpSpPr>
          <p:nvPr/>
        </p:nvGrpSpPr>
        <p:grpSpPr>
          <a:xfrm>
            <a:off x="3025375" y="2241710"/>
            <a:ext cx="2841585" cy="2336710"/>
            <a:chOff x="4833171" y="2523894"/>
            <a:chExt cx="3366921" cy="2768710"/>
          </a:xfrm>
        </p:grpSpPr>
        <p:pic>
          <p:nvPicPr>
            <p:cNvPr id="32" name="Picture 2"/>
            <p:cNvPicPr>
              <a:picLocks noChangeAspect="1" noChangeArrowheads="1"/>
            </p:cNvPicPr>
            <p:nvPr/>
          </p:nvPicPr>
          <p:blipFill rotWithShape="1">
            <a:blip r:embed="rId3" cstate="print"/>
            <a:srcRect l="65795" b="51026"/>
            <a:stretch/>
          </p:blipFill>
          <p:spPr bwMode="auto">
            <a:xfrm>
              <a:off x="5232044" y="2523894"/>
              <a:ext cx="2968048" cy="2768710"/>
            </a:xfrm>
            <a:prstGeom prst="rect">
              <a:avLst/>
            </a:prstGeom>
            <a:noFill/>
            <a:ln w="9525">
              <a:noFill/>
              <a:miter lim="800000"/>
              <a:headEnd/>
              <a:tailEnd/>
            </a:ln>
          </p:spPr>
        </p:pic>
        <p:sp>
          <p:nvSpPr>
            <p:cNvPr id="33" name="Rectangle 32"/>
            <p:cNvSpPr/>
            <p:nvPr/>
          </p:nvSpPr>
          <p:spPr>
            <a:xfrm>
              <a:off x="4833171" y="2618633"/>
              <a:ext cx="703127" cy="34928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 name="Group 33"/>
          <p:cNvGrpSpPr>
            <a:grpSpLocks noChangeAspect="1"/>
          </p:cNvGrpSpPr>
          <p:nvPr/>
        </p:nvGrpSpPr>
        <p:grpSpPr>
          <a:xfrm>
            <a:off x="-55221" y="2170777"/>
            <a:ext cx="2813291" cy="2340000"/>
            <a:chOff x="99366" y="2542706"/>
            <a:chExt cx="2910643" cy="2420970"/>
          </a:xfrm>
        </p:grpSpPr>
        <p:pic>
          <p:nvPicPr>
            <p:cNvPr id="38" name="Picture 2"/>
            <p:cNvPicPr>
              <a:picLocks noChangeAspect="1" noChangeArrowheads="1"/>
            </p:cNvPicPr>
            <p:nvPr/>
          </p:nvPicPr>
          <p:blipFill rotWithShape="1">
            <a:blip r:embed="rId3" cstate="print"/>
            <a:srcRect t="50933" r="67018"/>
            <a:stretch/>
          </p:blipFill>
          <p:spPr bwMode="auto">
            <a:xfrm>
              <a:off x="512248" y="2542706"/>
              <a:ext cx="2497761" cy="2420970"/>
            </a:xfrm>
            <a:prstGeom prst="rect">
              <a:avLst/>
            </a:prstGeom>
            <a:noFill/>
            <a:ln w="9525">
              <a:noFill/>
              <a:miter lim="800000"/>
              <a:headEnd/>
              <a:tailEnd/>
            </a:ln>
          </p:spPr>
        </p:pic>
        <p:sp>
          <p:nvSpPr>
            <p:cNvPr id="39" name="Rectangle 38"/>
            <p:cNvSpPr/>
            <p:nvPr/>
          </p:nvSpPr>
          <p:spPr>
            <a:xfrm>
              <a:off x="99366" y="2542706"/>
              <a:ext cx="703127" cy="34928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TextBox 39"/>
          <p:cNvSpPr txBox="1"/>
          <p:nvPr/>
        </p:nvSpPr>
        <p:spPr>
          <a:xfrm>
            <a:off x="925793" y="4510777"/>
            <a:ext cx="1480619" cy="369332"/>
          </a:xfrm>
          <a:prstGeom prst="rect">
            <a:avLst/>
          </a:prstGeom>
          <a:noFill/>
        </p:spPr>
        <p:txBody>
          <a:bodyPr wrap="none" rtlCol="0">
            <a:spAutoFit/>
          </a:bodyPr>
          <a:lstStyle/>
          <a:p>
            <a:r>
              <a:rPr lang="en-US" dirty="0"/>
              <a:t>x &amp; y discrete</a:t>
            </a:r>
          </a:p>
        </p:txBody>
      </p:sp>
      <p:sp>
        <p:nvSpPr>
          <p:cNvPr id="41" name="TextBox 40"/>
          <p:cNvSpPr txBox="1"/>
          <p:nvPr/>
        </p:nvSpPr>
        <p:spPr>
          <a:xfrm>
            <a:off x="3816602" y="4510777"/>
            <a:ext cx="1776035" cy="369332"/>
          </a:xfrm>
          <a:prstGeom prst="rect">
            <a:avLst/>
          </a:prstGeom>
          <a:noFill/>
        </p:spPr>
        <p:txBody>
          <a:bodyPr wrap="none" rtlCol="0">
            <a:spAutoFit/>
          </a:bodyPr>
          <a:lstStyle/>
          <a:p>
            <a:r>
              <a:rPr lang="en-US" dirty="0"/>
              <a:t>x &amp; y continuous</a:t>
            </a:r>
          </a:p>
        </p:txBody>
      </p:sp>
      <p:cxnSp>
        <p:nvCxnSpPr>
          <p:cNvPr id="42" name="Straight Arrow Connector 41"/>
          <p:cNvCxnSpPr/>
          <p:nvPr/>
        </p:nvCxnSpPr>
        <p:spPr>
          <a:xfrm flipV="1">
            <a:off x="664705" y="4051307"/>
            <a:ext cx="181917" cy="82880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219953" y="4870457"/>
            <a:ext cx="2762295" cy="461665"/>
          </a:xfrm>
          <a:prstGeom prst="rect">
            <a:avLst/>
          </a:prstGeom>
          <a:noFill/>
        </p:spPr>
        <p:txBody>
          <a:bodyPr wrap="none" rtlCol="0">
            <a:spAutoFit/>
          </a:bodyPr>
          <a:lstStyle/>
          <a:p>
            <a:r>
              <a:rPr lang="en-US" sz="2400" dirty="0">
                <a:solidFill>
                  <a:srgbClr val="FF0000"/>
                </a:solidFill>
              </a:rPr>
              <a:t>most likely (x, y) pair</a:t>
            </a:r>
          </a:p>
        </p:txBody>
      </p:sp>
      <p:cxnSp>
        <p:nvCxnSpPr>
          <p:cNvPr id="44" name="Straight Arrow Connector 43"/>
          <p:cNvCxnSpPr/>
          <p:nvPr/>
        </p:nvCxnSpPr>
        <p:spPr>
          <a:xfrm flipH="1">
            <a:off x="1350559" y="1850251"/>
            <a:ext cx="181419" cy="67828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881929" y="1368429"/>
            <a:ext cx="1159292" cy="461665"/>
          </a:xfrm>
          <a:prstGeom prst="rect">
            <a:avLst/>
          </a:prstGeom>
          <a:noFill/>
        </p:spPr>
        <p:txBody>
          <a:bodyPr wrap="none" rtlCol="0">
            <a:spAutoFit/>
          </a:bodyPr>
          <a:lstStyle/>
          <a:p>
            <a:r>
              <a:rPr lang="en-US" sz="2400" dirty="0">
                <a:solidFill>
                  <a:srgbClr val="FF0000"/>
                </a:solidFill>
              </a:rPr>
              <a:t>unlikely</a:t>
            </a:r>
          </a:p>
        </p:txBody>
      </p:sp>
      <p:cxnSp>
        <p:nvCxnSpPr>
          <p:cNvPr id="46" name="Straight Arrow Connector 45"/>
          <p:cNvCxnSpPr/>
          <p:nvPr/>
        </p:nvCxnSpPr>
        <p:spPr>
          <a:xfrm flipH="1">
            <a:off x="4595939" y="2081083"/>
            <a:ext cx="403152" cy="1002746"/>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3301538" y="1619418"/>
            <a:ext cx="2762295" cy="461665"/>
          </a:xfrm>
          <a:prstGeom prst="rect">
            <a:avLst/>
          </a:prstGeom>
          <a:noFill/>
        </p:spPr>
        <p:txBody>
          <a:bodyPr wrap="none" rtlCol="0">
            <a:spAutoFit/>
          </a:bodyPr>
          <a:lstStyle/>
          <a:p>
            <a:r>
              <a:rPr lang="en-US" sz="2400" dirty="0">
                <a:solidFill>
                  <a:srgbClr val="0000FF"/>
                </a:solidFill>
              </a:rPr>
              <a:t>most likely (x, y) pair</a:t>
            </a:r>
          </a:p>
        </p:txBody>
      </p:sp>
      <p:cxnSp>
        <p:nvCxnSpPr>
          <p:cNvPr id="48" name="Straight Arrow Connector 47"/>
          <p:cNvCxnSpPr/>
          <p:nvPr/>
        </p:nvCxnSpPr>
        <p:spPr>
          <a:xfrm flipH="1" flipV="1">
            <a:off x="4757199" y="3628035"/>
            <a:ext cx="1109761" cy="1252074"/>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5184722" y="4770211"/>
            <a:ext cx="1498577" cy="830997"/>
          </a:xfrm>
          <a:prstGeom prst="rect">
            <a:avLst/>
          </a:prstGeom>
          <a:noFill/>
        </p:spPr>
        <p:txBody>
          <a:bodyPr wrap="none" rtlCol="0">
            <a:spAutoFit/>
          </a:bodyPr>
          <a:lstStyle/>
          <a:p>
            <a:pPr algn="ctr"/>
            <a:r>
              <a:rPr lang="en-US" sz="2400" dirty="0">
                <a:solidFill>
                  <a:srgbClr val="0000FF"/>
                </a:solidFill>
              </a:rPr>
              <a:t>somewhat </a:t>
            </a:r>
          </a:p>
          <a:p>
            <a:pPr algn="ctr"/>
            <a:r>
              <a:rPr lang="en-US" sz="2400" dirty="0">
                <a:solidFill>
                  <a:srgbClr val="0000FF"/>
                </a:solidFill>
              </a:rPr>
              <a:t>likely</a:t>
            </a:r>
          </a:p>
        </p:txBody>
      </p:sp>
      <p:cxnSp>
        <p:nvCxnSpPr>
          <p:cNvPr id="50" name="Straight Arrow Connector 49"/>
          <p:cNvCxnSpPr/>
          <p:nvPr/>
        </p:nvCxnSpPr>
        <p:spPr>
          <a:xfrm flipV="1">
            <a:off x="3618794" y="4051307"/>
            <a:ext cx="352258" cy="828802"/>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3065691" y="4900263"/>
            <a:ext cx="1159292" cy="461665"/>
          </a:xfrm>
          <a:prstGeom prst="rect">
            <a:avLst/>
          </a:prstGeom>
          <a:noFill/>
        </p:spPr>
        <p:txBody>
          <a:bodyPr wrap="none" rtlCol="0">
            <a:spAutoFit/>
          </a:bodyPr>
          <a:lstStyle/>
          <a:p>
            <a:r>
              <a:rPr lang="en-US" sz="2400" dirty="0">
                <a:solidFill>
                  <a:srgbClr val="0000FF"/>
                </a:solidFill>
              </a:rPr>
              <a:t>unlikely</a:t>
            </a:r>
          </a:p>
        </p:txBody>
      </p:sp>
      <p:pic>
        <p:nvPicPr>
          <p:cNvPr id="52" name="Picture 51"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894" y="5560897"/>
            <a:ext cx="2594664" cy="755999"/>
          </a:xfrm>
          <a:prstGeom prst="rect">
            <a:avLst/>
          </a:prstGeom>
        </p:spPr>
      </p:pic>
      <p:pic>
        <p:nvPicPr>
          <p:cNvPr id="53" name="Picture 52"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0748" y="5542897"/>
            <a:ext cx="2976824" cy="791999"/>
          </a:xfrm>
          <a:prstGeom prst="rect">
            <a:avLst/>
          </a:prstGeom>
        </p:spPr>
      </p:pic>
    </p:spTree>
    <p:extLst>
      <p:ext uri="{BB962C8B-B14F-4D97-AF65-F5344CB8AC3E}">
        <p14:creationId xmlns:p14="http://schemas.microsoft.com/office/powerpoint/2010/main" val="11657453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400" dirty="0"/>
              <a:t>Joint Probability p(x, y)</a:t>
            </a:r>
            <a:endParaRPr lang="en-US" sz="3400" dirty="0"/>
          </a:p>
        </p:txBody>
      </p:sp>
      <p:sp>
        <p:nvSpPr>
          <p:cNvPr id="8" name="Rectangle 7"/>
          <p:cNvSpPr/>
          <p:nvPr/>
        </p:nvSpPr>
        <p:spPr>
          <a:xfrm>
            <a:off x="470285" y="1830095"/>
            <a:ext cx="703127" cy="34928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 name="Group 16"/>
          <p:cNvGrpSpPr>
            <a:grpSpLocks noChangeAspect="1"/>
          </p:cNvGrpSpPr>
          <p:nvPr/>
        </p:nvGrpSpPr>
        <p:grpSpPr>
          <a:xfrm>
            <a:off x="3025375" y="2241710"/>
            <a:ext cx="2841585" cy="2336710"/>
            <a:chOff x="4833171" y="2523894"/>
            <a:chExt cx="3366921" cy="2768710"/>
          </a:xfrm>
        </p:grpSpPr>
        <p:pic>
          <p:nvPicPr>
            <p:cNvPr id="9" name="Picture 2"/>
            <p:cNvPicPr>
              <a:picLocks noChangeAspect="1" noChangeArrowheads="1"/>
            </p:cNvPicPr>
            <p:nvPr/>
          </p:nvPicPr>
          <p:blipFill rotWithShape="1">
            <a:blip r:embed="rId3" cstate="print"/>
            <a:srcRect l="65795" b="51026"/>
            <a:stretch/>
          </p:blipFill>
          <p:spPr bwMode="auto">
            <a:xfrm>
              <a:off x="5232044" y="2523894"/>
              <a:ext cx="2968048" cy="2768710"/>
            </a:xfrm>
            <a:prstGeom prst="rect">
              <a:avLst/>
            </a:prstGeom>
            <a:noFill/>
            <a:ln w="9525">
              <a:noFill/>
              <a:miter lim="800000"/>
              <a:headEnd/>
              <a:tailEnd/>
            </a:ln>
          </p:spPr>
        </p:pic>
        <p:sp>
          <p:nvSpPr>
            <p:cNvPr id="10" name="Rectangle 9"/>
            <p:cNvSpPr/>
            <p:nvPr/>
          </p:nvSpPr>
          <p:spPr>
            <a:xfrm>
              <a:off x="4833171" y="2618633"/>
              <a:ext cx="703127" cy="34928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a:grpSpLocks noChangeAspect="1"/>
          </p:cNvGrpSpPr>
          <p:nvPr/>
        </p:nvGrpSpPr>
        <p:grpSpPr>
          <a:xfrm>
            <a:off x="-55221" y="2170777"/>
            <a:ext cx="2813291" cy="2340000"/>
            <a:chOff x="99366" y="2542706"/>
            <a:chExt cx="2910643" cy="2420970"/>
          </a:xfrm>
        </p:grpSpPr>
        <p:pic>
          <p:nvPicPr>
            <p:cNvPr id="12" name="Picture 2"/>
            <p:cNvPicPr>
              <a:picLocks noChangeAspect="1" noChangeArrowheads="1"/>
            </p:cNvPicPr>
            <p:nvPr/>
          </p:nvPicPr>
          <p:blipFill rotWithShape="1">
            <a:blip r:embed="rId3" cstate="print"/>
            <a:srcRect t="50933" r="67018"/>
            <a:stretch/>
          </p:blipFill>
          <p:spPr bwMode="auto">
            <a:xfrm>
              <a:off x="512248" y="2542706"/>
              <a:ext cx="2497761" cy="2420970"/>
            </a:xfrm>
            <a:prstGeom prst="rect">
              <a:avLst/>
            </a:prstGeom>
            <a:noFill/>
            <a:ln w="9525">
              <a:noFill/>
              <a:miter lim="800000"/>
              <a:headEnd/>
              <a:tailEnd/>
            </a:ln>
          </p:spPr>
        </p:pic>
        <p:sp>
          <p:nvSpPr>
            <p:cNvPr id="13" name="Rectangle 12"/>
            <p:cNvSpPr/>
            <p:nvPr/>
          </p:nvSpPr>
          <p:spPr>
            <a:xfrm>
              <a:off x="99366" y="2542706"/>
              <a:ext cx="703127" cy="34928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TextBox 14"/>
          <p:cNvSpPr txBox="1"/>
          <p:nvPr/>
        </p:nvSpPr>
        <p:spPr>
          <a:xfrm>
            <a:off x="925793" y="4510777"/>
            <a:ext cx="1480619" cy="369332"/>
          </a:xfrm>
          <a:prstGeom prst="rect">
            <a:avLst/>
          </a:prstGeom>
          <a:noFill/>
        </p:spPr>
        <p:txBody>
          <a:bodyPr wrap="none" rtlCol="0">
            <a:spAutoFit/>
          </a:bodyPr>
          <a:lstStyle/>
          <a:p>
            <a:r>
              <a:rPr lang="en-US" dirty="0"/>
              <a:t>x &amp; y discrete</a:t>
            </a:r>
          </a:p>
        </p:txBody>
      </p:sp>
      <p:sp>
        <p:nvSpPr>
          <p:cNvPr id="16" name="TextBox 15"/>
          <p:cNvSpPr txBox="1"/>
          <p:nvPr/>
        </p:nvSpPr>
        <p:spPr>
          <a:xfrm>
            <a:off x="3816602" y="4510777"/>
            <a:ext cx="1776035" cy="369332"/>
          </a:xfrm>
          <a:prstGeom prst="rect">
            <a:avLst/>
          </a:prstGeom>
          <a:noFill/>
        </p:spPr>
        <p:txBody>
          <a:bodyPr wrap="none" rtlCol="0">
            <a:spAutoFit/>
          </a:bodyPr>
          <a:lstStyle/>
          <a:p>
            <a:r>
              <a:rPr lang="en-US" dirty="0"/>
              <a:t>x &amp; y continuous</a:t>
            </a:r>
          </a:p>
        </p:txBody>
      </p:sp>
      <p:sp>
        <p:nvSpPr>
          <p:cNvPr id="21" name="TextBox 20"/>
          <p:cNvSpPr txBox="1"/>
          <p:nvPr/>
        </p:nvSpPr>
        <p:spPr>
          <a:xfrm>
            <a:off x="6932509" y="4616612"/>
            <a:ext cx="1654757" cy="646331"/>
          </a:xfrm>
          <a:prstGeom prst="rect">
            <a:avLst/>
          </a:prstGeom>
          <a:noFill/>
        </p:spPr>
        <p:txBody>
          <a:bodyPr wrap="none" rtlCol="0">
            <a:spAutoFit/>
          </a:bodyPr>
          <a:lstStyle/>
          <a:p>
            <a:pPr algn="ctr"/>
            <a:r>
              <a:rPr lang="en-US" dirty="0"/>
              <a:t>x is continuous, </a:t>
            </a:r>
          </a:p>
          <a:p>
            <a:pPr algn="ctr"/>
            <a:r>
              <a:rPr lang="en-US" dirty="0"/>
              <a:t>y is discrete</a:t>
            </a:r>
          </a:p>
        </p:txBody>
      </p:sp>
      <p:sp>
        <p:nvSpPr>
          <p:cNvPr id="22" name="TextBox 21"/>
          <p:cNvSpPr txBox="1"/>
          <p:nvPr/>
        </p:nvSpPr>
        <p:spPr>
          <a:xfrm>
            <a:off x="6794829" y="6405861"/>
            <a:ext cx="2349171" cy="369332"/>
          </a:xfrm>
          <a:prstGeom prst="rect">
            <a:avLst/>
          </a:prstGeom>
          <a:noFill/>
        </p:spPr>
        <p:txBody>
          <a:bodyPr wrap="none" rtlCol="0">
            <a:spAutoFit/>
          </a:bodyPr>
          <a:lstStyle/>
          <a:p>
            <a:r>
              <a:rPr lang="en-US" dirty="0"/>
              <a:t>Adapted from S. Prince</a:t>
            </a:r>
          </a:p>
        </p:txBody>
      </p:sp>
      <p:cxnSp>
        <p:nvCxnSpPr>
          <p:cNvPr id="23" name="Straight Arrow Connector 22"/>
          <p:cNvCxnSpPr/>
          <p:nvPr/>
        </p:nvCxnSpPr>
        <p:spPr>
          <a:xfrm flipV="1">
            <a:off x="664705" y="4051307"/>
            <a:ext cx="181917" cy="82880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19953" y="4870457"/>
            <a:ext cx="2762295" cy="461665"/>
          </a:xfrm>
          <a:prstGeom prst="rect">
            <a:avLst/>
          </a:prstGeom>
          <a:noFill/>
        </p:spPr>
        <p:txBody>
          <a:bodyPr wrap="none" rtlCol="0">
            <a:spAutoFit/>
          </a:bodyPr>
          <a:lstStyle/>
          <a:p>
            <a:r>
              <a:rPr lang="en-US" sz="2400" dirty="0">
                <a:solidFill>
                  <a:srgbClr val="FF0000"/>
                </a:solidFill>
              </a:rPr>
              <a:t>most likely (x, y) pair</a:t>
            </a:r>
          </a:p>
        </p:txBody>
      </p:sp>
      <p:cxnSp>
        <p:nvCxnSpPr>
          <p:cNvPr id="25" name="Straight Arrow Connector 24"/>
          <p:cNvCxnSpPr/>
          <p:nvPr/>
        </p:nvCxnSpPr>
        <p:spPr>
          <a:xfrm flipH="1">
            <a:off x="1350559" y="1850251"/>
            <a:ext cx="181419" cy="67828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881929" y="1368429"/>
            <a:ext cx="1159292" cy="461665"/>
          </a:xfrm>
          <a:prstGeom prst="rect">
            <a:avLst/>
          </a:prstGeom>
          <a:noFill/>
        </p:spPr>
        <p:txBody>
          <a:bodyPr wrap="none" rtlCol="0">
            <a:spAutoFit/>
          </a:bodyPr>
          <a:lstStyle/>
          <a:p>
            <a:r>
              <a:rPr lang="en-US" sz="2400" dirty="0">
                <a:solidFill>
                  <a:srgbClr val="FF0000"/>
                </a:solidFill>
              </a:rPr>
              <a:t>unlikely</a:t>
            </a:r>
          </a:p>
        </p:txBody>
      </p:sp>
      <p:cxnSp>
        <p:nvCxnSpPr>
          <p:cNvPr id="28" name="Straight Arrow Connector 27"/>
          <p:cNvCxnSpPr/>
          <p:nvPr/>
        </p:nvCxnSpPr>
        <p:spPr>
          <a:xfrm flipH="1">
            <a:off x="4595939" y="2081083"/>
            <a:ext cx="403152" cy="1002746"/>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3301538" y="1619418"/>
            <a:ext cx="2762295" cy="461665"/>
          </a:xfrm>
          <a:prstGeom prst="rect">
            <a:avLst/>
          </a:prstGeom>
          <a:noFill/>
        </p:spPr>
        <p:txBody>
          <a:bodyPr wrap="none" rtlCol="0">
            <a:spAutoFit/>
          </a:bodyPr>
          <a:lstStyle/>
          <a:p>
            <a:r>
              <a:rPr lang="en-US" sz="2400" dirty="0">
                <a:solidFill>
                  <a:srgbClr val="0000FF"/>
                </a:solidFill>
              </a:rPr>
              <a:t>most likely (x, y) pair</a:t>
            </a:r>
          </a:p>
        </p:txBody>
      </p:sp>
      <p:cxnSp>
        <p:nvCxnSpPr>
          <p:cNvPr id="30" name="Straight Arrow Connector 29"/>
          <p:cNvCxnSpPr/>
          <p:nvPr/>
        </p:nvCxnSpPr>
        <p:spPr>
          <a:xfrm flipH="1" flipV="1">
            <a:off x="4757199" y="3628035"/>
            <a:ext cx="1109761" cy="1252074"/>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5184722" y="4770211"/>
            <a:ext cx="1498577" cy="830997"/>
          </a:xfrm>
          <a:prstGeom prst="rect">
            <a:avLst/>
          </a:prstGeom>
          <a:noFill/>
        </p:spPr>
        <p:txBody>
          <a:bodyPr wrap="none" rtlCol="0">
            <a:spAutoFit/>
          </a:bodyPr>
          <a:lstStyle/>
          <a:p>
            <a:pPr algn="ctr"/>
            <a:r>
              <a:rPr lang="en-US" sz="2400" dirty="0">
                <a:solidFill>
                  <a:srgbClr val="0000FF"/>
                </a:solidFill>
              </a:rPr>
              <a:t>somewhat </a:t>
            </a:r>
          </a:p>
          <a:p>
            <a:pPr algn="ctr"/>
            <a:r>
              <a:rPr lang="en-US" sz="2400" dirty="0">
                <a:solidFill>
                  <a:srgbClr val="0000FF"/>
                </a:solidFill>
              </a:rPr>
              <a:t>likely</a:t>
            </a:r>
          </a:p>
        </p:txBody>
      </p:sp>
      <p:cxnSp>
        <p:nvCxnSpPr>
          <p:cNvPr id="32" name="Straight Arrow Connector 31"/>
          <p:cNvCxnSpPr/>
          <p:nvPr/>
        </p:nvCxnSpPr>
        <p:spPr>
          <a:xfrm flipV="1">
            <a:off x="3618794" y="4051307"/>
            <a:ext cx="352258" cy="828802"/>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3065691" y="4900263"/>
            <a:ext cx="1159292" cy="461665"/>
          </a:xfrm>
          <a:prstGeom prst="rect">
            <a:avLst/>
          </a:prstGeom>
          <a:noFill/>
        </p:spPr>
        <p:txBody>
          <a:bodyPr wrap="none" rtlCol="0">
            <a:spAutoFit/>
          </a:bodyPr>
          <a:lstStyle/>
          <a:p>
            <a:r>
              <a:rPr lang="en-US" sz="2400" dirty="0">
                <a:solidFill>
                  <a:srgbClr val="0000FF"/>
                </a:solidFill>
              </a:rPr>
              <a:t>unlikely</a:t>
            </a:r>
          </a:p>
        </p:txBody>
      </p:sp>
      <p:pic>
        <p:nvPicPr>
          <p:cNvPr id="35" name="Picture 2"/>
          <p:cNvPicPr>
            <a:picLocks noChangeAspect="1" noChangeArrowheads="1"/>
          </p:cNvPicPr>
          <p:nvPr/>
        </p:nvPicPr>
        <p:blipFill rotWithShape="1">
          <a:blip r:embed="rId4" cstate="print"/>
          <a:srcRect l="26888" t="32615"/>
          <a:stretch/>
        </p:blipFill>
        <p:spPr bwMode="auto">
          <a:xfrm>
            <a:off x="6598631" y="2157042"/>
            <a:ext cx="2294052" cy="2122180"/>
          </a:xfrm>
          <a:prstGeom prst="rect">
            <a:avLst/>
          </a:prstGeom>
          <a:noFill/>
          <a:ln w="9525">
            <a:noFill/>
            <a:miter lim="800000"/>
            <a:headEnd/>
            <a:tailEnd/>
          </a:ln>
        </p:spPr>
      </p:pic>
      <p:pic>
        <p:nvPicPr>
          <p:cNvPr id="4" name="Picture 3"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4266" y="3210315"/>
            <a:ext cx="228600" cy="304800"/>
          </a:xfrm>
          <a:prstGeom prst="rect">
            <a:avLst/>
          </a:prstGeom>
        </p:spPr>
      </p:pic>
      <p:pic>
        <p:nvPicPr>
          <p:cNvPr id="3" name="Picture 2"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75034" y="4294877"/>
            <a:ext cx="241300" cy="215900"/>
          </a:xfrm>
          <a:prstGeom prst="rect">
            <a:avLst/>
          </a:prstGeom>
        </p:spPr>
      </p:pic>
      <p:pic>
        <p:nvPicPr>
          <p:cNvPr id="7" name="Picture 6"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1894" y="5560897"/>
            <a:ext cx="2594664" cy="755999"/>
          </a:xfrm>
          <a:prstGeom prst="rect">
            <a:avLst/>
          </a:prstGeom>
        </p:spPr>
      </p:pic>
      <p:pic>
        <p:nvPicPr>
          <p:cNvPr id="11" name="Picture 10"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00748" y="5542897"/>
            <a:ext cx="2976824" cy="791999"/>
          </a:xfrm>
          <a:prstGeom prst="rect">
            <a:avLst/>
          </a:prstGeom>
        </p:spPr>
      </p:pic>
      <p:pic>
        <p:nvPicPr>
          <p:cNvPr id="18" name="Picture 17"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22000" y="5524896"/>
            <a:ext cx="2622000" cy="828000"/>
          </a:xfrm>
          <a:prstGeom prst="rect">
            <a:avLst/>
          </a:prstGeom>
        </p:spPr>
      </p:pic>
    </p:spTree>
    <p:extLst>
      <p:ext uri="{BB962C8B-B14F-4D97-AF65-F5344CB8AC3E}">
        <p14:creationId xmlns:p14="http://schemas.microsoft.com/office/powerpoint/2010/main" val="25480889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93762"/>
            <a:ext cx="8229600" cy="1143000"/>
          </a:xfrm>
        </p:spPr>
        <p:txBody>
          <a:bodyPr/>
          <a:lstStyle/>
          <a:p>
            <a:r>
              <a:rPr lang="en-US" dirty="0"/>
              <a:t>Questions?</a:t>
            </a:r>
          </a:p>
        </p:txBody>
      </p:sp>
    </p:spTree>
    <p:extLst>
      <p:ext uri="{BB962C8B-B14F-4D97-AF65-F5344CB8AC3E}">
        <p14:creationId xmlns:p14="http://schemas.microsoft.com/office/powerpoint/2010/main" val="26320358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20729"/>
            <a:ext cx="8229600" cy="1143000"/>
          </a:xfrm>
        </p:spPr>
        <p:txBody>
          <a:bodyPr>
            <a:normAutofit fontScale="90000"/>
          </a:bodyPr>
          <a:lstStyle/>
          <a:p>
            <a:r>
              <a:rPr lang="en-US" dirty="0"/>
              <a:t>Marginalization / Law of Total Probability</a:t>
            </a:r>
          </a:p>
        </p:txBody>
      </p:sp>
    </p:spTree>
    <p:extLst>
      <p:ext uri="{BB962C8B-B14F-4D97-AF65-F5344CB8AC3E}">
        <p14:creationId xmlns:p14="http://schemas.microsoft.com/office/powerpoint/2010/main" val="4948899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10969</TotalTime>
  <Words>19428</Words>
  <Application>Microsoft Macintosh PowerPoint</Application>
  <PresentationFormat>On-screen Show (4:3)</PresentationFormat>
  <Paragraphs>2436</Paragraphs>
  <Slides>205</Slides>
  <Notes>205</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205</vt:i4>
      </vt:variant>
    </vt:vector>
  </HeadingPairs>
  <TitlesOfParts>
    <vt:vector size="214" baseType="lpstr">
      <vt:lpstr>Zapf Dingbats</vt:lpstr>
      <vt:lpstr>Arial</vt:lpstr>
      <vt:lpstr>Calibri</vt:lpstr>
      <vt:lpstr>Cambria Math</vt:lpstr>
      <vt:lpstr>Chalkboard</vt:lpstr>
      <vt:lpstr>Geneva</vt:lpstr>
      <vt:lpstr>Symbol</vt:lpstr>
      <vt:lpstr>Times New Roman</vt:lpstr>
      <vt:lpstr>Office Theme</vt:lpstr>
      <vt:lpstr>EE5907 Pattern Recognition EE5027 Statistical Pattern Recognition</vt:lpstr>
      <vt:lpstr>Topics</vt:lpstr>
      <vt:lpstr>(Rough) Schedule</vt:lpstr>
      <vt:lpstr>Hours</vt:lpstr>
      <vt:lpstr>TA: EE5027 + first half of EE5907</vt:lpstr>
      <vt:lpstr>Textbook &amp; References</vt:lpstr>
      <vt:lpstr>Pre-requisites</vt:lpstr>
      <vt:lpstr>State-of-the-Art</vt:lpstr>
      <vt:lpstr>LuminNUS</vt:lpstr>
      <vt:lpstr>Assessments</vt:lpstr>
      <vt:lpstr>CA1 (EE5907 + EE5027)</vt:lpstr>
      <vt:lpstr>Questions?</vt:lpstr>
      <vt:lpstr>Introduction</vt:lpstr>
      <vt:lpstr>What is Artificial Intelligence (AI)?</vt:lpstr>
      <vt:lpstr>What is Pattern Recognition / Machine Learning?</vt:lpstr>
      <vt:lpstr>What is Pattern Recognition / Machine Learning?</vt:lpstr>
      <vt:lpstr>What is Pattern Recognition / Machine Learning?</vt:lpstr>
      <vt:lpstr>What is Pattern Recognition / Machine Learning?</vt:lpstr>
      <vt:lpstr>Google Assistant</vt:lpstr>
      <vt:lpstr>Types of Machine Learning</vt:lpstr>
      <vt:lpstr>Supervised Learning</vt:lpstr>
      <vt:lpstr>Supervised Learning</vt:lpstr>
      <vt:lpstr>Supervised Learning</vt:lpstr>
      <vt:lpstr>Supervised Learning</vt:lpstr>
      <vt:lpstr>Supervised Learning</vt:lpstr>
      <vt:lpstr>Unsupervised Learning</vt:lpstr>
      <vt:lpstr>Unsupervised Learning</vt:lpstr>
      <vt:lpstr>Unsupervised Learning</vt:lpstr>
      <vt:lpstr>Unsupervised Learning</vt:lpstr>
      <vt:lpstr>Unsupervised Learning</vt:lpstr>
      <vt:lpstr>Types of Machine Learning</vt:lpstr>
      <vt:lpstr>Types of Machine Learning</vt:lpstr>
      <vt:lpstr>Types of Machine Learning</vt:lpstr>
      <vt:lpstr>Questions?</vt:lpstr>
      <vt:lpstr>Some Background Knowledge in Machine Learning</vt:lpstr>
      <vt:lpstr>Design Cycle For Supervised Learning</vt:lpstr>
      <vt:lpstr>Design Cycle For Supervised Learning</vt:lpstr>
      <vt:lpstr>Design Cycle Example: Salmon vs Seabass</vt:lpstr>
      <vt:lpstr>Design Cycle Example: Salmon vs Seabass</vt:lpstr>
      <vt:lpstr>Design Cycle Example: Salmon vs Seabass</vt:lpstr>
      <vt:lpstr>Design Cycle Example: Salmon vs Seabass</vt:lpstr>
      <vt:lpstr>Design Cycle Example: Salmon vs Seabass</vt:lpstr>
      <vt:lpstr>Feature Engineering is Important!</vt:lpstr>
      <vt:lpstr>Feature Engineering is Important!</vt:lpstr>
      <vt:lpstr>Feature Engineering is Important!</vt:lpstr>
      <vt:lpstr>Decision Theory: Not All Errors are Equal</vt:lpstr>
      <vt:lpstr>Decision Theory: Not All Errors are Equal</vt:lpstr>
      <vt:lpstr>Curse of Dimensionality</vt:lpstr>
      <vt:lpstr>Curse of Dimensionality</vt:lpstr>
      <vt:lpstr>Curse of Dimensionality</vt:lpstr>
      <vt:lpstr>Curse of Dimensionality</vt:lpstr>
      <vt:lpstr>Model Complexity</vt:lpstr>
      <vt:lpstr>Model Complexity</vt:lpstr>
      <vt:lpstr>Model Complexity</vt:lpstr>
      <vt:lpstr>Model Complexity</vt:lpstr>
      <vt:lpstr>Training, Validation, Test Sets</vt:lpstr>
      <vt:lpstr>Training, Validation, Test Sets</vt:lpstr>
      <vt:lpstr>K-fold Cross-Validation</vt:lpstr>
      <vt:lpstr>K-fold Cross-Validation</vt:lpstr>
      <vt:lpstr>K-fold Cross-Validation</vt:lpstr>
      <vt:lpstr>K-fold Cross-Validation</vt:lpstr>
      <vt:lpstr>Computational Complexity is Important</vt:lpstr>
      <vt:lpstr>No Free Lunch Theorem</vt:lpstr>
      <vt:lpstr>What will be covered?</vt:lpstr>
      <vt:lpstr>Why Not Just Teach Deep Learning?</vt:lpstr>
      <vt:lpstr>Why Not Just Teach Deep Learning?</vt:lpstr>
      <vt:lpstr>Interim Summary</vt:lpstr>
      <vt:lpstr>Interim Summary</vt:lpstr>
      <vt:lpstr>Interim Summary</vt:lpstr>
      <vt:lpstr>Interim Summary</vt:lpstr>
      <vt:lpstr>Interim Summary</vt:lpstr>
      <vt:lpstr>Interim Summary</vt:lpstr>
      <vt:lpstr>Interim Summary</vt:lpstr>
      <vt:lpstr>Interim Summary</vt:lpstr>
      <vt:lpstr>Optional Reading I</vt:lpstr>
      <vt:lpstr>Questions?</vt:lpstr>
      <vt:lpstr>Probability Review</vt:lpstr>
      <vt:lpstr>What is a random variable?</vt:lpstr>
      <vt:lpstr>Discrete Random Variable x</vt:lpstr>
      <vt:lpstr>Discrete Random Variable x</vt:lpstr>
      <vt:lpstr>Continuous Random Variable</vt:lpstr>
      <vt:lpstr>Famous Discrete Random Variables</vt:lpstr>
      <vt:lpstr>Bernoulli Distribution</vt:lpstr>
      <vt:lpstr>Bernoulli Distribution</vt:lpstr>
      <vt:lpstr>Bernoulli Distribution</vt:lpstr>
      <vt:lpstr>Bernoulli Distribution</vt:lpstr>
      <vt:lpstr>Categorical Distribution</vt:lpstr>
      <vt:lpstr>Categorical Distribution</vt:lpstr>
      <vt:lpstr>Categorical Distribution</vt:lpstr>
      <vt:lpstr>Categorical Distribution</vt:lpstr>
      <vt:lpstr>Famous Continuous Random Variables</vt:lpstr>
      <vt:lpstr>Gaussian/Normal Distribution</vt:lpstr>
      <vt:lpstr>Gaussian/Normal Distribution</vt:lpstr>
      <vt:lpstr>Joint Probability</vt:lpstr>
      <vt:lpstr>Joint Probability p(x, y)</vt:lpstr>
      <vt:lpstr>Joint Probability p(x, y)</vt:lpstr>
      <vt:lpstr>Joint Probability p(x, y)</vt:lpstr>
      <vt:lpstr>Questions?</vt:lpstr>
      <vt:lpstr>Marginalization / Law of Total Probability</vt:lpstr>
      <vt:lpstr>Marginalization / Law of Total Probability</vt:lpstr>
      <vt:lpstr>Marginalization / Law of Total Probability</vt:lpstr>
      <vt:lpstr>Marginalization Example</vt:lpstr>
      <vt:lpstr>Marginalization Example</vt:lpstr>
      <vt:lpstr>Marginalization Example</vt:lpstr>
      <vt:lpstr>Marginalization Example</vt:lpstr>
      <vt:lpstr>Questions?</vt:lpstr>
      <vt:lpstr>Conditional Probability</vt:lpstr>
      <vt:lpstr>Conditional Probability</vt:lpstr>
      <vt:lpstr>Conditional Probability</vt:lpstr>
      <vt:lpstr>Conditional Probability</vt:lpstr>
      <vt:lpstr>Conditional Probability</vt:lpstr>
      <vt:lpstr>Conditional Probability</vt:lpstr>
      <vt:lpstr>Conditional Probability Example</vt:lpstr>
      <vt:lpstr>Conditional Probability Example</vt:lpstr>
      <vt:lpstr>Conditional Probability Example</vt:lpstr>
      <vt:lpstr>Conditional Probability Example</vt:lpstr>
      <vt:lpstr>Conditional Probability Example</vt:lpstr>
      <vt:lpstr>Conditional Probability Example</vt:lpstr>
      <vt:lpstr>Questions?</vt:lpstr>
      <vt:lpstr>Bayes’ Rule</vt:lpstr>
      <vt:lpstr>Deriving Bayes’ Rule (y continuous)</vt:lpstr>
      <vt:lpstr>Deriving Bayes’ Rule (y continuous)</vt:lpstr>
      <vt:lpstr>Deriving Bayes’ Rule (y continuous)</vt:lpstr>
      <vt:lpstr>Deriving Bayes’ Rule (y continuous)</vt:lpstr>
      <vt:lpstr>Deriving Bayes’ Rule (y continuous)</vt:lpstr>
      <vt:lpstr>Deriving Bayes’ Rule (y discrete)</vt:lpstr>
      <vt:lpstr>Bayes’ Rule</vt:lpstr>
      <vt:lpstr>Bayes’ Rule Example</vt:lpstr>
      <vt:lpstr>Bayes’ Rule Example</vt:lpstr>
      <vt:lpstr>Bayes’ Rule Example</vt:lpstr>
      <vt:lpstr>Bayes’ Rule Example</vt:lpstr>
      <vt:lpstr>Bayes’ Rule Example</vt:lpstr>
      <vt:lpstr>Bayes’ Rule Example</vt:lpstr>
      <vt:lpstr>Questions?</vt:lpstr>
      <vt:lpstr>Independence</vt:lpstr>
      <vt:lpstr>Independence</vt:lpstr>
      <vt:lpstr>Independence</vt:lpstr>
      <vt:lpstr>Independence</vt:lpstr>
      <vt:lpstr>Questions?</vt:lpstr>
      <vt:lpstr>Expectation of One Random Variable</vt:lpstr>
      <vt:lpstr>Expectation</vt:lpstr>
      <vt:lpstr>Expectation: Mean and Variance </vt:lpstr>
      <vt:lpstr>Expectation: Mean and Variance </vt:lpstr>
      <vt:lpstr>Expectation Example: Mean</vt:lpstr>
      <vt:lpstr>Expectation Example: Mean</vt:lpstr>
      <vt:lpstr>Expectation Example: Mean</vt:lpstr>
      <vt:lpstr>Expectation Example: Variance</vt:lpstr>
      <vt:lpstr>Expectation Example: Variance</vt:lpstr>
      <vt:lpstr>Expectation Example: Variance</vt:lpstr>
      <vt:lpstr>Expectation of Two Random Variables</vt:lpstr>
      <vt:lpstr>Expectation for X, Y</vt:lpstr>
      <vt:lpstr>Expectation for X, Y</vt:lpstr>
      <vt:lpstr>Expectation Example: Covariance</vt:lpstr>
      <vt:lpstr>Expectation Example: Covariance</vt:lpstr>
      <vt:lpstr>Expectation Example: Covariance</vt:lpstr>
      <vt:lpstr>Expectation Example: Covariance</vt:lpstr>
      <vt:lpstr>Expectation Example: Covariance</vt:lpstr>
      <vt:lpstr>Expectation Example: Covariance</vt:lpstr>
      <vt:lpstr>Expectation Example: Covariance</vt:lpstr>
      <vt:lpstr>Rules of Expectation</vt:lpstr>
      <vt:lpstr>Rules of Expectation</vt:lpstr>
      <vt:lpstr>Rules of Expectation</vt:lpstr>
      <vt:lpstr>Rules of Expectation</vt:lpstr>
      <vt:lpstr>Conditional Expectation</vt:lpstr>
      <vt:lpstr>Conditional Expectation </vt:lpstr>
      <vt:lpstr>Conditional Expectation </vt:lpstr>
      <vt:lpstr>Conditional Expectation </vt:lpstr>
      <vt:lpstr>Conditional Expectation </vt:lpstr>
      <vt:lpstr>Conditional Expectation Example </vt:lpstr>
      <vt:lpstr>Conditional Expectation Example </vt:lpstr>
      <vt:lpstr>Conditional Expectation Example </vt:lpstr>
      <vt:lpstr>Conditional Expectation Example </vt:lpstr>
      <vt:lpstr>Questions</vt:lpstr>
      <vt:lpstr>N Random Variables</vt:lpstr>
      <vt:lpstr>N random variables (aka random vector)</vt:lpstr>
      <vt:lpstr>N random variables (aka random vector)</vt:lpstr>
      <vt:lpstr>N random variables (aka random vector)</vt:lpstr>
      <vt:lpstr>N random variables (aka random vector)</vt:lpstr>
      <vt:lpstr>N random variables (aka random vector)</vt:lpstr>
      <vt:lpstr>N random variables (aka random vector)</vt:lpstr>
      <vt:lpstr>Marginalization / Law of Total Probability</vt:lpstr>
      <vt:lpstr>Marginalization / Law of Total Probability</vt:lpstr>
      <vt:lpstr>Conditional Probability</vt:lpstr>
      <vt:lpstr>Conditional Probability</vt:lpstr>
      <vt:lpstr>Conditional Probability</vt:lpstr>
      <vt:lpstr>Independence</vt:lpstr>
      <vt:lpstr>Independence</vt:lpstr>
      <vt:lpstr>Independence</vt:lpstr>
      <vt:lpstr>Conditional Independence</vt:lpstr>
      <vt:lpstr>Special Case I</vt:lpstr>
      <vt:lpstr>Special Case I</vt:lpstr>
      <vt:lpstr>Special Case I</vt:lpstr>
      <vt:lpstr>Special Case II</vt:lpstr>
      <vt:lpstr>Special Case II</vt:lpstr>
      <vt:lpstr>Special Case II</vt:lpstr>
      <vt:lpstr>Special Case II</vt:lpstr>
      <vt:lpstr>Special Case II</vt:lpstr>
      <vt:lpstr>Special Case II</vt:lpstr>
      <vt:lpstr>Special Case II</vt:lpstr>
      <vt:lpstr>Summary</vt:lpstr>
      <vt:lpstr>Optional Reading II</vt:lpstr>
      <vt:lpstr>Additional Material</vt:lpstr>
      <vt:lpstr>Rules of Expectations</vt:lpstr>
      <vt:lpstr>Rules of Expectations</vt:lpstr>
      <vt:lpstr>Rules of Expectations</vt:lpstr>
    </vt:vector>
  </TitlesOfParts>
  <Company>NUS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Thomas Yeo</dc:creator>
  <cp:lastModifiedBy>Yeo Boon Thye Thomas</cp:lastModifiedBy>
  <cp:revision>4296</cp:revision>
  <dcterms:created xsi:type="dcterms:W3CDTF">2015-05-02T03:34:26Z</dcterms:created>
  <dcterms:modified xsi:type="dcterms:W3CDTF">2021-08-08T03:04:45Z</dcterms:modified>
</cp:coreProperties>
</file>